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C"/>
    <a:srgbClr val="A5B9C2"/>
    <a:srgbClr val="0F2933"/>
    <a:srgbClr val="1E5166"/>
    <a:srgbClr val="163D4D"/>
    <a:srgbClr val="4A7485"/>
    <a:srgbClr val="7797A3"/>
    <a:srgbClr val="FCDFD4"/>
    <a:srgbClr val="FDECE5"/>
    <a:srgbClr val="E4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4" autoAdjust="0"/>
    <p:restoredTop sz="95033" autoAdjust="0"/>
  </p:normalViewPr>
  <p:slideViewPr>
    <p:cSldViewPr snapToGrid="0">
      <p:cViewPr varScale="1">
        <p:scale>
          <a:sx n="86" d="100"/>
          <a:sy n="86" d="100"/>
        </p:scale>
        <p:origin x="45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15D2C"/>
              </a:solidFill>
              <a:ln w="19050">
                <a:solidFill>
                  <a:schemeClr val="lt1"/>
                </a:solidFill>
              </a:ln>
              <a:effectLst/>
            </c:spPr>
            <c:extLst>
              <c:ext xmlns:c16="http://schemas.microsoft.com/office/drawing/2014/chart" uri="{C3380CC4-5D6E-409C-BE32-E72D297353CC}">
                <c16:uniqueId val="{00000003-6C1A-46E4-88CC-5724E3EB6BE6}"/>
              </c:ext>
            </c:extLst>
          </c:dPt>
          <c:dPt>
            <c:idx val="1"/>
            <c:bubble3D val="0"/>
            <c:spPr>
              <a:solidFill>
                <a:srgbClr val="FDECE5"/>
              </a:solidFill>
              <a:ln w="19050">
                <a:solidFill>
                  <a:schemeClr val="lt1"/>
                </a:solidFill>
              </a:ln>
              <a:effectLst/>
            </c:spPr>
            <c:extLst>
              <c:ext xmlns:c16="http://schemas.microsoft.com/office/drawing/2014/chart" uri="{C3380CC4-5D6E-409C-BE32-E72D297353CC}">
                <c16:uniqueId val="{00000001-6C1A-46E4-88CC-5724E3EB6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A5-488E-A92E-3CEF53C25B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A5-488E-A92E-3CEF53C25B29}"/>
              </c:ext>
            </c:extLst>
          </c:dPt>
          <c:cat>
            <c:strRef>
              <c:f>Sheet1!$A$2:$A$5</c:f>
              <c:strCache>
                <c:ptCount val="1"/>
                <c:pt idx="0">
                  <c:v>1st Qtr</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0-6C1A-46E4-88CC-5724E3EB6BE6}"/>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15D2C"/>
              </a:solidFill>
              <a:ln w="19050">
                <a:solidFill>
                  <a:schemeClr val="lt1"/>
                </a:solidFill>
              </a:ln>
              <a:effectLst/>
            </c:spPr>
            <c:extLst>
              <c:ext xmlns:c16="http://schemas.microsoft.com/office/drawing/2014/chart" uri="{C3380CC4-5D6E-409C-BE32-E72D297353CC}">
                <c16:uniqueId val="{00000003-6C1A-46E4-88CC-5724E3EB6BE6}"/>
              </c:ext>
            </c:extLst>
          </c:dPt>
          <c:dPt>
            <c:idx val="1"/>
            <c:bubble3D val="0"/>
            <c:spPr>
              <a:solidFill>
                <a:srgbClr val="FDECE5"/>
              </a:solidFill>
              <a:ln w="19050">
                <a:solidFill>
                  <a:schemeClr val="lt1"/>
                </a:solidFill>
              </a:ln>
              <a:effectLst/>
            </c:spPr>
            <c:extLst>
              <c:ext xmlns:c16="http://schemas.microsoft.com/office/drawing/2014/chart" uri="{C3380CC4-5D6E-409C-BE32-E72D297353CC}">
                <c16:uniqueId val="{00000001-6C1A-46E4-88CC-5724E3EB6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B3-4B6C-A246-9667B351E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B3-4B6C-A246-9667B351ECCE}"/>
              </c:ext>
            </c:extLst>
          </c:dPt>
          <c:cat>
            <c:strRef>
              <c:f>Sheet1!$A$2:$A$5</c:f>
              <c:strCache>
                <c:ptCount val="1"/>
                <c:pt idx="0">
                  <c:v>1st Qtr</c:v>
                </c:pt>
              </c:strCache>
            </c:strRef>
          </c:cat>
          <c:val>
            <c:numRef>
              <c:f>Sheet1!$B$2:$B$5</c:f>
              <c:numCache>
                <c:formatCode>0%</c:formatCode>
                <c:ptCount val="4"/>
                <c:pt idx="0">
                  <c:v>0.68</c:v>
                </c:pt>
                <c:pt idx="1">
                  <c:v>0.32</c:v>
                </c:pt>
              </c:numCache>
            </c:numRef>
          </c:val>
          <c:extLst>
            <c:ext xmlns:c16="http://schemas.microsoft.com/office/drawing/2014/chart" uri="{C3380CC4-5D6E-409C-BE32-E72D297353CC}">
              <c16:uniqueId val="{00000000-6C1A-46E4-88CC-5724E3EB6BE6}"/>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D9A5-453B-4753-8A0F-00BEB5B16AA1}"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A2F6D-1F99-4706-88F6-0F98086437D0}" type="slidenum">
              <a:rPr lang="en-US" smtClean="0"/>
              <a:t>‹#›</a:t>
            </a:fld>
            <a:endParaRPr lang="en-US"/>
          </a:p>
        </p:txBody>
      </p:sp>
    </p:spTree>
    <p:extLst>
      <p:ext uri="{BB962C8B-B14F-4D97-AF65-F5344CB8AC3E}">
        <p14:creationId xmlns:p14="http://schemas.microsoft.com/office/powerpoint/2010/main" val="235737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A2F6D-1F99-4706-88F6-0F98086437D0}" type="slidenum">
              <a:rPr lang="en-US" smtClean="0"/>
              <a:t>3</a:t>
            </a:fld>
            <a:endParaRPr lang="en-US"/>
          </a:p>
        </p:txBody>
      </p:sp>
    </p:spTree>
    <p:extLst>
      <p:ext uri="{BB962C8B-B14F-4D97-AF65-F5344CB8AC3E}">
        <p14:creationId xmlns:p14="http://schemas.microsoft.com/office/powerpoint/2010/main" val="2310822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D95B6-CE96-3D08-830D-4DFD118D0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97990-F251-BB45-41E7-69EEEDA9F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255A3-E04D-322C-3E61-CCF7E19E5B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7E3098-F406-571E-F8D6-A20F24D9972F}"/>
              </a:ext>
            </a:extLst>
          </p:cNvPr>
          <p:cNvSpPr>
            <a:spLocks noGrp="1"/>
          </p:cNvSpPr>
          <p:nvPr>
            <p:ph type="sldNum" sz="quarter" idx="5"/>
          </p:nvPr>
        </p:nvSpPr>
        <p:spPr/>
        <p:txBody>
          <a:bodyPr/>
          <a:lstStyle/>
          <a:p>
            <a:fld id="{00AA2F6D-1F99-4706-88F6-0F98086437D0}" type="slidenum">
              <a:rPr lang="en-US" smtClean="0"/>
              <a:t>12</a:t>
            </a:fld>
            <a:endParaRPr lang="en-US"/>
          </a:p>
        </p:txBody>
      </p:sp>
    </p:spTree>
    <p:extLst>
      <p:ext uri="{BB962C8B-B14F-4D97-AF65-F5344CB8AC3E}">
        <p14:creationId xmlns:p14="http://schemas.microsoft.com/office/powerpoint/2010/main" val="139126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A4077-F792-AB4F-E38C-4E228C7FF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5D3DB-3A77-2C08-C96A-4B6D977CC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DEAF8-1BD8-8FB3-E8C9-C73BEB676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CF1EFC-3E14-E2D8-C2CB-E09638ED59D2}"/>
              </a:ext>
            </a:extLst>
          </p:cNvPr>
          <p:cNvSpPr>
            <a:spLocks noGrp="1"/>
          </p:cNvSpPr>
          <p:nvPr>
            <p:ph type="sldNum" sz="quarter" idx="5"/>
          </p:nvPr>
        </p:nvSpPr>
        <p:spPr/>
        <p:txBody>
          <a:bodyPr/>
          <a:lstStyle/>
          <a:p>
            <a:fld id="{00AA2F6D-1F99-4706-88F6-0F98086437D0}" type="slidenum">
              <a:rPr lang="en-US" smtClean="0"/>
              <a:t>13</a:t>
            </a:fld>
            <a:endParaRPr lang="en-US"/>
          </a:p>
        </p:txBody>
      </p:sp>
    </p:spTree>
    <p:extLst>
      <p:ext uri="{BB962C8B-B14F-4D97-AF65-F5344CB8AC3E}">
        <p14:creationId xmlns:p14="http://schemas.microsoft.com/office/powerpoint/2010/main" val="368309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3898B-C654-D437-ECA1-D0E6CF54E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C2513-C4C8-703A-252D-68E42F959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E3609-2E8F-8F26-D930-74F4DF274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7E199-3FA8-A900-63A3-9CE802B621D6}"/>
              </a:ext>
            </a:extLst>
          </p:cNvPr>
          <p:cNvSpPr>
            <a:spLocks noGrp="1"/>
          </p:cNvSpPr>
          <p:nvPr>
            <p:ph type="sldNum" sz="quarter" idx="5"/>
          </p:nvPr>
        </p:nvSpPr>
        <p:spPr/>
        <p:txBody>
          <a:bodyPr/>
          <a:lstStyle/>
          <a:p>
            <a:fld id="{00AA2F6D-1F99-4706-88F6-0F98086437D0}" type="slidenum">
              <a:rPr lang="en-US" smtClean="0"/>
              <a:t>14</a:t>
            </a:fld>
            <a:endParaRPr lang="en-US"/>
          </a:p>
        </p:txBody>
      </p:sp>
    </p:spTree>
    <p:extLst>
      <p:ext uri="{BB962C8B-B14F-4D97-AF65-F5344CB8AC3E}">
        <p14:creationId xmlns:p14="http://schemas.microsoft.com/office/powerpoint/2010/main" val="17853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9CA3-A896-D828-A537-AF22AF955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BA34A-F2A7-A455-7D6C-D815DDD69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3C373-1614-FF25-E15C-474CE8360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0A435-4095-DAFA-4FB6-FD5F70AEE1CB}"/>
              </a:ext>
            </a:extLst>
          </p:cNvPr>
          <p:cNvSpPr>
            <a:spLocks noGrp="1"/>
          </p:cNvSpPr>
          <p:nvPr>
            <p:ph type="sldNum" sz="quarter" idx="5"/>
          </p:nvPr>
        </p:nvSpPr>
        <p:spPr/>
        <p:txBody>
          <a:bodyPr/>
          <a:lstStyle/>
          <a:p>
            <a:fld id="{00AA2F6D-1F99-4706-88F6-0F98086437D0}" type="slidenum">
              <a:rPr lang="en-US" smtClean="0"/>
              <a:t>15</a:t>
            </a:fld>
            <a:endParaRPr lang="en-US"/>
          </a:p>
        </p:txBody>
      </p:sp>
    </p:spTree>
    <p:extLst>
      <p:ext uri="{BB962C8B-B14F-4D97-AF65-F5344CB8AC3E}">
        <p14:creationId xmlns:p14="http://schemas.microsoft.com/office/powerpoint/2010/main" val="3175540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A7E4-E3EC-C766-79A7-F536EBB62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CF9E1-C3DF-5444-FB18-81AFAC374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FA844-BF85-15C8-E1D1-84C9C5C349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9D17C9-7B63-221B-2AE4-B51623CEE7E5}"/>
              </a:ext>
            </a:extLst>
          </p:cNvPr>
          <p:cNvSpPr>
            <a:spLocks noGrp="1"/>
          </p:cNvSpPr>
          <p:nvPr>
            <p:ph type="sldNum" sz="quarter" idx="5"/>
          </p:nvPr>
        </p:nvSpPr>
        <p:spPr/>
        <p:txBody>
          <a:bodyPr/>
          <a:lstStyle/>
          <a:p>
            <a:fld id="{00AA2F6D-1F99-4706-88F6-0F98086437D0}" type="slidenum">
              <a:rPr lang="en-US" smtClean="0"/>
              <a:t>16</a:t>
            </a:fld>
            <a:endParaRPr lang="en-US"/>
          </a:p>
        </p:txBody>
      </p:sp>
    </p:spTree>
    <p:extLst>
      <p:ext uri="{BB962C8B-B14F-4D97-AF65-F5344CB8AC3E}">
        <p14:creationId xmlns:p14="http://schemas.microsoft.com/office/powerpoint/2010/main" val="253781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35264-7D74-D6E5-852C-2A1A725B0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A913-D902-23DC-8B19-92352D952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E2A98-9C9E-BFD3-265B-5E6493E0B0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12ACB-684D-DC89-EA44-D70E9CB15FE7}"/>
              </a:ext>
            </a:extLst>
          </p:cNvPr>
          <p:cNvSpPr>
            <a:spLocks noGrp="1"/>
          </p:cNvSpPr>
          <p:nvPr>
            <p:ph type="sldNum" sz="quarter" idx="5"/>
          </p:nvPr>
        </p:nvSpPr>
        <p:spPr/>
        <p:txBody>
          <a:bodyPr/>
          <a:lstStyle/>
          <a:p>
            <a:fld id="{00AA2F6D-1F99-4706-88F6-0F98086437D0}" type="slidenum">
              <a:rPr lang="en-US" smtClean="0"/>
              <a:t>4</a:t>
            </a:fld>
            <a:endParaRPr lang="en-US"/>
          </a:p>
        </p:txBody>
      </p:sp>
    </p:spTree>
    <p:extLst>
      <p:ext uri="{BB962C8B-B14F-4D97-AF65-F5344CB8AC3E}">
        <p14:creationId xmlns:p14="http://schemas.microsoft.com/office/powerpoint/2010/main" val="127545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00A2-43F8-4591-9D91-F84FA2225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37430-85BC-8FA9-805C-FD7599DD0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C829E-3B14-8ED2-1533-78634B5E98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AD4B8-C4FD-9218-1D5C-E46040360644}"/>
              </a:ext>
            </a:extLst>
          </p:cNvPr>
          <p:cNvSpPr>
            <a:spLocks noGrp="1"/>
          </p:cNvSpPr>
          <p:nvPr>
            <p:ph type="sldNum" sz="quarter" idx="5"/>
          </p:nvPr>
        </p:nvSpPr>
        <p:spPr/>
        <p:txBody>
          <a:bodyPr/>
          <a:lstStyle/>
          <a:p>
            <a:fld id="{00AA2F6D-1F99-4706-88F6-0F98086437D0}" type="slidenum">
              <a:rPr lang="en-US" smtClean="0"/>
              <a:t>5</a:t>
            </a:fld>
            <a:endParaRPr lang="en-US"/>
          </a:p>
        </p:txBody>
      </p:sp>
    </p:spTree>
    <p:extLst>
      <p:ext uri="{BB962C8B-B14F-4D97-AF65-F5344CB8AC3E}">
        <p14:creationId xmlns:p14="http://schemas.microsoft.com/office/powerpoint/2010/main" val="85551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0F49-9C62-98BA-DEF5-6CE5467F6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69124-520D-5FFE-C100-084ED5A25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80AB4-EB5B-BB80-488C-943F3C9FF2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8257D-83C3-0E57-B2D2-34203768D442}"/>
              </a:ext>
            </a:extLst>
          </p:cNvPr>
          <p:cNvSpPr>
            <a:spLocks noGrp="1"/>
          </p:cNvSpPr>
          <p:nvPr>
            <p:ph type="sldNum" sz="quarter" idx="5"/>
          </p:nvPr>
        </p:nvSpPr>
        <p:spPr/>
        <p:txBody>
          <a:bodyPr/>
          <a:lstStyle/>
          <a:p>
            <a:fld id="{00AA2F6D-1F99-4706-88F6-0F98086437D0}" type="slidenum">
              <a:rPr lang="en-US" smtClean="0"/>
              <a:t>6</a:t>
            </a:fld>
            <a:endParaRPr lang="en-US"/>
          </a:p>
        </p:txBody>
      </p:sp>
    </p:spTree>
    <p:extLst>
      <p:ext uri="{BB962C8B-B14F-4D97-AF65-F5344CB8AC3E}">
        <p14:creationId xmlns:p14="http://schemas.microsoft.com/office/powerpoint/2010/main" val="31476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E2AC-38B9-BBD0-A774-40F50BE00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A7FC7-85B7-2B0D-7698-6C3A17C62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A556B-C287-01CB-D023-33E401B90B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26544-4814-B045-363E-5CC7FBAFFFE5}"/>
              </a:ext>
            </a:extLst>
          </p:cNvPr>
          <p:cNvSpPr>
            <a:spLocks noGrp="1"/>
          </p:cNvSpPr>
          <p:nvPr>
            <p:ph type="sldNum" sz="quarter" idx="5"/>
          </p:nvPr>
        </p:nvSpPr>
        <p:spPr/>
        <p:txBody>
          <a:bodyPr/>
          <a:lstStyle/>
          <a:p>
            <a:fld id="{00AA2F6D-1F99-4706-88F6-0F98086437D0}" type="slidenum">
              <a:rPr lang="en-US" smtClean="0"/>
              <a:t>7</a:t>
            </a:fld>
            <a:endParaRPr lang="en-US"/>
          </a:p>
        </p:txBody>
      </p:sp>
    </p:spTree>
    <p:extLst>
      <p:ext uri="{BB962C8B-B14F-4D97-AF65-F5344CB8AC3E}">
        <p14:creationId xmlns:p14="http://schemas.microsoft.com/office/powerpoint/2010/main" val="7933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A304-04D8-830B-E3AB-C0B6583B2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E81D9-498D-94A7-E8D3-D53B3D6C3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CB0D2-85A7-C4EA-3E9C-5BBF48B7E1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049E11-1928-0106-7844-080B7E631534}"/>
              </a:ext>
            </a:extLst>
          </p:cNvPr>
          <p:cNvSpPr>
            <a:spLocks noGrp="1"/>
          </p:cNvSpPr>
          <p:nvPr>
            <p:ph type="sldNum" sz="quarter" idx="5"/>
          </p:nvPr>
        </p:nvSpPr>
        <p:spPr/>
        <p:txBody>
          <a:bodyPr/>
          <a:lstStyle/>
          <a:p>
            <a:fld id="{00AA2F6D-1F99-4706-88F6-0F98086437D0}" type="slidenum">
              <a:rPr lang="en-US" smtClean="0"/>
              <a:t>8</a:t>
            </a:fld>
            <a:endParaRPr lang="en-US"/>
          </a:p>
        </p:txBody>
      </p:sp>
    </p:spTree>
    <p:extLst>
      <p:ext uri="{BB962C8B-B14F-4D97-AF65-F5344CB8AC3E}">
        <p14:creationId xmlns:p14="http://schemas.microsoft.com/office/powerpoint/2010/main" val="325463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77A1-F372-ED0C-39B4-B90F8A5FF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85CD5-5F97-108B-EBB6-F01BEED2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A807B-FA22-071D-006B-B0F8E32BF9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03ACC-A012-916C-4569-77CFBF931CB2}"/>
              </a:ext>
            </a:extLst>
          </p:cNvPr>
          <p:cNvSpPr>
            <a:spLocks noGrp="1"/>
          </p:cNvSpPr>
          <p:nvPr>
            <p:ph type="sldNum" sz="quarter" idx="5"/>
          </p:nvPr>
        </p:nvSpPr>
        <p:spPr/>
        <p:txBody>
          <a:bodyPr/>
          <a:lstStyle/>
          <a:p>
            <a:fld id="{00AA2F6D-1F99-4706-88F6-0F98086437D0}" type="slidenum">
              <a:rPr lang="en-US" smtClean="0"/>
              <a:t>9</a:t>
            </a:fld>
            <a:endParaRPr lang="en-US"/>
          </a:p>
        </p:txBody>
      </p:sp>
    </p:spTree>
    <p:extLst>
      <p:ext uri="{BB962C8B-B14F-4D97-AF65-F5344CB8AC3E}">
        <p14:creationId xmlns:p14="http://schemas.microsoft.com/office/powerpoint/2010/main" val="422760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B571-F51C-3722-FC6A-1738BBC35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074A0-9C60-B1BB-D907-43F4C353D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A041E-BD53-F517-BD30-DD54C2A467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238EB7-9DD4-5A76-0E7A-0DEC3E285F4C}"/>
              </a:ext>
            </a:extLst>
          </p:cNvPr>
          <p:cNvSpPr>
            <a:spLocks noGrp="1"/>
          </p:cNvSpPr>
          <p:nvPr>
            <p:ph type="sldNum" sz="quarter" idx="5"/>
          </p:nvPr>
        </p:nvSpPr>
        <p:spPr/>
        <p:txBody>
          <a:bodyPr/>
          <a:lstStyle/>
          <a:p>
            <a:fld id="{00AA2F6D-1F99-4706-88F6-0F98086437D0}" type="slidenum">
              <a:rPr lang="en-US" smtClean="0"/>
              <a:t>10</a:t>
            </a:fld>
            <a:endParaRPr lang="en-US"/>
          </a:p>
        </p:txBody>
      </p:sp>
    </p:spTree>
    <p:extLst>
      <p:ext uri="{BB962C8B-B14F-4D97-AF65-F5344CB8AC3E}">
        <p14:creationId xmlns:p14="http://schemas.microsoft.com/office/powerpoint/2010/main" val="381597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47E7-55EF-A866-0CF1-81597A670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2378B-067D-0569-32D1-8E552C701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32937-152A-4CFA-399B-8E40DD1476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4AEBC6-D836-57F7-EAA3-634466229FB7}"/>
              </a:ext>
            </a:extLst>
          </p:cNvPr>
          <p:cNvSpPr>
            <a:spLocks noGrp="1"/>
          </p:cNvSpPr>
          <p:nvPr>
            <p:ph type="sldNum" sz="quarter" idx="5"/>
          </p:nvPr>
        </p:nvSpPr>
        <p:spPr/>
        <p:txBody>
          <a:bodyPr/>
          <a:lstStyle/>
          <a:p>
            <a:fld id="{00AA2F6D-1F99-4706-88F6-0F98086437D0}" type="slidenum">
              <a:rPr lang="en-US" smtClean="0"/>
              <a:t>11</a:t>
            </a:fld>
            <a:endParaRPr lang="en-US"/>
          </a:p>
        </p:txBody>
      </p:sp>
    </p:spTree>
    <p:extLst>
      <p:ext uri="{BB962C8B-B14F-4D97-AF65-F5344CB8AC3E}">
        <p14:creationId xmlns:p14="http://schemas.microsoft.com/office/powerpoint/2010/main" val="12037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02136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324955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9957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3044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1AB5B-54C0-41C2-9E70-7F1F044A5F6A}"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31256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E1AB5B-54C0-41C2-9E70-7F1F044A5F6A}"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97214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E1AB5B-54C0-41C2-9E70-7F1F044A5F6A}"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21594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E1AB5B-54C0-41C2-9E70-7F1F044A5F6A}"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241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AB5B-54C0-41C2-9E70-7F1F044A5F6A}"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0167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E1AB5B-54C0-41C2-9E70-7F1F044A5F6A}"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90307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E1AB5B-54C0-41C2-9E70-7F1F044A5F6A}"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43680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E1AB5B-54C0-41C2-9E70-7F1F044A5F6A}" type="datetimeFigureOut">
              <a:rPr lang="en-US" smtClean="0"/>
              <a:t>8/20/2025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64790-4592-4D1B-93C2-A60F899CEF74}" type="slidenum">
              <a:rPr lang="en-US" smtClean="0"/>
              <a:t>‹#›</a:t>
            </a:fld>
            <a:endParaRPr lang="en-US"/>
          </a:p>
        </p:txBody>
      </p:sp>
    </p:spTree>
    <p:extLst>
      <p:ext uri="{BB962C8B-B14F-4D97-AF65-F5344CB8AC3E}">
        <p14:creationId xmlns:p14="http://schemas.microsoft.com/office/powerpoint/2010/main" val="151005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5.png"/><Relationship Id="rId4" Type="http://schemas.openxmlformats.org/officeDocument/2006/relationships/image" Target="../media/image8.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jpe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2.png"/><Relationship Id="rId4" Type="http://schemas.openxmlformats.org/officeDocument/2006/relationships/image" Target="../media/image8.sv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jp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svg"/><Relationship Id="rId7" Type="http://schemas.openxmlformats.org/officeDocument/2006/relationships/image" Target="../media/image12.jpeg"/><Relationship Id="rId12"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svg"/><Relationship Id="rId10" Type="http://schemas.openxmlformats.org/officeDocument/2006/relationships/image" Target="../media/image14.jpg"/><Relationship Id="rId4" Type="http://schemas.openxmlformats.org/officeDocument/2006/relationships/image" Target="../media/image9.png"/><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hyperlink" Target="https://www.ey.com/en_gl/consulting/is-the-future-of-finance-new-technology-or-new-people" TargetMode="External"/><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hyperlink" Target="https://www.pwc.com/us/en/services/consulting/finance/finance-effectiveness-benchmark-stud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7.jpeg"/><Relationship Id="rId5" Type="http://schemas.openxmlformats.org/officeDocument/2006/relationships/image" Target="../media/image9.png"/><Relationship Id="rId10" Type="http://schemas.openxmlformats.org/officeDocument/2006/relationships/chart" Target="../charts/chart2.xml"/><Relationship Id="rId4" Type="http://schemas.openxmlformats.org/officeDocument/2006/relationships/image" Target="../media/image8.sv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8.sv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8.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D503-4ADA-3488-5492-E320180B76B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45E5718-76DE-5A92-6976-3FC08A261C78}"/>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683D59F-45E8-8A73-31A7-86BAE273A58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0282" b="6661"/>
          <a:stretch/>
        </p:blipFill>
        <p:spPr>
          <a:xfrm>
            <a:off x="0" y="1"/>
            <a:ext cx="12191998" cy="6857999"/>
          </a:xfrm>
          <a:prstGeom prst="rect">
            <a:avLst/>
          </a:prstGeom>
        </p:spPr>
      </p:pic>
      <p:sp>
        <p:nvSpPr>
          <p:cNvPr id="45" name="TextBox 44">
            <a:extLst>
              <a:ext uri="{FF2B5EF4-FFF2-40B4-BE49-F238E27FC236}">
                <a16:creationId xmlns:a16="http://schemas.microsoft.com/office/drawing/2014/main" id="{6895914C-4E49-5340-62D2-C2E5BBC70544}"/>
              </a:ext>
            </a:extLst>
          </p:cNvPr>
          <p:cNvSpPr txBox="1"/>
          <p:nvPr/>
        </p:nvSpPr>
        <p:spPr>
          <a:xfrm>
            <a:off x="1092693" y="2512723"/>
            <a:ext cx="5192698" cy="630942"/>
          </a:xfrm>
          <a:prstGeom prst="rect">
            <a:avLst/>
          </a:prstGeom>
          <a:noFill/>
        </p:spPr>
        <p:txBody>
          <a:bodyPr wrap="square">
            <a:spAutoFit/>
          </a:bodyPr>
          <a:lstStyle/>
          <a:p>
            <a:r>
              <a:rPr lang="en-US" sz="3500" dirty="0">
                <a:solidFill>
                  <a:schemeClr val="bg1"/>
                </a:solidFill>
                <a:latin typeface="Nunito SemiBold" pitchFamily="2" charset="0"/>
                <a:cs typeface="Segoe UI"/>
              </a:rPr>
              <a:t>BUSINESS CENTRAL </a:t>
            </a:r>
            <a:endParaRPr lang="en-US" sz="3500" dirty="0">
              <a:solidFill>
                <a:schemeClr val="bg1"/>
              </a:solidFill>
              <a:latin typeface="Nunito SemiBold" pitchFamily="2" charset="0"/>
            </a:endParaRPr>
          </a:p>
        </p:txBody>
      </p:sp>
      <p:sp>
        <p:nvSpPr>
          <p:cNvPr id="47" name="TextBox 46">
            <a:extLst>
              <a:ext uri="{FF2B5EF4-FFF2-40B4-BE49-F238E27FC236}">
                <a16:creationId xmlns:a16="http://schemas.microsoft.com/office/drawing/2014/main" id="{CAE65BA1-93A5-0CBD-87E6-F9189A18F3F8}"/>
              </a:ext>
            </a:extLst>
          </p:cNvPr>
          <p:cNvSpPr txBox="1"/>
          <p:nvPr/>
        </p:nvSpPr>
        <p:spPr>
          <a:xfrm>
            <a:off x="1443358" y="3164877"/>
            <a:ext cx="3845763" cy="615553"/>
          </a:xfrm>
          <a:prstGeom prst="rect">
            <a:avLst/>
          </a:prstGeom>
          <a:noFill/>
        </p:spPr>
        <p:txBody>
          <a:bodyPr wrap="square">
            <a:spAutoFit/>
          </a:bodyPr>
          <a:lstStyle/>
          <a:p>
            <a:pPr algn="ctr"/>
            <a:r>
              <a:rPr lang="en-US" sz="1700" dirty="0">
                <a:solidFill>
                  <a:schemeClr val="bg1"/>
                </a:solidFill>
                <a:latin typeface="Bahnschrift Light" panose="020B0502040204020203" pitchFamily="34" charset="0"/>
              </a:rPr>
              <a:t>Increase </a:t>
            </a:r>
            <a:r>
              <a:rPr lang="en-US" sz="1700" dirty="0">
                <a:solidFill>
                  <a:schemeClr val="bg1"/>
                </a:solidFill>
                <a:latin typeface="Nunito" pitchFamily="2" charset="0"/>
              </a:rPr>
              <a:t>Financial</a:t>
            </a:r>
            <a:r>
              <a:rPr lang="en-US" sz="1700" dirty="0">
                <a:solidFill>
                  <a:schemeClr val="bg1"/>
                </a:solidFill>
                <a:latin typeface="Bahnschrift Light" panose="020B0502040204020203" pitchFamily="34" charset="0"/>
              </a:rPr>
              <a:t> Visibility </a:t>
            </a:r>
          </a:p>
          <a:p>
            <a:pPr algn="ctr"/>
            <a:r>
              <a:rPr lang="en-US" sz="1700" dirty="0">
                <a:solidFill>
                  <a:schemeClr val="bg1"/>
                </a:solidFill>
                <a:latin typeface="Bahnschrift Light" panose="020B0502040204020203" pitchFamily="34" charset="0"/>
              </a:rPr>
              <a:t>And Performance</a:t>
            </a:r>
            <a:r>
              <a:rPr lang="ar-KW" sz="1700" dirty="0">
                <a:solidFill>
                  <a:schemeClr val="bg1"/>
                </a:solidFill>
                <a:latin typeface="Bahnschrift Light" panose="020B0502040204020203" pitchFamily="34" charset="0"/>
              </a:rPr>
              <a:t> </a:t>
            </a:r>
            <a:r>
              <a:rPr lang="en-US" sz="1700" dirty="0">
                <a:solidFill>
                  <a:schemeClr val="bg1"/>
                </a:solidFill>
                <a:latin typeface="Bahnschrift Light" panose="020B0502040204020203" pitchFamily="34" charset="0"/>
              </a:rPr>
              <a:t>business central </a:t>
            </a:r>
          </a:p>
        </p:txBody>
      </p:sp>
      <p:pic>
        <p:nvPicPr>
          <p:cNvPr id="2" name="Picture 1" descr="A black background with white text&#10;&#10;Description automatically generated">
            <a:extLst>
              <a:ext uri="{FF2B5EF4-FFF2-40B4-BE49-F238E27FC236}">
                <a16:creationId xmlns:a16="http://schemas.microsoft.com/office/drawing/2014/main" id="{182938F5-9270-4C8D-13A4-0D3F1A444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788" y="4217476"/>
            <a:ext cx="1463040" cy="365760"/>
          </a:xfrm>
          <a:prstGeom prst="rect">
            <a:avLst/>
          </a:prstGeom>
        </p:spPr>
      </p:pic>
      <p:sp>
        <p:nvSpPr>
          <p:cNvPr id="4" name="Freeform: Shape 3">
            <a:extLst>
              <a:ext uri="{FF2B5EF4-FFF2-40B4-BE49-F238E27FC236}">
                <a16:creationId xmlns:a16="http://schemas.microsoft.com/office/drawing/2014/main" id="{750AB57E-CAA8-2AB4-CECD-ACED7CA58455}"/>
              </a:ext>
            </a:extLst>
          </p:cNvPr>
          <p:cNvSpPr>
            <a:spLocks noChangeAspect="1"/>
          </p:cNvSpPr>
          <p:nvPr/>
        </p:nvSpPr>
        <p:spPr>
          <a:xfrm>
            <a:off x="8234111" y="1795811"/>
            <a:ext cx="3474720" cy="3474721"/>
          </a:xfrm>
          <a:custGeom>
            <a:avLst/>
            <a:gdLst>
              <a:gd name="connsiteX0" fmla="*/ 4836478 w 4836477"/>
              <a:gd name="connsiteY0" fmla="*/ 2418239 h 4836478"/>
              <a:gd name="connsiteX1" fmla="*/ 2418239 w 4836477"/>
              <a:gd name="connsiteY1" fmla="*/ 4836479 h 4836478"/>
              <a:gd name="connsiteX2" fmla="*/ 0 w 4836477"/>
              <a:gd name="connsiteY2" fmla="*/ 2418239 h 4836478"/>
              <a:gd name="connsiteX3" fmla="*/ 2418239 w 4836477"/>
              <a:gd name="connsiteY3" fmla="*/ 0 h 4836478"/>
              <a:gd name="connsiteX4" fmla="*/ 4836478 w 4836477"/>
              <a:gd name="connsiteY4" fmla="*/ 2418239 h 48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77" h="4836478">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dpi="0" rotWithShape="0">
            <a:blip r:embed="rId5"/>
            <a:srcRect/>
            <a:tile tx="184150" ty="0" sx="30000" sy="30000" flip="xy" algn="ctr"/>
          </a:blipFill>
          <a:ln w="14922" cap="flat">
            <a:noFill/>
            <a:prstDash val="solid"/>
            <a:miter/>
          </a:ln>
          <a:effectLst/>
        </p:spPr>
        <p:txBody>
          <a:bodyPr rtlCol="0" anchor="ctr"/>
          <a:lstStyle/>
          <a:p>
            <a:endParaRPr lang="en-US"/>
          </a:p>
        </p:txBody>
      </p:sp>
      <p:pic>
        <p:nvPicPr>
          <p:cNvPr id="7" name="Graphic 6">
            <a:extLst>
              <a:ext uri="{FF2B5EF4-FFF2-40B4-BE49-F238E27FC236}">
                <a16:creationId xmlns:a16="http://schemas.microsoft.com/office/drawing/2014/main" id="{B774F064-A1E7-F06A-F6E2-46F600A8D6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141" y="358889"/>
            <a:ext cx="2103120" cy="338149"/>
          </a:xfrm>
          <a:prstGeom prst="rect">
            <a:avLst/>
          </a:prstGeom>
        </p:spPr>
      </p:pic>
    </p:spTree>
    <p:extLst>
      <p:ext uri="{BB962C8B-B14F-4D97-AF65-F5344CB8AC3E}">
        <p14:creationId xmlns:p14="http://schemas.microsoft.com/office/powerpoint/2010/main" val="102195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69D4-7A1B-D918-A11F-250F90536D8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9812207-E66B-14DC-C372-EA94E502D7C1}"/>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8767B5F-3234-110A-F8FE-47BC9E1A5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86F69050-CB41-8549-E23B-C86434991B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68094900-801B-D2D0-FF26-4EAD8F27101E}"/>
              </a:ext>
            </a:extLst>
          </p:cNvPr>
          <p:cNvSpPr txBox="1"/>
          <p:nvPr/>
        </p:nvSpPr>
        <p:spPr>
          <a:xfrm>
            <a:off x="361446" y="695284"/>
            <a:ext cx="4930401" cy="1015663"/>
          </a:xfrm>
          <a:prstGeom prst="rect">
            <a:avLst/>
          </a:prstGeom>
          <a:noFill/>
        </p:spPr>
        <p:txBody>
          <a:bodyPr wrap="square">
            <a:spAutoFit/>
          </a:bodyPr>
          <a:lstStyle/>
          <a:p>
            <a:r>
              <a:rPr lang="en-US" sz="3000" dirty="0">
                <a:solidFill>
                  <a:srgbClr val="1E5166"/>
                </a:solidFill>
                <a:latin typeface="Nunito SemiBold" pitchFamily="2" charset="0"/>
              </a:rPr>
              <a:t>Make More Profitable</a:t>
            </a:r>
          </a:p>
          <a:p>
            <a:r>
              <a:rPr lang="en-US" sz="3000" dirty="0">
                <a:solidFill>
                  <a:srgbClr val="1E5166"/>
                </a:solidFill>
                <a:latin typeface="Nunito SemiBold" pitchFamily="2" charset="0"/>
              </a:rPr>
              <a:t>Financial Decisions</a:t>
            </a:r>
          </a:p>
        </p:txBody>
      </p:sp>
      <p:sp>
        <p:nvSpPr>
          <p:cNvPr id="31" name="TextBox 30">
            <a:extLst>
              <a:ext uri="{FF2B5EF4-FFF2-40B4-BE49-F238E27FC236}">
                <a16:creationId xmlns:a16="http://schemas.microsoft.com/office/drawing/2014/main" id="{10523D6A-FB03-E1F2-08D2-4EAED9EF3CC4}"/>
              </a:ext>
            </a:extLst>
          </p:cNvPr>
          <p:cNvSpPr txBox="1"/>
          <p:nvPr/>
        </p:nvSpPr>
        <p:spPr>
          <a:xfrm>
            <a:off x="365683" y="1773878"/>
            <a:ext cx="5287609" cy="1015663"/>
          </a:xfrm>
          <a:prstGeom prst="rect">
            <a:avLst/>
          </a:prstGeom>
          <a:noFill/>
        </p:spPr>
        <p:txBody>
          <a:bodyPr wrap="square">
            <a:spAutoFit/>
          </a:bodyPr>
          <a:lstStyle/>
          <a:p>
            <a:r>
              <a:rPr lang="en-US" sz="2000" dirty="0">
                <a:solidFill>
                  <a:srgbClr val="245065"/>
                </a:solidFill>
                <a:latin typeface="Bahnschrift Light" panose="020B0502040204020203" pitchFamily="34" charset="0"/>
                <a:cs typeface="Segoe UI Semibold" panose="020B0702040204020203" pitchFamily="34" charset="0"/>
              </a:rPr>
              <a:t>Improve your profit margin. Get accurate insights. Make financial decisions with confidence.</a:t>
            </a:r>
            <a:endParaRPr lang="en-US" sz="2000" dirty="0">
              <a:solidFill>
                <a:srgbClr val="1E5166"/>
              </a:solidFill>
              <a:latin typeface="Nunito SemiBold" pitchFamily="2" charset="0"/>
            </a:endParaRPr>
          </a:p>
        </p:txBody>
      </p:sp>
      <p:sp>
        <p:nvSpPr>
          <p:cNvPr id="2" name="TextBox 1">
            <a:extLst>
              <a:ext uri="{FF2B5EF4-FFF2-40B4-BE49-F238E27FC236}">
                <a16:creationId xmlns:a16="http://schemas.microsoft.com/office/drawing/2014/main" id="{E98745C8-1430-E55B-5B8D-2B0A2AD2068B}"/>
              </a:ext>
            </a:extLst>
          </p:cNvPr>
          <p:cNvSpPr txBox="1"/>
          <p:nvPr/>
        </p:nvSpPr>
        <p:spPr>
          <a:xfrm>
            <a:off x="365683" y="3159899"/>
            <a:ext cx="4926163" cy="861774"/>
          </a:xfrm>
          <a:prstGeom prst="rect">
            <a:avLst/>
          </a:prstGeom>
          <a:noFill/>
        </p:spPr>
        <p:txBody>
          <a:bodyPr wrap="square">
            <a:spAutoFit/>
          </a:bodyPr>
          <a:lstStyle/>
          <a:p>
            <a:r>
              <a:rPr lang="en-US" sz="2000" dirty="0">
                <a:solidFill>
                  <a:srgbClr val="F15D2C"/>
                </a:solidFill>
                <a:latin typeface="Nunito SemiBold" pitchFamily="2" charset="0"/>
              </a:rPr>
              <a:t>Reporting and data analysis</a:t>
            </a:r>
            <a:endParaRPr lang="en-US" sz="2000" dirty="0">
              <a:solidFill>
                <a:srgbClr val="1E5166"/>
              </a:solidFill>
              <a:latin typeface="Nunito SemiBold" pitchFamily="2" charset="0"/>
            </a:endParaRPr>
          </a:p>
          <a:p>
            <a:r>
              <a:rPr lang="en-US" sz="1500" dirty="0">
                <a:solidFill>
                  <a:srgbClr val="245065"/>
                </a:solidFill>
                <a:latin typeface="Bahnschrift Light" panose="020B0502040204020203" pitchFamily="34" charset="0"/>
              </a:rPr>
              <a:t>Use built-in analytics and reporting that you can use out of the box to help keep track of your business. </a:t>
            </a:r>
            <a:endParaRPr lang="en-US" sz="1500" dirty="0">
              <a:solidFill>
                <a:srgbClr val="1E5166"/>
              </a:solidFill>
              <a:latin typeface="Nunito Light" pitchFamily="2" charset="0"/>
            </a:endParaRPr>
          </a:p>
        </p:txBody>
      </p:sp>
      <p:sp>
        <p:nvSpPr>
          <p:cNvPr id="6" name="TextBox 5">
            <a:extLst>
              <a:ext uri="{FF2B5EF4-FFF2-40B4-BE49-F238E27FC236}">
                <a16:creationId xmlns:a16="http://schemas.microsoft.com/office/drawing/2014/main" id="{B9E1FFF6-A8EF-2D13-8104-78FBFB84BBB6}"/>
              </a:ext>
            </a:extLst>
          </p:cNvPr>
          <p:cNvSpPr txBox="1"/>
          <p:nvPr/>
        </p:nvSpPr>
        <p:spPr>
          <a:xfrm>
            <a:off x="365683" y="4161134"/>
            <a:ext cx="5074417" cy="1554272"/>
          </a:xfrm>
          <a:prstGeom prst="rect">
            <a:avLst/>
          </a:prstGeom>
          <a:noFill/>
        </p:spPr>
        <p:txBody>
          <a:bodyPr wrap="square">
            <a:spAutoFit/>
          </a:bodyPr>
          <a:lstStyle/>
          <a:p>
            <a:r>
              <a:rPr lang="en-US" sz="2000" dirty="0">
                <a:solidFill>
                  <a:srgbClr val="F15D2C"/>
                </a:solidFill>
                <a:latin typeface="Nunito SemiBold" pitchFamily="2" charset="0"/>
              </a:rPr>
              <a:t>Financial reporting (Accounts schedules) </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Include essential business data from the chart of accounts, budgets, cash flow accounts and cost types in financial reports. Use the data to efficiently monitor the health of the business and provide valuable input for business decision makers. </a:t>
            </a:r>
          </a:p>
        </p:txBody>
      </p:sp>
      <p:pic>
        <p:nvPicPr>
          <p:cNvPr id="18" name="Graphic 17">
            <a:extLst>
              <a:ext uri="{FF2B5EF4-FFF2-40B4-BE49-F238E27FC236}">
                <a16:creationId xmlns:a16="http://schemas.microsoft.com/office/drawing/2014/main" id="{7C73410E-2E64-C2B3-0277-BF854211BD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3" name="Oval 22">
            <a:extLst>
              <a:ext uri="{FF2B5EF4-FFF2-40B4-BE49-F238E27FC236}">
                <a16:creationId xmlns:a16="http://schemas.microsoft.com/office/drawing/2014/main" id="{1D0878A1-5F84-3C0C-2B43-CE16F47DE280}"/>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0905977-BCA3-17C2-3189-B5A861DBDF81}"/>
              </a:ext>
            </a:extLst>
          </p:cNvPr>
          <p:cNvGrpSpPr/>
          <p:nvPr/>
        </p:nvGrpSpPr>
        <p:grpSpPr>
          <a:xfrm>
            <a:off x="4585634" y="1693733"/>
            <a:ext cx="7785108" cy="5029200"/>
            <a:chOff x="4585634" y="1693733"/>
            <a:chExt cx="7785108" cy="5029200"/>
          </a:xfrm>
        </p:grpSpPr>
        <p:pic>
          <p:nvPicPr>
            <p:cNvPr id="11" name="Picture 10" descr="A computer with a blank screen&#10;&#10;AI-generated content may be incorrect.">
              <a:extLst>
                <a:ext uri="{FF2B5EF4-FFF2-40B4-BE49-F238E27FC236}">
                  <a16:creationId xmlns:a16="http://schemas.microsoft.com/office/drawing/2014/main" id="{4D854210-F7FC-A1F7-1873-A9891009CD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pic>
          <p:nvPicPr>
            <p:cNvPr id="3" name="Picture 2" descr="Chart, line chart&#10;&#10;Description automatically generated">
              <a:extLst>
                <a:ext uri="{FF2B5EF4-FFF2-40B4-BE49-F238E27FC236}">
                  <a16:creationId xmlns:a16="http://schemas.microsoft.com/office/drawing/2014/main" id="{9C0A9AE4-0DEE-299D-74AA-607598341F28}"/>
                </a:ext>
              </a:extLst>
            </p:cNvPr>
            <p:cNvPicPr>
              <a:picLocks noChangeAspect="1"/>
            </p:cNvPicPr>
            <p:nvPr/>
          </p:nvPicPr>
          <p:blipFill>
            <a:blip r:embed="rId10"/>
            <a:srcRect/>
            <a:stretch/>
          </p:blipFill>
          <p:spPr>
            <a:xfrm>
              <a:off x="6018757" y="2559124"/>
              <a:ext cx="4926163" cy="3085264"/>
            </a:xfrm>
            <a:prstGeom prst="roundRect">
              <a:avLst>
                <a:gd name="adj" fmla="val 0"/>
              </a:avLst>
            </a:prstGeom>
            <a:effectLst/>
          </p:spPr>
        </p:pic>
      </p:grpSp>
    </p:spTree>
    <p:extLst>
      <p:ext uri="{BB962C8B-B14F-4D97-AF65-F5344CB8AC3E}">
        <p14:creationId xmlns:p14="http://schemas.microsoft.com/office/powerpoint/2010/main" val="407507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1B5D-143C-3FD3-5C20-DCBA0F0A339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8EC879DF-9772-4A32-2025-E85D0A3E89BB}"/>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DA31C24-C453-DF2F-14D2-9397DEA738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89D74E7E-BF23-8269-5298-F0560FC4D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BE1BD855-8F6A-AA5E-ABF2-18A6971A839A}"/>
              </a:ext>
            </a:extLst>
          </p:cNvPr>
          <p:cNvSpPr txBox="1"/>
          <p:nvPr/>
        </p:nvSpPr>
        <p:spPr>
          <a:xfrm>
            <a:off x="361446" y="695284"/>
            <a:ext cx="5074417" cy="553998"/>
          </a:xfrm>
          <a:prstGeom prst="rect">
            <a:avLst/>
          </a:prstGeom>
          <a:noFill/>
        </p:spPr>
        <p:txBody>
          <a:bodyPr wrap="square">
            <a:spAutoFit/>
          </a:bodyPr>
          <a:lstStyle/>
          <a:p>
            <a:r>
              <a:rPr lang="en-US" sz="3000" dirty="0">
                <a:solidFill>
                  <a:srgbClr val="1E5166"/>
                </a:solidFill>
                <a:latin typeface="Nunito SemiBold" pitchFamily="2" charset="0"/>
              </a:rPr>
              <a:t>Expand Into Global Markets</a:t>
            </a:r>
          </a:p>
        </p:txBody>
      </p:sp>
      <p:sp>
        <p:nvSpPr>
          <p:cNvPr id="31" name="TextBox 30">
            <a:extLst>
              <a:ext uri="{FF2B5EF4-FFF2-40B4-BE49-F238E27FC236}">
                <a16:creationId xmlns:a16="http://schemas.microsoft.com/office/drawing/2014/main" id="{0D3FAB85-CF99-AEE4-A6BC-29B70C60060A}"/>
              </a:ext>
            </a:extLst>
          </p:cNvPr>
          <p:cNvSpPr txBox="1"/>
          <p:nvPr/>
        </p:nvSpPr>
        <p:spPr>
          <a:xfrm>
            <a:off x="365683" y="1259431"/>
            <a:ext cx="7655573" cy="707886"/>
          </a:xfrm>
          <a:prstGeom prst="rect">
            <a:avLst/>
          </a:prstGeom>
          <a:noFill/>
        </p:spPr>
        <p:txBody>
          <a:bodyPr wrap="square">
            <a:spAutoFit/>
          </a:bodyPr>
          <a:lstStyle/>
          <a:p>
            <a:r>
              <a:rPr lang="en-US" sz="2000" dirty="0">
                <a:solidFill>
                  <a:srgbClr val="245065"/>
                </a:solidFill>
                <a:latin typeface="Bahnschrift Light" panose="020B0502040204020203" pitchFamily="34" charset="0"/>
                <a:cs typeface="Segoe UI Semibold" panose="020B0702040204020203" pitchFamily="34" charset="0"/>
              </a:rPr>
              <a:t>Eliminate the need for duplicative software and systems, reduce audit effort, and increase compliance with global regulations.</a:t>
            </a:r>
            <a:endParaRPr lang="en-US" sz="2000" dirty="0">
              <a:solidFill>
                <a:srgbClr val="1E5166"/>
              </a:solidFill>
              <a:latin typeface="Nunito SemiBold" pitchFamily="2" charset="0"/>
            </a:endParaRPr>
          </a:p>
        </p:txBody>
      </p:sp>
      <p:sp>
        <p:nvSpPr>
          <p:cNvPr id="2" name="TextBox 1">
            <a:extLst>
              <a:ext uri="{FF2B5EF4-FFF2-40B4-BE49-F238E27FC236}">
                <a16:creationId xmlns:a16="http://schemas.microsoft.com/office/drawing/2014/main" id="{D2BB8A52-E918-371B-334B-7451D9B60D3E}"/>
              </a:ext>
            </a:extLst>
          </p:cNvPr>
          <p:cNvSpPr txBox="1"/>
          <p:nvPr/>
        </p:nvSpPr>
        <p:spPr>
          <a:xfrm>
            <a:off x="365683" y="2053599"/>
            <a:ext cx="5560814" cy="1323439"/>
          </a:xfrm>
          <a:prstGeom prst="rect">
            <a:avLst/>
          </a:prstGeom>
          <a:noFill/>
        </p:spPr>
        <p:txBody>
          <a:bodyPr wrap="square">
            <a:spAutoFit/>
          </a:bodyPr>
          <a:lstStyle/>
          <a:p>
            <a:r>
              <a:rPr lang="en-US" sz="2000" dirty="0">
                <a:solidFill>
                  <a:srgbClr val="F15D2C"/>
                </a:solidFill>
                <a:latin typeface="Nunito SemiBold" pitchFamily="2" charset="0"/>
              </a:rPr>
              <a:t>Multiple currencies </a:t>
            </a:r>
          </a:p>
          <a:p>
            <a:r>
              <a:rPr lang="en-US" sz="1500" dirty="0">
                <a:solidFill>
                  <a:srgbClr val="245065"/>
                </a:solidFill>
                <a:latin typeface="Bahnschrift Light" panose="020B0502040204020203" pitchFamily="34" charset="0"/>
              </a:rPr>
              <a:t>Conduct business with customers and vendors in any number of currencies. Use multiple currencies on sales and purchase documents, bank transactions, and payables and receivables payments. </a:t>
            </a:r>
            <a:endParaRPr lang="en-US" sz="1500" dirty="0">
              <a:solidFill>
                <a:srgbClr val="1E5166"/>
              </a:solidFill>
              <a:latin typeface="Nunito Light" pitchFamily="2" charset="0"/>
            </a:endParaRPr>
          </a:p>
        </p:txBody>
      </p:sp>
      <p:sp>
        <p:nvSpPr>
          <p:cNvPr id="6" name="TextBox 5">
            <a:extLst>
              <a:ext uri="{FF2B5EF4-FFF2-40B4-BE49-F238E27FC236}">
                <a16:creationId xmlns:a16="http://schemas.microsoft.com/office/drawing/2014/main" id="{F1E25E28-1F38-0ACF-6F6B-BCC809E3478A}"/>
              </a:ext>
            </a:extLst>
          </p:cNvPr>
          <p:cNvSpPr txBox="1"/>
          <p:nvPr/>
        </p:nvSpPr>
        <p:spPr>
          <a:xfrm>
            <a:off x="365683" y="3429000"/>
            <a:ext cx="5560814" cy="1323439"/>
          </a:xfrm>
          <a:prstGeom prst="rect">
            <a:avLst/>
          </a:prstGeom>
          <a:noFill/>
        </p:spPr>
        <p:txBody>
          <a:bodyPr wrap="square">
            <a:spAutoFit/>
          </a:bodyPr>
          <a:lstStyle/>
          <a:p>
            <a:r>
              <a:rPr lang="en-US" sz="2000" dirty="0">
                <a:solidFill>
                  <a:srgbClr val="F15D2C"/>
                </a:solidFill>
                <a:latin typeface="Nunito SemiBold" pitchFamily="2" charset="0"/>
              </a:rPr>
              <a:t>Consolidation </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Consolidate companies from the same Business Central tenant and pull data directly into the consolidation company. Or use XML files to pull data from other Business Central tenants, databases, or third-party business management application. </a:t>
            </a:r>
          </a:p>
        </p:txBody>
      </p:sp>
      <p:pic>
        <p:nvPicPr>
          <p:cNvPr id="18" name="Graphic 17">
            <a:extLst>
              <a:ext uri="{FF2B5EF4-FFF2-40B4-BE49-F238E27FC236}">
                <a16:creationId xmlns:a16="http://schemas.microsoft.com/office/drawing/2014/main" id="{0BA0870B-CFB3-9BE5-4FA5-C5C67B4AAD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42958418-4DC1-B551-8C8F-BA7ECC42DFFA}"/>
              </a:ext>
            </a:extLst>
          </p:cNvPr>
          <p:cNvSpPr txBox="1"/>
          <p:nvPr/>
        </p:nvSpPr>
        <p:spPr>
          <a:xfrm>
            <a:off x="365683" y="4765099"/>
            <a:ext cx="5560814" cy="1092607"/>
          </a:xfrm>
          <a:prstGeom prst="rect">
            <a:avLst/>
          </a:prstGeom>
          <a:noFill/>
        </p:spPr>
        <p:txBody>
          <a:bodyPr wrap="square">
            <a:spAutoFit/>
          </a:bodyPr>
          <a:lstStyle/>
          <a:p>
            <a:r>
              <a:rPr lang="en-US" sz="2000" dirty="0">
                <a:solidFill>
                  <a:srgbClr val="F15D2C"/>
                </a:solidFill>
                <a:latin typeface="Nunito SemiBold" pitchFamily="2" charset="0"/>
              </a:rPr>
              <a:t>Intercompany postings</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Manage accounting for more than one company in a posting process that includes one or more Business Central tenants or databases. </a:t>
            </a:r>
          </a:p>
        </p:txBody>
      </p:sp>
      <p:grpSp>
        <p:nvGrpSpPr>
          <p:cNvPr id="12" name="Group 11">
            <a:extLst>
              <a:ext uri="{FF2B5EF4-FFF2-40B4-BE49-F238E27FC236}">
                <a16:creationId xmlns:a16="http://schemas.microsoft.com/office/drawing/2014/main" id="{1F8527E9-28B1-071A-8940-369256A0FB00}"/>
              </a:ext>
            </a:extLst>
          </p:cNvPr>
          <p:cNvGrpSpPr>
            <a:grpSpLocks noChangeAspect="1"/>
          </p:cNvGrpSpPr>
          <p:nvPr/>
        </p:nvGrpSpPr>
        <p:grpSpPr>
          <a:xfrm>
            <a:off x="5291846" y="2071492"/>
            <a:ext cx="7077373" cy="4572000"/>
            <a:chOff x="4585634" y="1693733"/>
            <a:chExt cx="7785108" cy="5029200"/>
          </a:xfrm>
        </p:grpSpPr>
        <p:sp>
          <p:nvSpPr>
            <p:cNvPr id="23" name="Oval 22">
              <a:extLst>
                <a:ext uri="{FF2B5EF4-FFF2-40B4-BE49-F238E27FC236}">
                  <a16:creationId xmlns:a16="http://schemas.microsoft.com/office/drawing/2014/main" id="{1DD3A25E-474F-C41B-93A9-18DEC075A89D}"/>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3E43D10-C01E-FD1D-EEA1-149863F4E7F2}"/>
                </a:ext>
              </a:extLst>
            </p:cNvPr>
            <p:cNvGrpSpPr/>
            <p:nvPr/>
          </p:nvGrpSpPr>
          <p:grpSpPr>
            <a:xfrm>
              <a:off x="4585634" y="1693733"/>
              <a:ext cx="7785108" cy="5029200"/>
              <a:chOff x="4585634" y="1693733"/>
              <a:chExt cx="7785108" cy="5029200"/>
            </a:xfrm>
          </p:grpSpPr>
          <p:pic>
            <p:nvPicPr>
              <p:cNvPr id="11" name="Picture 10" descr="A computer with a blank screen&#10;&#10;AI-generated content may be incorrect.">
                <a:extLst>
                  <a:ext uri="{FF2B5EF4-FFF2-40B4-BE49-F238E27FC236}">
                    <a16:creationId xmlns:a16="http://schemas.microsoft.com/office/drawing/2014/main" id="{4111E951-6C85-8824-BF34-ED4AFDDDC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pic>
            <p:nvPicPr>
              <p:cNvPr id="5" name="Picture 4">
                <a:extLst>
                  <a:ext uri="{FF2B5EF4-FFF2-40B4-BE49-F238E27FC236}">
                    <a16:creationId xmlns:a16="http://schemas.microsoft.com/office/drawing/2014/main" id="{1C3F3246-B9E7-9161-EA7E-1B076A947781}"/>
                  </a:ext>
                </a:extLst>
              </p:cNvPr>
              <p:cNvPicPr>
                <a:picLocks noChangeAspect="1"/>
              </p:cNvPicPr>
              <p:nvPr/>
            </p:nvPicPr>
            <p:blipFill>
              <a:blip r:embed="rId10"/>
              <a:srcRect/>
              <a:stretch/>
            </p:blipFill>
            <p:spPr>
              <a:xfrm>
                <a:off x="6016853" y="2563131"/>
                <a:ext cx="4926163" cy="3086043"/>
              </a:xfrm>
              <a:prstGeom prst="roundRect">
                <a:avLst>
                  <a:gd name="adj" fmla="val 0"/>
                </a:avLst>
              </a:prstGeom>
              <a:effectLst/>
            </p:spPr>
          </p:pic>
        </p:grpSp>
      </p:grpSp>
    </p:spTree>
    <p:extLst>
      <p:ext uri="{BB962C8B-B14F-4D97-AF65-F5344CB8AC3E}">
        <p14:creationId xmlns:p14="http://schemas.microsoft.com/office/powerpoint/2010/main" val="15923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3682-0E42-FDA2-4E7B-7A95D956436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9F0BC6-7899-6CAC-3720-5869753A1AC1}"/>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5C51925-4798-3421-FEE1-13B6151F7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44C4E883-FDC0-F33E-BDFC-C10D8D50EE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5D439434-2899-900C-9ECE-12E2E6DEE4A9}"/>
              </a:ext>
            </a:extLst>
          </p:cNvPr>
          <p:cNvSpPr txBox="1"/>
          <p:nvPr/>
        </p:nvSpPr>
        <p:spPr>
          <a:xfrm>
            <a:off x="361446" y="695284"/>
            <a:ext cx="5074417" cy="1015663"/>
          </a:xfrm>
          <a:prstGeom prst="rect">
            <a:avLst/>
          </a:prstGeom>
          <a:noFill/>
        </p:spPr>
        <p:txBody>
          <a:bodyPr wrap="square">
            <a:spAutoFit/>
          </a:bodyPr>
          <a:lstStyle/>
          <a:p>
            <a:r>
              <a:rPr lang="en-US" sz="3000" dirty="0">
                <a:solidFill>
                  <a:srgbClr val="1E5166"/>
                </a:solidFill>
                <a:latin typeface="Nunito SemiBold" pitchFamily="2" charset="0"/>
              </a:rPr>
              <a:t>Finish Projects On Time</a:t>
            </a:r>
          </a:p>
          <a:p>
            <a:r>
              <a:rPr lang="en-US" sz="3000" dirty="0">
                <a:solidFill>
                  <a:srgbClr val="1E5166"/>
                </a:solidFill>
                <a:latin typeface="Nunito SemiBold" pitchFamily="2" charset="0"/>
              </a:rPr>
              <a:t>And Under Budget</a:t>
            </a:r>
          </a:p>
        </p:txBody>
      </p:sp>
      <p:sp>
        <p:nvSpPr>
          <p:cNvPr id="31" name="TextBox 30">
            <a:extLst>
              <a:ext uri="{FF2B5EF4-FFF2-40B4-BE49-F238E27FC236}">
                <a16:creationId xmlns:a16="http://schemas.microsoft.com/office/drawing/2014/main" id="{2C9D6CFD-CDD6-9D6A-345C-067BB8C6C4B7}"/>
              </a:ext>
            </a:extLst>
          </p:cNvPr>
          <p:cNvSpPr txBox="1"/>
          <p:nvPr/>
        </p:nvSpPr>
        <p:spPr>
          <a:xfrm>
            <a:off x="365683" y="1765403"/>
            <a:ext cx="7655573" cy="707886"/>
          </a:xfrm>
          <a:prstGeom prst="rect">
            <a:avLst/>
          </a:prstGeom>
          <a:noFill/>
        </p:spPr>
        <p:txBody>
          <a:bodyPr wrap="square">
            <a:spAutoFit/>
          </a:bodyPr>
          <a:lstStyle/>
          <a:p>
            <a:r>
              <a:rPr lang="en-US" sz="2000" dirty="0">
                <a:solidFill>
                  <a:srgbClr val="1E5166"/>
                </a:solidFill>
                <a:latin typeface="Nunito Light" pitchFamily="2" charset="0"/>
              </a:rPr>
              <a:t>Ensure successful project execution and profitability.</a:t>
            </a:r>
          </a:p>
          <a:p>
            <a:r>
              <a:rPr lang="en-US" sz="2000" dirty="0">
                <a:solidFill>
                  <a:srgbClr val="1E5166"/>
                </a:solidFill>
                <a:latin typeface="Nunito Light" pitchFamily="2" charset="0"/>
              </a:rPr>
              <a:t>Improve efficiency, project insights and asset ROI.</a:t>
            </a:r>
          </a:p>
        </p:txBody>
      </p:sp>
      <p:sp>
        <p:nvSpPr>
          <p:cNvPr id="2" name="TextBox 1">
            <a:extLst>
              <a:ext uri="{FF2B5EF4-FFF2-40B4-BE49-F238E27FC236}">
                <a16:creationId xmlns:a16="http://schemas.microsoft.com/office/drawing/2014/main" id="{29185C9D-AA25-B87F-1CA0-DE747B9BBA40}"/>
              </a:ext>
            </a:extLst>
          </p:cNvPr>
          <p:cNvSpPr txBox="1"/>
          <p:nvPr/>
        </p:nvSpPr>
        <p:spPr>
          <a:xfrm>
            <a:off x="365683" y="2785682"/>
            <a:ext cx="5386935" cy="1092607"/>
          </a:xfrm>
          <a:prstGeom prst="rect">
            <a:avLst/>
          </a:prstGeom>
          <a:noFill/>
        </p:spPr>
        <p:txBody>
          <a:bodyPr wrap="square">
            <a:spAutoFit/>
          </a:bodyPr>
          <a:lstStyle/>
          <a:p>
            <a:r>
              <a:rPr lang="en-US" sz="2000" dirty="0">
                <a:solidFill>
                  <a:srgbClr val="F15D2C"/>
                </a:solidFill>
                <a:latin typeface="Nunito SemiBold" pitchFamily="2" charset="0"/>
              </a:rPr>
              <a:t>Project costing and accounting  </a:t>
            </a:r>
          </a:p>
          <a:p>
            <a:r>
              <a:rPr lang="en-US" sz="1500" dirty="0">
                <a:solidFill>
                  <a:srgbClr val="245065"/>
                </a:solidFill>
                <a:latin typeface="Bahnschrift Light" panose="020B0502040204020203" pitchFamily="34" charset="0"/>
              </a:rPr>
              <a:t>Better manage projects using timesheets and advanced job costing and reporting. Develop and modify detailed budgets to help ensure project profitability.</a:t>
            </a:r>
            <a:endParaRPr lang="en-US" sz="1500" dirty="0">
              <a:solidFill>
                <a:srgbClr val="1E5166"/>
              </a:solidFill>
              <a:latin typeface="Nunito Light" pitchFamily="2" charset="0"/>
            </a:endParaRPr>
          </a:p>
        </p:txBody>
      </p:sp>
      <p:sp>
        <p:nvSpPr>
          <p:cNvPr id="6" name="TextBox 5">
            <a:extLst>
              <a:ext uri="{FF2B5EF4-FFF2-40B4-BE49-F238E27FC236}">
                <a16:creationId xmlns:a16="http://schemas.microsoft.com/office/drawing/2014/main" id="{B269F06B-A6F8-C5AA-F47F-1F6F87554417}"/>
              </a:ext>
            </a:extLst>
          </p:cNvPr>
          <p:cNvSpPr txBox="1"/>
          <p:nvPr/>
        </p:nvSpPr>
        <p:spPr>
          <a:xfrm>
            <a:off x="365683" y="3896687"/>
            <a:ext cx="5560814" cy="1092607"/>
          </a:xfrm>
          <a:prstGeom prst="rect">
            <a:avLst/>
          </a:prstGeom>
          <a:noFill/>
        </p:spPr>
        <p:txBody>
          <a:bodyPr wrap="square">
            <a:spAutoFit/>
          </a:bodyPr>
          <a:lstStyle/>
          <a:p>
            <a:r>
              <a:rPr lang="en-US" sz="2000" dirty="0">
                <a:solidFill>
                  <a:srgbClr val="F15D2C"/>
                </a:solidFill>
                <a:latin typeface="Nunito SemiBold" pitchFamily="2" charset="0"/>
              </a:rPr>
              <a:t>Multiple costs</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Manage alternative costs for resources and resource groups. Costs can be fixed, percentage based, or an additional fixed charge. Define as many work types as you need.  </a:t>
            </a:r>
          </a:p>
        </p:txBody>
      </p:sp>
      <p:pic>
        <p:nvPicPr>
          <p:cNvPr id="18" name="Graphic 17">
            <a:extLst>
              <a:ext uri="{FF2B5EF4-FFF2-40B4-BE49-F238E27FC236}">
                <a16:creationId xmlns:a16="http://schemas.microsoft.com/office/drawing/2014/main" id="{1EDA5D83-FE94-D701-716A-8437F3B035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CAA0FF2E-DA0A-0CFD-6846-EB2BC25D2045}"/>
              </a:ext>
            </a:extLst>
          </p:cNvPr>
          <p:cNvSpPr txBox="1"/>
          <p:nvPr/>
        </p:nvSpPr>
        <p:spPr>
          <a:xfrm>
            <a:off x="365683" y="5000869"/>
            <a:ext cx="5560814" cy="861774"/>
          </a:xfrm>
          <a:prstGeom prst="rect">
            <a:avLst/>
          </a:prstGeom>
          <a:noFill/>
        </p:spPr>
        <p:txBody>
          <a:bodyPr wrap="square">
            <a:spAutoFit/>
          </a:bodyPr>
          <a:lstStyle/>
          <a:p>
            <a:r>
              <a:rPr lang="en-US" sz="2000" dirty="0">
                <a:solidFill>
                  <a:srgbClr val="F15D2C"/>
                </a:solidFill>
                <a:latin typeface="Nunito SemiBold" pitchFamily="2" charset="0"/>
              </a:rPr>
              <a:t>Project insights</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Get real-time business intelligence on project status, profitability, and resource utilization metrics.</a:t>
            </a:r>
          </a:p>
        </p:txBody>
      </p:sp>
      <p:grpSp>
        <p:nvGrpSpPr>
          <p:cNvPr id="7" name="Group 6">
            <a:extLst>
              <a:ext uri="{FF2B5EF4-FFF2-40B4-BE49-F238E27FC236}">
                <a16:creationId xmlns:a16="http://schemas.microsoft.com/office/drawing/2014/main" id="{90A66E78-7125-84D6-AEF6-FE33FFA191B1}"/>
              </a:ext>
            </a:extLst>
          </p:cNvPr>
          <p:cNvGrpSpPr/>
          <p:nvPr/>
        </p:nvGrpSpPr>
        <p:grpSpPr>
          <a:xfrm>
            <a:off x="5291846" y="2071492"/>
            <a:ext cx="7077373" cy="4572000"/>
            <a:chOff x="5291846" y="2071492"/>
            <a:chExt cx="7077373" cy="4572000"/>
          </a:xfrm>
        </p:grpSpPr>
        <p:grpSp>
          <p:nvGrpSpPr>
            <p:cNvPr id="12" name="Group 11">
              <a:extLst>
                <a:ext uri="{FF2B5EF4-FFF2-40B4-BE49-F238E27FC236}">
                  <a16:creationId xmlns:a16="http://schemas.microsoft.com/office/drawing/2014/main" id="{3711DE70-1EA0-F3A9-C182-6DCDAE8A4F7B}"/>
                </a:ext>
              </a:extLst>
            </p:cNvPr>
            <p:cNvGrpSpPr>
              <a:grpSpLocks noChangeAspect="1"/>
            </p:cNvGrpSpPr>
            <p:nvPr/>
          </p:nvGrpSpPr>
          <p:grpSpPr>
            <a:xfrm>
              <a:off x="5291846" y="2071492"/>
              <a:ext cx="7077373" cy="4572000"/>
              <a:chOff x="4585634" y="1693733"/>
              <a:chExt cx="7785108" cy="5029200"/>
            </a:xfrm>
          </p:grpSpPr>
          <p:sp>
            <p:nvSpPr>
              <p:cNvPr id="23" name="Oval 22">
                <a:extLst>
                  <a:ext uri="{FF2B5EF4-FFF2-40B4-BE49-F238E27FC236}">
                    <a16:creationId xmlns:a16="http://schemas.microsoft.com/office/drawing/2014/main" id="{DA102387-B2D6-99B6-ABB9-49B20A91467D}"/>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omputer with a blank screen&#10;&#10;AI-generated content may be incorrect.">
                <a:extLst>
                  <a:ext uri="{FF2B5EF4-FFF2-40B4-BE49-F238E27FC236}">
                    <a16:creationId xmlns:a16="http://schemas.microsoft.com/office/drawing/2014/main" id="{415B0F15-F269-F495-CF96-08903BA8F2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grpSp>
        <p:pic>
          <p:nvPicPr>
            <p:cNvPr id="3" name="Picture 2">
              <a:extLst>
                <a:ext uri="{FF2B5EF4-FFF2-40B4-BE49-F238E27FC236}">
                  <a16:creationId xmlns:a16="http://schemas.microsoft.com/office/drawing/2014/main" id="{9068ECCE-82A5-D16B-9397-2ECE30896D1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96293" y="2862452"/>
              <a:ext cx="4474043" cy="2804686"/>
            </a:xfrm>
            <a:prstGeom prst="roundRect">
              <a:avLst>
                <a:gd name="adj" fmla="val 0"/>
              </a:avLst>
            </a:prstGeom>
            <a:effectLst/>
          </p:spPr>
        </p:pic>
      </p:grpSp>
    </p:spTree>
    <p:extLst>
      <p:ext uri="{BB962C8B-B14F-4D97-AF65-F5344CB8AC3E}">
        <p14:creationId xmlns:p14="http://schemas.microsoft.com/office/powerpoint/2010/main" val="109661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5355-1B4A-2000-3C4B-F3DF82DAC2B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2B35AE7-EDCC-998F-8ADC-A55A478791EE}"/>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9746E29-C719-A4BD-8298-B1FE5C2DC7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59416F59-754F-2F11-04B0-EA4C4C92DC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190EEAED-4644-7DF4-F4FC-0731D5EE56CB}"/>
              </a:ext>
            </a:extLst>
          </p:cNvPr>
          <p:cNvSpPr txBox="1"/>
          <p:nvPr/>
        </p:nvSpPr>
        <p:spPr>
          <a:xfrm>
            <a:off x="361446" y="695284"/>
            <a:ext cx="5560814" cy="553998"/>
          </a:xfrm>
          <a:prstGeom prst="rect">
            <a:avLst/>
          </a:prstGeom>
          <a:noFill/>
        </p:spPr>
        <p:txBody>
          <a:bodyPr wrap="square">
            <a:spAutoFit/>
          </a:bodyPr>
          <a:lstStyle/>
          <a:p>
            <a:r>
              <a:rPr lang="en-US" sz="3000" dirty="0">
                <a:solidFill>
                  <a:srgbClr val="1E5166"/>
                </a:solidFill>
                <a:latin typeface="Nunito SemiBold" pitchFamily="2" charset="0"/>
              </a:rPr>
              <a:t>Take Control Of Financial Data</a:t>
            </a:r>
          </a:p>
        </p:txBody>
      </p:sp>
      <p:sp>
        <p:nvSpPr>
          <p:cNvPr id="31" name="TextBox 30">
            <a:extLst>
              <a:ext uri="{FF2B5EF4-FFF2-40B4-BE49-F238E27FC236}">
                <a16:creationId xmlns:a16="http://schemas.microsoft.com/office/drawing/2014/main" id="{4D0F3B9B-59FA-0132-BE6B-1D78284F1DD8}"/>
              </a:ext>
            </a:extLst>
          </p:cNvPr>
          <p:cNvSpPr txBox="1"/>
          <p:nvPr/>
        </p:nvSpPr>
        <p:spPr>
          <a:xfrm>
            <a:off x="365683" y="1257426"/>
            <a:ext cx="5556577" cy="553998"/>
          </a:xfrm>
          <a:prstGeom prst="rect">
            <a:avLst/>
          </a:prstGeom>
          <a:noFill/>
        </p:spPr>
        <p:txBody>
          <a:bodyPr wrap="square">
            <a:spAutoFit/>
          </a:bodyPr>
          <a:lstStyle/>
          <a:p>
            <a:r>
              <a:rPr lang="en-US" sz="1500" dirty="0">
                <a:solidFill>
                  <a:srgbClr val="1E5166"/>
                </a:solidFill>
                <a:latin typeface="Nunito Light" pitchFamily="2" charset="0"/>
              </a:rPr>
              <a:t>Improve efficiency and profit margin control. Better understand cash flow metrics. Optimize days sales outstanding.</a:t>
            </a:r>
          </a:p>
        </p:txBody>
      </p:sp>
      <p:sp>
        <p:nvSpPr>
          <p:cNvPr id="2" name="TextBox 1">
            <a:extLst>
              <a:ext uri="{FF2B5EF4-FFF2-40B4-BE49-F238E27FC236}">
                <a16:creationId xmlns:a16="http://schemas.microsoft.com/office/drawing/2014/main" id="{0CB140D1-D100-E04A-4891-BF99E5848FF8}"/>
              </a:ext>
            </a:extLst>
          </p:cNvPr>
          <p:cNvSpPr txBox="1"/>
          <p:nvPr/>
        </p:nvSpPr>
        <p:spPr>
          <a:xfrm>
            <a:off x="365683" y="2084140"/>
            <a:ext cx="5776354" cy="969496"/>
          </a:xfrm>
          <a:prstGeom prst="rect">
            <a:avLst/>
          </a:prstGeom>
          <a:noFill/>
        </p:spPr>
        <p:txBody>
          <a:bodyPr wrap="square">
            <a:spAutoFit/>
          </a:bodyPr>
          <a:lstStyle/>
          <a:p>
            <a:r>
              <a:rPr lang="en-US" dirty="0">
                <a:solidFill>
                  <a:srgbClr val="F15D2C"/>
                </a:solidFill>
                <a:latin typeface="Nunito SemiBold" pitchFamily="2" charset="0"/>
              </a:rPr>
              <a:t>Cash flow forecast</a:t>
            </a:r>
          </a:p>
          <a:p>
            <a:r>
              <a:rPr lang="en-US" sz="1300" dirty="0">
                <a:solidFill>
                  <a:srgbClr val="245065"/>
                </a:solidFill>
                <a:latin typeface="Bahnschrift Light" panose="020B0502040204020203" pitchFamily="34" charset="0"/>
              </a:rPr>
              <a:t>Manage and predict cash flow using advanced AI reporting. Predict how your company’s liquidity will evolve over time. Forecast expected cash receipts and disbursements plus available liquid funds. </a:t>
            </a:r>
            <a:endParaRPr lang="en-US" sz="1300" dirty="0">
              <a:solidFill>
                <a:srgbClr val="1E5166"/>
              </a:solidFill>
              <a:latin typeface="Nunito Light" pitchFamily="2" charset="0"/>
            </a:endParaRPr>
          </a:p>
        </p:txBody>
      </p:sp>
      <p:sp>
        <p:nvSpPr>
          <p:cNvPr id="6" name="TextBox 5">
            <a:extLst>
              <a:ext uri="{FF2B5EF4-FFF2-40B4-BE49-F238E27FC236}">
                <a16:creationId xmlns:a16="http://schemas.microsoft.com/office/drawing/2014/main" id="{0C8CECED-7930-ABED-4FB0-8867038A4FD8}"/>
              </a:ext>
            </a:extLst>
          </p:cNvPr>
          <p:cNvSpPr txBox="1"/>
          <p:nvPr/>
        </p:nvSpPr>
        <p:spPr>
          <a:xfrm>
            <a:off x="365682" y="3063226"/>
            <a:ext cx="5563203" cy="984885"/>
          </a:xfrm>
          <a:prstGeom prst="rect">
            <a:avLst/>
          </a:prstGeom>
          <a:noFill/>
        </p:spPr>
        <p:txBody>
          <a:bodyPr wrap="square">
            <a:spAutoFit/>
          </a:bodyPr>
          <a:lstStyle/>
          <a:p>
            <a:r>
              <a:rPr lang="en-US" dirty="0">
                <a:solidFill>
                  <a:srgbClr val="F15D2C"/>
                </a:solidFill>
                <a:latin typeface="Nunito SemiBold" pitchFamily="2" charset="0"/>
              </a:rPr>
              <a:t>Bank account reconciliation</a:t>
            </a:r>
            <a:endParaRPr lang="en-US" dirty="0">
              <a:solidFill>
                <a:srgbClr val="1E5166"/>
              </a:solidFill>
              <a:latin typeface="Nunito SemiBold" pitchFamily="2" charset="0"/>
            </a:endParaRPr>
          </a:p>
          <a:p>
            <a:r>
              <a:rPr lang="en-US" sz="1300" dirty="0">
                <a:solidFill>
                  <a:srgbClr val="1E5166"/>
                </a:solidFill>
                <a:latin typeface="Nunito Light" pitchFamily="2" charset="0"/>
              </a:rPr>
              <a:t>Import bank statement data from electronic files sent from your bank. Reconcile bank statement data automatically to open bank account ledger entries and keep track of all bank statements. </a:t>
            </a:r>
          </a:p>
        </p:txBody>
      </p:sp>
      <p:pic>
        <p:nvPicPr>
          <p:cNvPr id="18" name="Graphic 17">
            <a:extLst>
              <a:ext uri="{FF2B5EF4-FFF2-40B4-BE49-F238E27FC236}">
                <a16:creationId xmlns:a16="http://schemas.microsoft.com/office/drawing/2014/main" id="{0FE72DB8-CDAD-448D-8143-2816BA3C6D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FCFA2FA0-C930-27DA-1998-7AC4D707BA4E}"/>
              </a:ext>
            </a:extLst>
          </p:cNvPr>
          <p:cNvSpPr txBox="1"/>
          <p:nvPr/>
        </p:nvSpPr>
        <p:spPr>
          <a:xfrm>
            <a:off x="365683" y="4057701"/>
            <a:ext cx="5560814" cy="984885"/>
          </a:xfrm>
          <a:prstGeom prst="rect">
            <a:avLst/>
          </a:prstGeom>
          <a:noFill/>
        </p:spPr>
        <p:txBody>
          <a:bodyPr wrap="square">
            <a:spAutoFit/>
          </a:bodyPr>
          <a:lstStyle/>
          <a:p>
            <a:r>
              <a:rPr lang="en-US" dirty="0">
                <a:solidFill>
                  <a:srgbClr val="F15D2C"/>
                </a:solidFill>
                <a:latin typeface="Nunito SemiBold" pitchFamily="2" charset="0"/>
              </a:rPr>
              <a:t>Fixed assets</a:t>
            </a:r>
            <a:endParaRPr lang="en-US" dirty="0">
              <a:solidFill>
                <a:srgbClr val="1E5166"/>
              </a:solidFill>
              <a:latin typeface="Nunito SemiBold" pitchFamily="2" charset="0"/>
            </a:endParaRPr>
          </a:p>
          <a:p>
            <a:r>
              <a:rPr lang="en-US" sz="1300" dirty="0">
                <a:solidFill>
                  <a:srgbClr val="1E5166"/>
                </a:solidFill>
                <a:latin typeface="Nunito Light" pitchFamily="2" charset="0"/>
              </a:rPr>
              <a:t>Track fixed assets such as buildings, machinery, and equipment. Post fixed-asset transactions such as acquisitions, depreciation, write-downs, and disposal. </a:t>
            </a:r>
          </a:p>
        </p:txBody>
      </p:sp>
      <p:sp>
        <p:nvSpPr>
          <p:cNvPr id="5" name="TextBox 4">
            <a:extLst>
              <a:ext uri="{FF2B5EF4-FFF2-40B4-BE49-F238E27FC236}">
                <a16:creationId xmlns:a16="http://schemas.microsoft.com/office/drawing/2014/main" id="{E9E9DD90-B42D-15C6-AD2E-6C969076C7FB}"/>
              </a:ext>
            </a:extLst>
          </p:cNvPr>
          <p:cNvSpPr txBox="1"/>
          <p:nvPr/>
        </p:nvSpPr>
        <p:spPr>
          <a:xfrm>
            <a:off x="365683" y="5052176"/>
            <a:ext cx="5317487" cy="815608"/>
          </a:xfrm>
          <a:prstGeom prst="rect">
            <a:avLst/>
          </a:prstGeom>
          <a:noFill/>
        </p:spPr>
        <p:txBody>
          <a:bodyPr wrap="square">
            <a:spAutoFit/>
          </a:bodyPr>
          <a:lstStyle/>
          <a:p>
            <a:r>
              <a:rPr lang="en-US" dirty="0">
                <a:solidFill>
                  <a:srgbClr val="F15D2C"/>
                </a:solidFill>
                <a:latin typeface="Nunito SemiBold" pitchFamily="2" charset="0"/>
              </a:rPr>
              <a:t>Budgets</a:t>
            </a:r>
            <a:r>
              <a:rPr lang="en-US" sz="1900" dirty="0">
                <a:solidFill>
                  <a:srgbClr val="F15D2C"/>
                </a:solidFill>
                <a:latin typeface="Nunito SemiBold" pitchFamily="2" charset="0"/>
              </a:rPr>
              <a:t> </a:t>
            </a:r>
            <a:endParaRPr lang="en-US" sz="1900" dirty="0">
              <a:solidFill>
                <a:srgbClr val="1E5166"/>
              </a:solidFill>
              <a:latin typeface="Nunito SemiBold" pitchFamily="2" charset="0"/>
            </a:endParaRPr>
          </a:p>
          <a:p>
            <a:r>
              <a:rPr lang="en-US" sz="1300" dirty="0">
                <a:solidFill>
                  <a:srgbClr val="1E5166"/>
                </a:solidFill>
                <a:latin typeface="Nunito Light" pitchFamily="2" charset="0"/>
              </a:rPr>
              <a:t>Track and report on results against budgets. Use Track to manage budgets across business dimensions. </a:t>
            </a:r>
          </a:p>
        </p:txBody>
      </p:sp>
      <p:sp>
        <p:nvSpPr>
          <p:cNvPr id="8" name="TextBox 7">
            <a:extLst>
              <a:ext uri="{FF2B5EF4-FFF2-40B4-BE49-F238E27FC236}">
                <a16:creationId xmlns:a16="http://schemas.microsoft.com/office/drawing/2014/main" id="{A07538CC-F291-3FD4-08A1-1F697E331992}"/>
              </a:ext>
            </a:extLst>
          </p:cNvPr>
          <p:cNvSpPr txBox="1"/>
          <p:nvPr/>
        </p:nvSpPr>
        <p:spPr>
          <a:xfrm>
            <a:off x="6593126" y="1265460"/>
            <a:ext cx="5087499" cy="969496"/>
          </a:xfrm>
          <a:prstGeom prst="rect">
            <a:avLst/>
          </a:prstGeom>
          <a:noFill/>
        </p:spPr>
        <p:txBody>
          <a:bodyPr wrap="square">
            <a:spAutoFit/>
          </a:bodyPr>
          <a:lstStyle/>
          <a:p>
            <a:r>
              <a:rPr lang="en-US" dirty="0">
                <a:solidFill>
                  <a:srgbClr val="F15D2C"/>
                </a:solidFill>
                <a:latin typeface="Nunito SemiBold" pitchFamily="2" charset="0"/>
              </a:rPr>
              <a:t>Late payment–prediction extension</a:t>
            </a:r>
          </a:p>
          <a:p>
            <a:r>
              <a:rPr lang="en-US" sz="1300" dirty="0">
                <a:solidFill>
                  <a:srgbClr val="245065"/>
                </a:solidFill>
                <a:latin typeface="Bahnschrift Light" panose="020B0502040204020203" pitchFamily="34" charset="0"/>
              </a:rPr>
              <a:t>Reduce outstanding receivables and fine-tune your</a:t>
            </a:r>
          </a:p>
          <a:p>
            <a:r>
              <a:rPr lang="en-US" sz="1300" dirty="0">
                <a:solidFill>
                  <a:srgbClr val="245065"/>
                </a:solidFill>
                <a:latin typeface="Bahnschrift Light" panose="020B0502040204020203" pitchFamily="34" charset="0"/>
              </a:rPr>
              <a:t>collections strategy by predicting whether sales </a:t>
            </a:r>
          </a:p>
          <a:p>
            <a:r>
              <a:rPr lang="en-US" sz="1300" dirty="0">
                <a:solidFill>
                  <a:srgbClr val="245065"/>
                </a:solidFill>
                <a:latin typeface="Bahnschrift Light" panose="020B0502040204020203" pitchFamily="34" charset="0"/>
              </a:rPr>
              <a:t>invoices will be paid on time.</a:t>
            </a:r>
            <a:endParaRPr lang="en-US" sz="1300" dirty="0">
              <a:solidFill>
                <a:srgbClr val="1E5166"/>
              </a:solidFill>
              <a:latin typeface="Nunito Light" pitchFamily="2" charset="0"/>
            </a:endParaRPr>
          </a:p>
        </p:txBody>
      </p:sp>
      <p:grpSp>
        <p:nvGrpSpPr>
          <p:cNvPr id="13" name="Group 12">
            <a:extLst>
              <a:ext uri="{FF2B5EF4-FFF2-40B4-BE49-F238E27FC236}">
                <a16:creationId xmlns:a16="http://schemas.microsoft.com/office/drawing/2014/main" id="{BC5C4C0C-1BE4-6AE9-4D74-9DC774926A11}"/>
              </a:ext>
            </a:extLst>
          </p:cNvPr>
          <p:cNvGrpSpPr/>
          <p:nvPr/>
        </p:nvGrpSpPr>
        <p:grpSpPr>
          <a:xfrm>
            <a:off x="5291846" y="2071492"/>
            <a:ext cx="7077373" cy="4572000"/>
            <a:chOff x="5291846" y="2071492"/>
            <a:chExt cx="7077373" cy="4572000"/>
          </a:xfrm>
        </p:grpSpPr>
        <p:grpSp>
          <p:nvGrpSpPr>
            <p:cNvPr id="12" name="Group 11">
              <a:extLst>
                <a:ext uri="{FF2B5EF4-FFF2-40B4-BE49-F238E27FC236}">
                  <a16:creationId xmlns:a16="http://schemas.microsoft.com/office/drawing/2014/main" id="{2AE70053-F07E-781C-2DCE-B8E97751B508}"/>
                </a:ext>
              </a:extLst>
            </p:cNvPr>
            <p:cNvGrpSpPr>
              <a:grpSpLocks noChangeAspect="1"/>
            </p:cNvGrpSpPr>
            <p:nvPr/>
          </p:nvGrpSpPr>
          <p:grpSpPr>
            <a:xfrm>
              <a:off x="5291846" y="2071492"/>
              <a:ext cx="7077373" cy="4572000"/>
              <a:chOff x="4585634" y="1693733"/>
              <a:chExt cx="7785108" cy="5029200"/>
            </a:xfrm>
          </p:grpSpPr>
          <p:sp>
            <p:nvSpPr>
              <p:cNvPr id="23" name="Oval 22">
                <a:extLst>
                  <a:ext uri="{FF2B5EF4-FFF2-40B4-BE49-F238E27FC236}">
                    <a16:creationId xmlns:a16="http://schemas.microsoft.com/office/drawing/2014/main" id="{C6C70527-906F-A8B3-981B-15A17BB50757}"/>
                  </a:ext>
                </a:extLst>
              </p:cNvPr>
              <p:cNvSpPr>
                <a:spLocks/>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omputer with a blank screen&#10;&#10;AI-generated content may be incorrect.">
                <a:extLst>
                  <a:ext uri="{FF2B5EF4-FFF2-40B4-BE49-F238E27FC236}">
                    <a16:creationId xmlns:a16="http://schemas.microsoft.com/office/drawing/2014/main" id="{99BC1EBB-2F1F-8AC4-A659-50592B5C0F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grpSp>
        <p:pic>
          <p:nvPicPr>
            <p:cNvPr id="9" name="Picture 8">
              <a:extLst>
                <a:ext uri="{FF2B5EF4-FFF2-40B4-BE49-F238E27FC236}">
                  <a16:creationId xmlns:a16="http://schemas.microsoft.com/office/drawing/2014/main" id="{688D2174-0768-9DAE-A193-53D7C3B138A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93127" y="2862450"/>
              <a:ext cx="4475073" cy="2809393"/>
            </a:xfrm>
            <a:prstGeom prst="roundRect">
              <a:avLst>
                <a:gd name="adj" fmla="val 0"/>
              </a:avLst>
            </a:prstGeom>
            <a:effectLst/>
          </p:spPr>
        </p:pic>
      </p:grpSp>
    </p:spTree>
    <p:extLst>
      <p:ext uri="{BB962C8B-B14F-4D97-AF65-F5344CB8AC3E}">
        <p14:creationId xmlns:p14="http://schemas.microsoft.com/office/powerpoint/2010/main" val="26363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BBF35-472B-027A-CE2E-7196CEA294A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8F1DBB76-042A-C441-DD42-989DDD2ACBA4}"/>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974087B-742C-25E4-3FD7-A3D7CD48AA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96CFF297-D7C0-613A-419D-C3587CEC51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0A2E82EE-DCC4-68B4-059E-C1A8E6C2C085}"/>
              </a:ext>
            </a:extLst>
          </p:cNvPr>
          <p:cNvSpPr txBox="1"/>
          <p:nvPr/>
        </p:nvSpPr>
        <p:spPr>
          <a:xfrm>
            <a:off x="361446" y="695284"/>
            <a:ext cx="5074417" cy="553998"/>
          </a:xfrm>
          <a:prstGeom prst="rect">
            <a:avLst/>
          </a:prstGeom>
          <a:noFill/>
        </p:spPr>
        <p:txBody>
          <a:bodyPr wrap="square">
            <a:spAutoFit/>
          </a:bodyPr>
          <a:lstStyle/>
          <a:p>
            <a:r>
              <a:rPr lang="en-US" sz="3000" dirty="0">
                <a:solidFill>
                  <a:srgbClr val="1E5166"/>
                </a:solidFill>
                <a:latin typeface="Nunito SemiBold" pitchFamily="2" charset="0"/>
              </a:rPr>
              <a:t>Microsoft Power Platform</a:t>
            </a:r>
          </a:p>
        </p:txBody>
      </p:sp>
      <p:sp>
        <p:nvSpPr>
          <p:cNvPr id="31" name="TextBox 30">
            <a:extLst>
              <a:ext uri="{FF2B5EF4-FFF2-40B4-BE49-F238E27FC236}">
                <a16:creationId xmlns:a16="http://schemas.microsoft.com/office/drawing/2014/main" id="{B06886E0-1D41-68E2-CD7A-4CA84FC13954}"/>
              </a:ext>
            </a:extLst>
          </p:cNvPr>
          <p:cNvSpPr txBox="1"/>
          <p:nvPr/>
        </p:nvSpPr>
        <p:spPr>
          <a:xfrm>
            <a:off x="365683" y="1210295"/>
            <a:ext cx="7655573" cy="707886"/>
          </a:xfrm>
          <a:prstGeom prst="rect">
            <a:avLst/>
          </a:prstGeom>
          <a:noFill/>
        </p:spPr>
        <p:txBody>
          <a:bodyPr wrap="square">
            <a:spAutoFit/>
          </a:bodyPr>
          <a:lstStyle/>
          <a:p>
            <a:r>
              <a:rPr lang="en-US" sz="2000" dirty="0">
                <a:solidFill>
                  <a:srgbClr val="1E5166"/>
                </a:solidFill>
                <a:latin typeface="Nunito Light" pitchFamily="2" charset="0"/>
              </a:rPr>
              <a:t>Give everyone the ability to create solutions that</a:t>
            </a:r>
          </a:p>
          <a:p>
            <a:r>
              <a:rPr lang="en-US" sz="2000" dirty="0">
                <a:solidFill>
                  <a:srgbClr val="1E5166"/>
                </a:solidFill>
                <a:latin typeface="Nunito Light" pitchFamily="2" charset="0"/>
              </a:rPr>
              <a:t>accelerate business</a:t>
            </a:r>
          </a:p>
        </p:txBody>
      </p:sp>
      <p:pic>
        <p:nvPicPr>
          <p:cNvPr id="18" name="Graphic 17">
            <a:extLst>
              <a:ext uri="{FF2B5EF4-FFF2-40B4-BE49-F238E27FC236}">
                <a16:creationId xmlns:a16="http://schemas.microsoft.com/office/drawing/2014/main" id="{27AA40F8-4926-36E3-6AAA-9D46AA92F5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grpSp>
        <p:nvGrpSpPr>
          <p:cNvPr id="28" name="Group 27">
            <a:extLst>
              <a:ext uri="{FF2B5EF4-FFF2-40B4-BE49-F238E27FC236}">
                <a16:creationId xmlns:a16="http://schemas.microsoft.com/office/drawing/2014/main" id="{097B6FFB-3BFD-EC35-8310-D299FE49C610}"/>
              </a:ext>
            </a:extLst>
          </p:cNvPr>
          <p:cNvGrpSpPr/>
          <p:nvPr/>
        </p:nvGrpSpPr>
        <p:grpSpPr>
          <a:xfrm>
            <a:off x="5169926" y="1787012"/>
            <a:ext cx="7077373" cy="4572000"/>
            <a:chOff x="5291846" y="2071492"/>
            <a:chExt cx="7077373" cy="4572000"/>
          </a:xfrm>
        </p:grpSpPr>
        <p:grpSp>
          <p:nvGrpSpPr>
            <p:cNvPr id="12" name="Group 11">
              <a:extLst>
                <a:ext uri="{FF2B5EF4-FFF2-40B4-BE49-F238E27FC236}">
                  <a16:creationId xmlns:a16="http://schemas.microsoft.com/office/drawing/2014/main" id="{C3A487F3-E231-FD43-5D7D-14D802C2AECE}"/>
                </a:ext>
              </a:extLst>
            </p:cNvPr>
            <p:cNvGrpSpPr>
              <a:grpSpLocks noChangeAspect="1"/>
            </p:cNvGrpSpPr>
            <p:nvPr/>
          </p:nvGrpSpPr>
          <p:grpSpPr>
            <a:xfrm>
              <a:off x="5291846" y="2071492"/>
              <a:ext cx="7077373" cy="4572000"/>
              <a:chOff x="4585634" y="1693733"/>
              <a:chExt cx="7785108" cy="5029200"/>
            </a:xfrm>
          </p:grpSpPr>
          <p:sp>
            <p:nvSpPr>
              <p:cNvPr id="23" name="Oval 22">
                <a:extLst>
                  <a:ext uri="{FF2B5EF4-FFF2-40B4-BE49-F238E27FC236}">
                    <a16:creationId xmlns:a16="http://schemas.microsoft.com/office/drawing/2014/main" id="{7B81A688-CED6-507D-E4F2-D9059B55AA61}"/>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omputer with a blank screen&#10;&#10;AI-generated content may be incorrect.">
                <a:extLst>
                  <a:ext uri="{FF2B5EF4-FFF2-40B4-BE49-F238E27FC236}">
                    <a16:creationId xmlns:a16="http://schemas.microsoft.com/office/drawing/2014/main" id="{5C5009BC-7391-CA4E-4962-8B07B00F06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grpSp>
        <p:pic>
          <p:nvPicPr>
            <p:cNvPr id="5" name="Picture 4">
              <a:extLst>
                <a:ext uri="{FF2B5EF4-FFF2-40B4-BE49-F238E27FC236}">
                  <a16:creationId xmlns:a16="http://schemas.microsoft.com/office/drawing/2014/main" id="{B61E9438-8C18-BFFC-30C5-97DCD2CF503A}"/>
                </a:ext>
                <a:ext uri="{C183D7F6-B498-43B3-948B-1728B52AA6E4}">
                  <adec:decorative xmlns:adec="http://schemas.microsoft.com/office/drawing/2017/decorative" val="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3217"/>
            <a:stretch/>
          </p:blipFill>
          <p:spPr>
            <a:xfrm>
              <a:off x="6595356" y="2860086"/>
              <a:ext cx="4475790" cy="2807289"/>
            </a:xfrm>
            <a:custGeom>
              <a:avLst/>
              <a:gdLst>
                <a:gd name="connsiteX0" fmla="*/ 0 w 6803391"/>
                <a:gd name="connsiteY0" fmla="*/ 0 h 4406900"/>
                <a:gd name="connsiteX1" fmla="*/ 6803391 w 6803391"/>
                <a:gd name="connsiteY1" fmla="*/ 0 h 4406900"/>
                <a:gd name="connsiteX2" fmla="*/ 6803391 w 6803391"/>
                <a:gd name="connsiteY2" fmla="*/ 4406900 h 4406900"/>
                <a:gd name="connsiteX3" fmla="*/ 0 w 6803391"/>
                <a:gd name="connsiteY3" fmla="*/ 4406900 h 4406900"/>
              </a:gdLst>
              <a:ahLst/>
              <a:cxnLst>
                <a:cxn ang="0">
                  <a:pos x="connsiteX0" y="connsiteY0"/>
                </a:cxn>
                <a:cxn ang="0">
                  <a:pos x="connsiteX1" y="connsiteY1"/>
                </a:cxn>
                <a:cxn ang="0">
                  <a:pos x="connsiteX2" y="connsiteY2"/>
                </a:cxn>
                <a:cxn ang="0">
                  <a:pos x="connsiteX3" y="connsiteY3"/>
                </a:cxn>
              </a:cxnLst>
              <a:rect l="l" t="t" r="r" b="b"/>
              <a:pathLst>
                <a:path w="6803391" h="4406900">
                  <a:moveTo>
                    <a:pt x="0" y="0"/>
                  </a:moveTo>
                  <a:lnTo>
                    <a:pt x="6803391" y="0"/>
                  </a:lnTo>
                  <a:lnTo>
                    <a:pt x="6803391" y="4406900"/>
                  </a:lnTo>
                  <a:lnTo>
                    <a:pt x="0" y="4406900"/>
                  </a:lnTo>
                  <a:close/>
                </a:path>
              </a:pathLst>
            </a:custGeom>
          </p:spPr>
        </p:pic>
      </p:grpSp>
      <p:sp>
        <p:nvSpPr>
          <p:cNvPr id="8" name="Text Placeholder 37">
            <a:extLst>
              <a:ext uri="{FF2B5EF4-FFF2-40B4-BE49-F238E27FC236}">
                <a16:creationId xmlns:a16="http://schemas.microsoft.com/office/drawing/2014/main" id="{3D57D7D5-427F-5EAF-864D-01088E72F527}"/>
              </a:ext>
            </a:extLst>
          </p:cNvPr>
          <p:cNvSpPr txBox="1">
            <a:spLocks/>
          </p:cNvSpPr>
          <p:nvPr/>
        </p:nvSpPr>
        <p:spPr>
          <a:xfrm>
            <a:off x="481701" y="2745250"/>
            <a:ext cx="2100723" cy="1192634"/>
          </a:xfrm>
          <a:prstGeom prst="rect">
            <a:avLst/>
          </a:prstGeom>
        </p:spPr>
        <p:txBody>
          <a:bodyPr vert="horz" wrap="square" lIns="0" tIns="0" rIns="0" bIns="0" rtlCol="0">
            <a:spAutoFit/>
          </a:bodyPr>
          <a:lstStyle>
            <a:lvl1pPr marL="0" marR="0" indent="0" algn="l" defTabSz="896215" rtl="0" eaLnBrk="1" fontAlgn="auto" latinLnBrk="0" hangingPunct="1">
              <a:lnSpc>
                <a:spcPct val="100000"/>
              </a:lnSpc>
              <a:spcBef>
                <a:spcPts val="0"/>
              </a:spcBef>
              <a:spcAft>
                <a:spcPts val="0"/>
              </a:spcAft>
              <a:buClrTx/>
              <a:buSzTx/>
              <a:buFont typeface="Wingdings" panose="05000000000000000000" pitchFamily="2" charset="2"/>
              <a:buNone/>
              <a:tabLst/>
              <a:defRPr lang="en-US" sz="1200" kern="0" spc="0" baseline="0" dirty="0" smtClean="0">
                <a:solidFill>
                  <a:srgbClr val="3C3C41"/>
                </a:solidFill>
                <a:latin typeface="+mj-lt"/>
                <a:ea typeface="+mn-ea"/>
                <a:cs typeface="Segoe UI Light" panose="020B0502040204020203" pitchFamily="34" charset="0"/>
              </a:defRPr>
            </a:lvl1pPr>
            <a:lvl2pPr marL="0" marR="0" indent="0" algn="l" defTabSz="914367" rtl="0" eaLnBrk="1" fontAlgn="auto" latinLnBrk="0" hangingPunct="1">
              <a:lnSpc>
                <a:spcPct val="100000"/>
              </a:lnSpc>
              <a:spcBef>
                <a:spcPts val="600"/>
              </a:spcBef>
              <a:spcAft>
                <a:spcPts val="0"/>
              </a:spcAft>
              <a:buClrTx/>
              <a:buSzPct val="90000"/>
              <a:buFont typeface="Wingdings" panose="05000000000000000000" pitchFamily="2" charset="2"/>
              <a:buNone/>
              <a:tabLst/>
              <a:defRPr lang="en-US" sz="1400" kern="1200" spc="-49" baseline="0" dirty="0" smtClean="0">
                <a:solidFill>
                  <a:schemeClr val="tx2"/>
                </a:solidFill>
                <a:latin typeface="+mj-lt"/>
                <a:ea typeface="+mn-ea"/>
                <a:cs typeface="+mn-cs"/>
              </a:defRPr>
            </a:lvl2pPr>
            <a:lvl3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100" kern="1200" spc="0" baseline="0" dirty="0" smtClean="0">
                <a:solidFill>
                  <a:schemeClr val="tx1"/>
                </a:solidFill>
                <a:latin typeface="+mn-lt"/>
                <a:ea typeface="+mn-ea"/>
                <a:cs typeface="+mn-cs"/>
              </a:defRPr>
            </a:lvl3pPr>
            <a:lvl4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4pPr>
            <a:lvl5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6215" rtl="0" eaLnBrk="1" fontAlgn="auto" latinLnBrk="0" hangingPunct="1">
              <a:lnSpc>
                <a:spcPct val="100000"/>
              </a:lnSpc>
              <a:spcBef>
                <a:spcPts val="300"/>
              </a:spcBef>
              <a:spcAft>
                <a:spcPts val="600"/>
              </a:spcAft>
              <a:buClrTx/>
              <a:buSzTx/>
              <a:buFont typeface="Wingdings" panose="05000000000000000000" pitchFamily="2" charset="2"/>
              <a:buNone/>
              <a:tabLst/>
              <a:defRPr/>
            </a:pPr>
            <a:r>
              <a:rPr kumimoji="0" lang="en-US" sz="1100" b="0" i="0" u="none" strike="noStrike" kern="0" cap="none" spc="0" normalizeH="0" baseline="0" noProof="0" dirty="0">
                <a:ln>
                  <a:noFill/>
                </a:ln>
                <a:solidFill>
                  <a:srgbClr val="1E5166"/>
                </a:solidFill>
                <a:effectLst/>
                <a:uLnTx/>
                <a:uFillTx/>
                <a:latin typeface="Nunito Light" pitchFamily="2" charset="0"/>
              </a:rPr>
              <a:t>Power BI</a:t>
            </a:r>
          </a:p>
          <a:p>
            <a:pPr marL="0" marR="0" lvl="1" indent="0" algn="l" defTabSz="914367" rtl="0" eaLnBrk="1" fontAlgn="auto" latinLnBrk="0" hangingPunct="1">
              <a:lnSpc>
                <a:spcPct val="100000"/>
              </a:lnSpc>
              <a:spcBef>
                <a:spcPts val="300"/>
              </a:spcBef>
              <a:spcAft>
                <a:spcPts val="0"/>
              </a:spcAft>
              <a:buClrTx/>
              <a:buSzPct val="90000"/>
              <a:buFont typeface="Wingdings" panose="05000000000000000000" pitchFamily="2" charset="2"/>
              <a:buNone/>
              <a:tabLst/>
              <a:defRPr/>
            </a:pPr>
            <a:r>
              <a:rPr kumimoji="0" lang="en-US" sz="1500" b="0" i="0" u="none" strike="noStrike" kern="1200" cap="none" spc="0" normalizeH="0" baseline="0" noProof="0" dirty="0">
                <a:ln>
                  <a:noFill/>
                </a:ln>
                <a:solidFill>
                  <a:srgbClr val="F15D2C"/>
                </a:solidFill>
                <a:effectLst/>
                <a:uLnTx/>
                <a:uFillTx/>
                <a:latin typeface="Nunito Light" pitchFamily="2" charset="0"/>
              </a:rPr>
              <a:t>Analyze data</a:t>
            </a:r>
          </a:p>
          <a:p>
            <a:pPr marL="0" marR="0" lvl="4" indent="0"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245065"/>
                </a:solidFill>
                <a:effectLst/>
                <a:uLnTx/>
                <a:uFillTx/>
                <a:latin typeface="Nunito Light" pitchFamily="2" charset="0"/>
              </a:rPr>
              <a:t>Make informed, confident </a:t>
            </a:r>
            <a:br>
              <a:rPr kumimoji="0" lang="en-US" b="0" i="0" u="none" strike="noStrike" kern="1200" cap="none" spc="0" normalizeH="0" baseline="0" noProof="0" dirty="0">
                <a:ln>
                  <a:noFill/>
                </a:ln>
                <a:solidFill>
                  <a:srgbClr val="245065"/>
                </a:solidFill>
                <a:effectLst/>
                <a:uLnTx/>
                <a:uFillTx/>
                <a:latin typeface="Nunito Light" pitchFamily="2" charset="0"/>
              </a:rPr>
            </a:br>
            <a:r>
              <a:rPr kumimoji="0" lang="en-US" b="0" i="0" u="none" strike="noStrike" kern="1200" cap="none" spc="0" normalizeH="0" baseline="0" noProof="0" dirty="0">
                <a:ln>
                  <a:noFill/>
                </a:ln>
                <a:solidFill>
                  <a:srgbClr val="245065"/>
                </a:solidFill>
                <a:effectLst/>
                <a:uLnTx/>
                <a:uFillTx/>
                <a:latin typeface="Nunito Light" pitchFamily="2" charset="0"/>
              </a:rPr>
              <a:t>business decisions by putting </a:t>
            </a:r>
            <a:br>
              <a:rPr kumimoji="0" lang="en-US" b="0" i="0" u="none" strike="noStrike" kern="1200" cap="none" spc="0" normalizeH="0" baseline="0" noProof="0" dirty="0">
                <a:ln>
                  <a:noFill/>
                </a:ln>
                <a:solidFill>
                  <a:srgbClr val="245065"/>
                </a:solidFill>
                <a:effectLst/>
                <a:uLnTx/>
                <a:uFillTx/>
                <a:latin typeface="Nunito Light" pitchFamily="2" charset="0"/>
              </a:rPr>
            </a:br>
            <a:r>
              <a:rPr kumimoji="0" lang="en-US" b="0" i="0" u="none" strike="noStrike" kern="1200" cap="none" spc="0" normalizeH="0" baseline="0" noProof="0" dirty="0">
                <a:ln>
                  <a:noFill/>
                </a:ln>
                <a:solidFill>
                  <a:srgbClr val="245065"/>
                </a:solidFill>
                <a:effectLst/>
                <a:uLnTx/>
                <a:uFillTx/>
                <a:latin typeface="Nunito Light" pitchFamily="2" charset="0"/>
              </a:rPr>
              <a:t>data-driven insights into </a:t>
            </a:r>
            <a:br>
              <a:rPr kumimoji="0" lang="en-US" b="0" i="0" u="none" strike="noStrike" kern="1200" cap="none" spc="0" normalizeH="0" baseline="0" noProof="0" dirty="0">
                <a:ln>
                  <a:noFill/>
                </a:ln>
                <a:solidFill>
                  <a:srgbClr val="245065"/>
                </a:solidFill>
                <a:effectLst/>
                <a:uLnTx/>
                <a:uFillTx/>
                <a:latin typeface="Nunito Light" pitchFamily="2" charset="0"/>
              </a:rPr>
            </a:br>
            <a:r>
              <a:rPr kumimoji="0" lang="en-US" b="0" i="0" u="none" strike="noStrike" kern="1200" cap="none" spc="0" normalizeH="0" baseline="0" noProof="0" dirty="0">
                <a:ln>
                  <a:noFill/>
                </a:ln>
                <a:solidFill>
                  <a:srgbClr val="245065"/>
                </a:solidFill>
                <a:effectLst/>
                <a:uLnTx/>
                <a:uFillTx/>
                <a:latin typeface="Nunito Light" pitchFamily="2" charset="0"/>
              </a:rPr>
              <a:t>everyone’s hands.</a:t>
            </a:r>
          </a:p>
        </p:txBody>
      </p:sp>
      <p:sp>
        <p:nvSpPr>
          <p:cNvPr id="9" name="Text Placeholder 39">
            <a:extLst>
              <a:ext uri="{FF2B5EF4-FFF2-40B4-BE49-F238E27FC236}">
                <a16:creationId xmlns:a16="http://schemas.microsoft.com/office/drawing/2014/main" id="{B28B6A32-28F6-C166-AA54-89A9B03713C2}"/>
              </a:ext>
            </a:extLst>
          </p:cNvPr>
          <p:cNvSpPr txBox="1">
            <a:spLocks/>
          </p:cNvSpPr>
          <p:nvPr/>
        </p:nvSpPr>
        <p:spPr>
          <a:xfrm>
            <a:off x="3108797" y="2745250"/>
            <a:ext cx="2113797" cy="1269578"/>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00" kern="0" spc="0" baseline="0" dirty="0" smtClean="0">
                <a:solidFill>
                  <a:srgbClr val="3C3C41"/>
                </a:solidFill>
                <a:latin typeface="+mj-lt"/>
                <a:ea typeface="+mn-ea"/>
                <a:cs typeface="Segoe UI Light" panose="020B0502040204020203" pitchFamily="34" charset="0"/>
              </a:defRPr>
            </a:lvl1pPr>
            <a:lvl2pPr marL="0" marR="0" indent="0" algn="l" defTabSz="914367" rtl="0" eaLnBrk="1" fontAlgn="auto" latinLnBrk="0" hangingPunct="1">
              <a:lnSpc>
                <a:spcPct val="100000"/>
              </a:lnSpc>
              <a:spcBef>
                <a:spcPts val="600"/>
              </a:spcBef>
              <a:spcAft>
                <a:spcPts val="0"/>
              </a:spcAft>
              <a:buClrTx/>
              <a:buSzPct val="90000"/>
              <a:buFont typeface="Wingdings" panose="05000000000000000000" pitchFamily="2" charset="2"/>
              <a:buNone/>
              <a:tabLst/>
              <a:defRPr lang="en-US" sz="1400" kern="1200" spc="-49" baseline="0" dirty="0" smtClean="0">
                <a:solidFill>
                  <a:schemeClr val="tx2"/>
                </a:solidFill>
                <a:latin typeface="+mj-lt"/>
                <a:ea typeface="+mn-ea"/>
                <a:cs typeface="+mn-cs"/>
              </a:defRPr>
            </a:lvl2pPr>
            <a:lvl3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100" kern="1200" spc="0" baseline="0" dirty="0" smtClean="0">
                <a:solidFill>
                  <a:schemeClr val="tx1"/>
                </a:solidFill>
                <a:latin typeface="+mn-lt"/>
                <a:ea typeface="+mn-ea"/>
                <a:cs typeface="+mn-cs"/>
              </a:defRPr>
            </a:lvl3pPr>
            <a:lvl4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4pPr>
            <a:lvl5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300"/>
              </a:spcBef>
              <a:spcAft>
                <a:spcPts val="600"/>
              </a:spcAft>
              <a:buClrTx/>
              <a:buSzPct val="90000"/>
              <a:buFont typeface="Wingdings" panose="05000000000000000000" pitchFamily="2" charset="2"/>
              <a:buNone/>
              <a:tabLst/>
              <a:defRPr/>
            </a:pPr>
            <a:r>
              <a:rPr kumimoji="0" lang="en-US" sz="1100" b="0" i="0" u="none" strike="noStrike" kern="0" cap="none" spc="0" normalizeH="0" baseline="0" noProof="0" dirty="0">
                <a:ln>
                  <a:noFill/>
                </a:ln>
                <a:solidFill>
                  <a:srgbClr val="1E5166"/>
                </a:solidFill>
                <a:effectLst/>
                <a:uLnTx/>
                <a:uFillTx/>
                <a:latin typeface="Nunito Light" pitchFamily="2" charset="0"/>
              </a:rPr>
              <a:t>Power Apps</a:t>
            </a:r>
          </a:p>
          <a:p>
            <a:pPr marL="0" marR="0" lvl="1" indent="0" algn="l" defTabSz="914367" rtl="0" eaLnBrk="1" fontAlgn="auto" latinLnBrk="0" hangingPunct="1">
              <a:lnSpc>
                <a:spcPct val="100000"/>
              </a:lnSpc>
              <a:spcBef>
                <a:spcPts val="300"/>
              </a:spcBef>
              <a:spcAft>
                <a:spcPts val="0"/>
              </a:spcAft>
              <a:buClrTx/>
              <a:buSzPct val="90000"/>
              <a:buFont typeface="Wingdings" panose="05000000000000000000" pitchFamily="2" charset="2"/>
              <a:buNone/>
              <a:tabLst/>
              <a:defRPr/>
            </a:pPr>
            <a:r>
              <a:rPr kumimoji="0" lang="en-US" sz="1500" b="0" i="0" u="none" strike="noStrike" kern="1200" cap="none" spc="0" normalizeH="0" baseline="0" noProof="0" dirty="0">
                <a:ln>
                  <a:noFill/>
                </a:ln>
                <a:solidFill>
                  <a:srgbClr val="F15D2C"/>
                </a:solidFill>
                <a:effectLst/>
                <a:uLnTx/>
                <a:uFillTx/>
                <a:latin typeface="Nunito Light" pitchFamily="2" charset="0"/>
              </a:rPr>
              <a:t>Build solutions</a:t>
            </a:r>
          </a:p>
          <a:p>
            <a:pPr marL="0" marR="0" lvl="2" indent="0"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245065"/>
                </a:solidFill>
                <a:effectLst/>
                <a:uLnTx/>
                <a:uFillTx/>
                <a:latin typeface="Nunito Light" pitchFamily="2" charset="0"/>
              </a:rPr>
              <a:t>Turn ideas into organizational solutions by enabling everyone</a:t>
            </a:r>
          </a:p>
          <a:p>
            <a:pPr marL="0" marR="0" lvl="2" indent="0" defTabSz="932742" rtl="0" eaLnBrk="1" fontAlgn="auto" latinLnBrk="0" hangingPunct="1">
              <a:lnSpc>
                <a:spcPct val="100000"/>
              </a:lnSpc>
              <a:spcBef>
                <a:spcPts val="30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245065"/>
                </a:solidFill>
                <a:effectLst/>
                <a:uLnTx/>
                <a:uFillTx/>
                <a:latin typeface="Nunito Light" pitchFamily="2" charset="0"/>
              </a:rPr>
              <a:t>to build custom apps that solve business challenges.</a:t>
            </a:r>
          </a:p>
        </p:txBody>
      </p:sp>
      <p:sp>
        <p:nvSpPr>
          <p:cNvPr id="13" name="Text Placeholder 1057">
            <a:extLst>
              <a:ext uri="{FF2B5EF4-FFF2-40B4-BE49-F238E27FC236}">
                <a16:creationId xmlns:a16="http://schemas.microsoft.com/office/drawing/2014/main" id="{7DA7B21B-21F2-9783-7A94-C8CFE37B3B22}"/>
              </a:ext>
            </a:extLst>
          </p:cNvPr>
          <p:cNvSpPr txBox="1">
            <a:spLocks/>
          </p:cNvSpPr>
          <p:nvPr/>
        </p:nvSpPr>
        <p:spPr>
          <a:xfrm>
            <a:off x="459159" y="4660570"/>
            <a:ext cx="2123265" cy="142346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00" kern="0" spc="0" baseline="0" dirty="0" smtClean="0">
                <a:solidFill>
                  <a:srgbClr val="3C3C41"/>
                </a:solidFill>
                <a:latin typeface="+mj-lt"/>
                <a:ea typeface="+mn-ea"/>
                <a:cs typeface="Segoe UI Light" panose="020B0502040204020203" pitchFamily="34" charset="0"/>
              </a:defRPr>
            </a:lvl1pPr>
            <a:lvl2pPr marL="0" marR="0" indent="0" algn="l" defTabSz="914367" rtl="0" eaLnBrk="1" fontAlgn="auto" latinLnBrk="0" hangingPunct="1">
              <a:lnSpc>
                <a:spcPct val="100000"/>
              </a:lnSpc>
              <a:spcBef>
                <a:spcPts val="600"/>
              </a:spcBef>
              <a:spcAft>
                <a:spcPts val="0"/>
              </a:spcAft>
              <a:buClrTx/>
              <a:buSzPct val="90000"/>
              <a:buFont typeface="Wingdings" panose="05000000000000000000" pitchFamily="2" charset="2"/>
              <a:buNone/>
              <a:tabLst/>
              <a:defRPr lang="en-US" sz="1400" kern="1200" spc="-49" baseline="0" dirty="0" smtClean="0">
                <a:solidFill>
                  <a:schemeClr val="tx2"/>
                </a:solidFill>
                <a:latin typeface="+mj-lt"/>
                <a:ea typeface="+mn-ea"/>
                <a:cs typeface="+mn-cs"/>
              </a:defRPr>
            </a:lvl2pPr>
            <a:lvl3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100" kern="1200" spc="0" baseline="0" dirty="0" smtClean="0">
                <a:solidFill>
                  <a:schemeClr val="tx1"/>
                </a:solidFill>
                <a:latin typeface="+mn-lt"/>
                <a:ea typeface="+mn-ea"/>
                <a:cs typeface="+mn-cs"/>
              </a:defRPr>
            </a:lvl3pPr>
            <a:lvl4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4pPr>
            <a:lvl5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300"/>
              </a:spcBef>
              <a:spcAft>
                <a:spcPts val="600"/>
              </a:spcAft>
              <a:buClrTx/>
              <a:buSzPct val="90000"/>
              <a:buFont typeface="Wingdings" panose="05000000000000000000" pitchFamily="2" charset="2"/>
              <a:buNone/>
              <a:tabLst/>
              <a:defRPr/>
            </a:pPr>
            <a:r>
              <a:rPr kumimoji="0" lang="en-US" sz="1100" b="0" i="0" u="none" strike="noStrike" kern="0" cap="none" spc="0" normalizeH="0" baseline="0" noProof="0" dirty="0">
                <a:ln>
                  <a:noFill/>
                </a:ln>
                <a:solidFill>
                  <a:srgbClr val="1E5166"/>
                </a:solidFill>
                <a:effectLst/>
                <a:uLnTx/>
                <a:uFillTx/>
                <a:latin typeface="Nunito Light" pitchFamily="2" charset="0"/>
              </a:rPr>
              <a:t>Power Automate</a:t>
            </a:r>
          </a:p>
          <a:p>
            <a:pPr marL="0" marR="0" lvl="1" indent="0" algn="l" defTabSz="914367" rtl="0" eaLnBrk="1" fontAlgn="auto" latinLnBrk="0" hangingPunct="1">
              <a:lnSpc>
                <a:spcPct val="100000"/>
              </a:lnSpc>
              <a:spcBef>
                <a:spcPts val="300"/>
              </a:spcBef>
              <a:spcAft>
                <a:spcPts val="0"/>
              </a:spcAft>
              <a:buClrTx/>
              <a:buSzPct val="90000"/>
              <a:buFont typeface="Wingdings" panose="05000000000000000000" pitchFamily="2" charset="2"/>
              <a:buNone/>
              <a:tabLst/>
              <a:defRPr/>
            </a:pPr>
            <a:r>
              <a:rPr kumimoji="0" lang="en-US" sz="1500" b="0" i="0" u="none" strike="noStrike" kern="1200" cap="none" spc="0" normalizeH="0" baseline="0" noProof="0" dirty="0">
                <a:ln>
                  <a:noFill/>
                </a:ln>
                <a:solidFill>
                  <a:srgbClr val="F15D2C"/>
                </a:solidFill>
                <a:effectLst/>
                <a:uLnTx/>
                <a:uFillTx/>
                <a:latin typeface="Nunito Light" pitchFamily="2" charset="0"/>
              </a:rPr>
              <a:t>Automate processes</a:t>
            </a:r>
          </a:p>
          <a:p>
            <a:pPr marL="0" marR="0" lvl="2" indent="0"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245065"/>
                </a:solidFill>
                <a:effectLst/>
                <a:uLnTx/>
                <a:uFillTx/>
                <a:latin typeface="Nunito Light" pitchFamily="2" charset="0"/>
              </a:rPr>
              <a:t>Boost business productivity </a:t>
            </a:r>
            <a:br>
              <a:rPr kumimoji="0" lang="en-US" b="0" i="0" u="none" strike="noStrike" kern="1200" cap="none" spc="0" normalizeH="0" baseline="0" noProof="0" dirty="0">
                <a:ln>
                  <a:noFill/>
                </a:ln>
                <a:solidFill>
                  <a:srgbClr val="245065"/>
                </a:solidFill>
                <a:effectLst/>
                <a:uLnTx/>
                <a:uFillTx/>
                <a:latin typeface="Nunito Light" pitchFamily="2" charset="0"/>
              </a:rPr>
            </a:br>
            <a:r>
              <a:rPr kumimoji="0" lang="en-US" b="0" i="0" u="none" strike="noStrike" kern="1200" cap="none" spc="0" normalizeH="0" baseline="0" noProof="0" dirty="0">
                <a:ln>
                  <a:noFill/>
                </a:ln>
                <a:solidFill>
                  <a:srgbClr val="245065"/>
                </a:solidFill>
                <a:effectLst/>
                <a:uLnTx/>
                <a:uFillTx/>
                <a:latin typeface="Nunito Light" pitchFamily="2" charset="0"/>
              </a:rPr>
              <a:t>to get more done by giving everyone the ability to automate organizational processes.</a:t>
            </a:r>
          </a:p>
          <a:p>
            <a:pPr marL="0" marR="0" lvl="2" indent="0" algn="l" defTabSz="932742" rtl="0" eaLnBrk="1" fontAlgn="auto" latinLnBrk="0" hangingPunct="1">
              <a:lnSpc>
                <a:spcPct val="100000"/>
              </a:lnSpc>
              <a:spcBef>
                <a:spcPts val="300"/>
              </a:spcBef>
              <a:spcAft>
                <a:spcPts val="0"/>
              </a:spcAft>
              <a:buClrTx/>
              <a:buSzPct val="90000"/>
              <a:buFont typeface="Wingdings" panose="05000000000000000000" pitchFamily="2" charset="2"/>
              <a:buNone/>
              <a:tabLst/>
              <a:defRPr/>
            </a:pPr>
            <a:endParaRPr kumimoji="0" lang="en-US" sz="1000" b="0" i="0" u="none" strike="noStrike" kern="1200" cap="none" spc="0" normalizeH="0" baseline="0" noProof="0" dirty="0">
              <a:ln>
                <a:noFill/>
              </a:ln>
              <a:solidFill>
                <a:srgbClr val="245065"/>
              </a:solidFill>
              <a:effectLst/>
              <a:uLnTx/>
              <a:uFillTx/>
              <a:latin typeface="Nunito Light" pitchFamily="2" charset="0"/>
            </a:endParaRPr>
          </a:p>
        </p:txBody>
      </p:sp>
      <p:sp>
        <p:nvSpPr>
          <p:cNvPr id="14" name="Text Placeholder 12">
            <a:extLst>
              <a:ext uri="{FF2B5EF4-FFF2-40B4-BE49-F238E27FC236}">
                <a16:creationId xmlns:a16="http://schemas.microsoft.com/office/drawing/2014/main" id="{6F7D9CB0-E294-7A47-A40F-2344219E4EA4}"/>
              </a:ext>
            </a:extLst>
          </p:cNvPr>
          <p:cNvSpPr txBox="1">
            <a:spLocks/>
          </p:cNvSpPr>
          <p:nvPr/>
        </p:nvSpPr>
        <p:spPr>
          <a:xfrm>
            <a:off x="3105672" y="4660570"/>
            <a:ext cx="2113797" cy="124649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00" kern="0" spc="0" baseline="0" dirty="0" smtClean="0">
                <a:solidFill>
                  <a:srgbClr val="3C3C41"/>
                </a:solidFill>
                <a:latin typeface="+mj-lt"/>
                <a:ea typeface="+mn-ea"/>
                <a:cs typeface="Segoe UI Light" panose="020B0502040204020203" pitchFamily="34" charset="0"/>
              </a:defRPr>
            </a:lvl1pPr>
            <a:lvl2pPr marL="0" marR="0" indent="0" algn="l" defTabSz="914367" rtl="0" eaLnBrk="1" fontAlgn="auto" latinLnBrk="0" hangingPunct="1">
              <a:lnSpc>
                <a:spcPct val="100000"/>
              </a:lnSpc>
              <a:spcBef>
                <a:spcPts val="600"/>
              </a:spcBef>
              <a:spcAft>
                <a:spcPts val="0"/>
              </a:spcAft>
              <a:buClrTx/>
              <a:buSzPct val="90000"/>
              <a:buFont typeface="Wingdings" panose="05000000000000000000" pitchFamily="2" charset="2"/>
              <a:buNone/>
              <a:tabLst/>
              <a:defRPr lang="en-US" sz="1400" kern="1200" spc="-49" baseline="0" dirty="0" smtClean="0">
                <a:solidFill>
                  <a:schemeClr val="tx2"/>
                </a:solidFill>
                <a:latin typeface="+mj-lt"/>
                <a:ea typeface="+mn-ea"/>
                <a:cs typeface="+mn-cs"/>
              </a:defRPr>
            </a:lvl2pPr>
            <a:lvl3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100" kern="1200" spc="0" baseline="0" dirty="0" smtClean="0">
                <a:solidFill>
                  <a:schemeClr val="tx1"/>
                </a:solidFill>
                <a:latin typeface="+mn-lt"/>
                <a:ea typeface="+mn-ea"/>
                <a:cs typeface="+mn-cs"/>
              </a:defRPr>
            </a:lvl3pPr>
            <a:lvl4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4pPr>
            <a:lvl5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100" kern="1200" spc="0" baseline="0">
                <a:gradFill flip="none" rotWithShape="1">
                  <a:gsLst>
                    <a:gs pos="82000">
                      <a:schemeClr val="tx1"/>
                    </a:gs>
                    <a:gs pos="0">
                      <a:schemeClr val="tx1"/>
                    </a:gs>
                  </a:gsLst>
                  <a:lin ang="2700000" scaled="1"/>
                  <a:tileRect/>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300"/>
              </a:spcBef>
              <a:spcAft>
                <a:spcPts val="600"/>
              </a:spcAft>
              <a:buClrTx/>
              <a:buSzPct val="90000"/>
              <a:buFont typeface="Wingdings" panose="05000000000000000000" pitchFamily="2" charset="2"/>
              <a:buNone/>
              <a:tabLst/>
              <a:defRPr/>
            </a:pPr>
            <a:r>
              <a:rPr kumimoji="0" lang="en-US" sz="1100" b="0" i="0" u="none" strike="noStrike" kern="0" cap="none" spc="0" normalizeH="0" baseline="0" noProof="0" dirty="0">
                <a:ln>
                  <a:noFill/>
                </a:ln>
                <a:solidFill>
                  <a:srgbClr val="1E5166"/>
                </a:solidFill>
                <a:effectLst/>
                <a:uLnTx/>
                <a:uFillTx/>
                <a:latin typeface="Nunito Light" pitchFamily="2" charset="0"/>
              </a:rPr>
              <a:t>Power Virtual Agents</a:t>
            </a:r>
          </a:p>
          <a:p>
            <a:pPr marL="0" marR="0" lvl="1" indent="0" algn="l" defTabSz="914367" rtl="0" eaLnBrk="1" fontAlgn="auto" latinLnBrk="0" hangingPunct="1">
              <a:lnSpc>
                <a:spcPct val="100000"/>
              </a:lnSpc>
              <a:spcBef>
                <a:spcPts val="300"/>
              </a:spcBef>
              <a:spcAft>
                <a:spcPts val="0"/>
              </a:spcAft>
              <a:buClrTx/>
              <a:buSzPct val="90000"/>
              <a:buFont typeface="Wingdings" panose="05000000000000000000" pitchFamily="2" charset="2"/>
              <a:buNone/>
              <a:tabLst/>
              <a:defRPr/>
            </a:pPr>
            <a:r>
              <a:rPr kumimoji="0" lang="en-US" sz="1500" b="0" i="0" u="none" strike="noStrike" kern="1200" cap="none" spc="0" normalizeH="0" baseline="0" noProof="0" dirty="0">
                <a:ln>
                  <a:noFill/>
                </a:ln>
                <a:solidFill>
                  <a:srgbClr val="F15D2C"/>
                </a:solidFill>
                <a:effectLst/>
                <a:uLnTx/>
                <a:uFillTx/>
                <a:latin typeface="Nunito Light" pitchFamily="2" charset="0"/>
              </a:rPr>
              <a:t>Create virtual agents</a:t>
            </a:r>
          </a:p>
          <a:p>
            <a:pPr marL="0" marR="0" lvl="2" indent="0"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245065"/>
                </a:solidFill>
                <a:effectLst/>
                <a:uLnTx/>
                <a:uFillTx/>
                <a:latin typeface="Nunito Light" pitchFamily="2" charset="0"/>
              </a:rPr>
              <a:t>Ea</a:t>
            </a:r>
            <a:r>
              <a:rPr kumimoji="0" lang="en-US" b="0" i="0" u="none" strike="noStrike" kern="1200" cap="none" spc="0" normalizeH="0" baseline="0" noProof="0" dirty="0">
                <a:ln>
                  <a:noFill/>
                </a:ln>
                <a:solidFill>
                  <a:srgbClr val="245065"/>
                </a:solidFill>
                <a:effectLst/>
                <a:uLnTx/>
                <a:uFillTx/>
                <a:latin typeface="Nunito Light" pitchFamily="2" charset="0"/>
              </a:rPr>
              <a:t>sily build chatbots to engage conversationally with your customers and employees—</a:t>
            </a:r>
            <a:br>
              <a:rPr kumimoji="0" lang="en-US" b="0" i="0" u="none" strike="noStrike" kern="1200" cap="none" spc="0" normalizeH="0" baseline="0" noProof="0" dirty="0">
                <a:ln>
                  <a:noFill/>
                </a:ln>
                <a:solidFill>
                  <a:srgbClr val="245065"/>
                </a:solidFill>
                <a:effectLst/>
                <a:uLnTx/>
                <a:uFillTx/>
                <a:latin typeface="Nunito Light" pitchFamily="2" charset="0"/>
              </a:rPr>
            </a:br>
            <a:r>
              <a:rPr kumimoji="0" lang="en-US" b="0" i="0" u="none" strike="noStrike" kern="1200" cap="none" spc="0" normalizeH="0" baseline="0" noProof="0" dirty="0">
                <a:ln>
                  <a:noFill/>
                </a:ln>
                <a:solidFill>
                  <a:srgbClr val="245065"/>
                </a:solidFill>
                <a:effectLst/>
                <a:uLnTx/>
                <a:uFillTx/>
                <a:latin typeface="Nunito Light" pitchFamily="2" charset="0"/>
              </a:rPr>
              <a:t>no coding required.</a:t>
            </a:r>
          </a:p>
        </p:txBody>
      </p:sp>
      <p:pic>
        <p:nvPicPr>
          <p:cNvPr id="15" name="Picture 2">
            <a:extLst>
              <a:ext uri="{FF2B5EF4-FFF2-40B4-BE49-F238E27FC236}">
                <a16:creationId xmlns:a16="http://schemas.microsoft.com/office/drawing/2014/main" id="{D6DD7E5D-E941-DF2C-B22A-5C96F6CB1B4C}"/>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5672" y="2234278"/>
            <a:ext cx="409873" cy="4098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70D0CCC-863B-A018-D5F3-B1A93002709F}"/>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744" y="2237874"/>
            <a:ext cx="402681" cy="4026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11D133E8-38F7-53FE-AFD6-2E8A6B259F1F}"/>
              </a:ext>
              <a:ext uri="{C183D7F6-B498-43B3-948B-1728B52AA6E4}">
                <adec:decorative xmlns:adec="http://schemas.microsoft.com/office/drawing/2017/decorative" val="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5672" y="4183798"/>
            <a:ext cx="366793" cy="3667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082C49BB-A110-4E36-0E79-4BEEBF01E9F4}"/>
              </a:ext>
              <a:ext uri="{C183D7F6-B498-43B3-948B-1728B52AA6E4}">
                <adec:decorative xmlns:adec="http://schemas.microsoft.com/office/drawing/2017/decorative" val="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110" t="28924" r="23110" b="28924"/>
          <a:stretch/>
        </p:blipFill>
        <p:spPr bwMode="auto">
          <a:xfrm>
            <a:off x="446142" y="4248347"/>
            <a:ext cx="406969" cy="31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4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15BA-E1C5-D7F7-0A40-19FFCA49488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48521E8-075A-74D0-8219-9D7ECD02E90D}"/>
              </a:ext>
            </a:extLst>
          </p:cNvPr>
          <p:cNvSpPr>
            <a:spLocks noGrp="1" noRot="1" noMove="1" noResize="1" noEditPoints="1" noAdjustHandles="1" noChangeArrowheads="1" noChangeShapeType="1"/>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B4D1741-FE66-DB20-C5E5-A33921E61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61E3C83E-BB28-B8EA-C630-D972034C44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1C5AED74-6502-6208-B4DA-9B6BF8C8D2BC}"/>
              </a:ext>
            </a:extLst>
          </p:cNvPr>
          <p:cNvSpPr txBox="1"/>
          <p:nvPr/>
        </p:nvSpPr>
        <p:spPr>
          <a:xfrm>
            <a:off x="361446" y="695284"/>
            <a:ext cx="6231690" cy="553998"/>
          </a:xfrm>
          <a:prstGeom prst="rect">
            <a:avLst/>
          </a:prstGeom>
          <a:noFill/>
        </p:spPr>
        <p:txBody>
          <a:bodyPr wrap="square">
            <a:spAutoFit/>
          </a:bodyPr>
          <a:lstStyle/>
          <a:p>
            <a:r>
              <a:rPr lang="en-US" sz="3000" dirty="0">
                <a:solidFill>
                  <a:srgbClr val="F15D2C"/>
                </a:solidFill>
                <a:latin typeface="Nunito SemiBold" pitchFamily="2" charset="0"/>
              </a:rPr>
              <a:t>A Truly Extensible Solution</a:t>
            </a:r>
          </a:p>
        </p:txBody>
      </p:sp>
      <p:pic>
        <p:nvPicPr>
          <p:cNvPr id="18" name="Graphic 17">
            <a:extLst>
              <a:ext uri="{FF2B5EF4-FFF2-40B4-BE49-F238E27FC236}">
                <a16:creationId xmlns:a16="http://schemas.microsoft.com/office/drawing/2014/main" id="{1B2012AA-BC02-9EE6-C9FA-E0388B8BD8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 name="Rectangle: Rounded Corners 1">
            <a:extLst>
              <a:ext uri="{FF2B5EF4-FFF2-40B4-BE49-F238E27FC236}">
                <a16:creationId xmlns:a16="http://schemas.microsoft.com/office/drawing/2014/main" id="{5C89974C-54F4-F4E6-8D7F-496B53E5BF67}"/>
              </a:ext>
            </a:extLst>
          </p:cNvPr>
          <p:cNvSpPr/>
          <p:nvPr/>
        </p:nvSpPr>
        <p:spPr>
          <a:xfrm>
            <a:off x="529336" y="2395686"/>
            <a:ext cx="2437363" cy="2723357"/>
          </a:xfrm>
          <a:prstGeom prst="roundRect">
            <a:avLst>
              <a:gd name="adj" fmla="val 4711"/>
            </a:avLst>
          </a:prstGeom>
          <a:solidFill>
            <a:srgbClr val="163D4D"/>
          </a:solidFill>
          <a:ln>
            <a:noFill/>
          </a:ln>
          <a:effectLst>
            <a:outerShdw blurRad="50800" dist="38100" dir="5400000" algn="t" rotWithShape="0">
              <a:srgbClr val="1E5166">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304DECD-3423-6C9F-8130-F316FD2C9EB8}"/>
              </a:ext>
            </a:extLst>
          </p:cNvPr>
          <p:cNvSpPr/>
          <p:nvPr/>
        </p:nvSpPr>
        <p:spPr>
          <a:xfrm>
            <a:off x="9225298" y="2395686"/>
            <a:ext cx="2437363" cy="2723357"/>
          </a:xfrm>
          <a:prstGeom prst="roundRect">
            <a:avLst>
              <a:gd name="adj" fmla="val 5124"/>
            </a:avLst>
          </a:prstGeom>
          <a:solidFill>
            <a:srgbClr val="7797A3"/>
          </a:solidFill>
          <a:ln>
            <a:noFill/>
          </a:ln>
          <a:effectLst>
            <a:outerShdw blurRad="50800" dist="38100" dir="5400000" algn="t" rotWithShape="0">
              <a:srgbClr val="1E5166">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A021AC1-38A5-CBEE-F35E-0EA174A21D10}"/>
              </a:ext>
            </a:extLst>
          </p:cNvPr>
          <p:cNvSpPr/>
          <p:nvPr/>
        </p:nvSpPr>
        <p:spPr>
          <a:xfrm>
            <a:off x="6326644" y="2395686"/>
            <a:ext cx="2437363" cy="2723357"/>
          </a:xfrm>
          <a:prstGeom prst="roundRect">
            <a:avLst>
              <a:gd name="adj" fmla="val 5536"/>
            </a:avLst>
          </a:prstGeom>
          <a:solidFill>
            <a:srgbClr val="4A7485"/>
          </a:solidFill>
          <a:ln>
            <a:noFill/>
          </a:ln>
          <a:effectLst>
            <a:outerShdw blurRad="50800" dist="38100" dir="5400000" algn="t" rotWithShape="0">
              <a:srgbClr val="1E5166">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39984304-9D03-3E14-6D9B-2B19302E7A18}"/>
              </a:ext>
            </a:extLst>
          </p:cNvPr>
          <p:cNvSpPr/>
          <p:nvPr/>
        </p:nvSpPr>
        <p:spPr>
          <a:xfrm>
            <a:off x="3427990" y="2395686"/>
            <a:ext cx="2437363" cy="2723357"/>
          </a:xfrm>
          <a:prstGeom prst="roundRect">
            <a:avLst>
              <a:gd name="adj" fmla="val 5124"/>
            </a:avLst>
          </a:prstGeom>
          <a:solidFill>
            <a:srgbClr val="1E5166"/>
          </a:solidFill>
          <a:ln>
            <a:noFill/>
          </a:ln>
          <a:effectLst>
            <a:outerShdw blurRad="50800" dist="38100" dir="5400000" algn="t" rotWithShape="0">
              <a:srgbClr val="1E5166">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808B5119-FEC8-5D44-A87B-9D268A4A7A3A}"/>
              </a:ext>
            </a:extLst>
          </p:cNvPr>
          <p:cNvSpPr/>
          <p:nvPr/>
        </p:nvSpPr>
        <p:spPr>
          <a:xfrm>
            <a:off x="1236934" y="1890878"/>
            <a:ext cx="1033314" cy="1033314"/>
          </a:xfrm>
          <a:prstGeom prst="ellipse">
            <a:avLst/>
          </a:prstGeom>
          <a:solidFill>
            <a:srgbClr val="163D4D"/>
          </a:solidFill>
          <a:ln w="9525">
            <a:solidFill>
              <a:srgbClr val="0F2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_24">
            <a:extLst>
              <a:ext uri="{FF2B5EF4-FFF2-40B4-BE49-F238E27FC236}">
                <a16:creationId xmlns:a16="http://schemas.microsoft.com/office/drawing/2014/main" id="{EC02CA8C-DAC7-72B8-E5AF-2401D16389B7}"/>
              </a:ext>
              <a:ext uri="{C183D7F6-B498-43B3-948B-1728B52AA6E4}">
                <adec:decorative xmlns:adec="http://schemas.microsoft.com/office/drawing/2017/decorative" val="1"/>
              </a:ext>
            </a:extLst>
          </p:cNvPr>
          <p:cNvSpPr>
            <a:spLocks noChangeAspect="1" noEditPoints="1"/>
          </p:cNvSpPr>
          <p:nvPr/>
        </p:nvSpPr>
        <p:spPr bwMode="auto">
          <a:xfrm>
            <a:off x="1545641" y="2236189"/>
            <a:ext cx="404752" cy="309112"/>
          </a:xfrm>
          <a:custGeom>
            <a:avLst/>
            <a:gdLst>
              <a:gd name="T0" fmla="*/ 55 w 237"/>
              <a:gd name="T1" fmla="*/ 91 h 181"/>
              <a:gd name="T2" fmla="*/ 237 w 237"/>
              <a:gd name="T3" fmla="*/ 91 h 181"/>
              <a:gd name="T4" fmla="*/ 201 w 237"/>
              <a:gd name="T5" fmla="*/ 134 h 181"/>
              <a:gd name="T6" fmla="*/ 237 w 237"/>
              <a:gd name="T7" fmla="*/ 91 h 181"/>
              <a:gd name="T8" fmla="*/ 201 w 237"/>
              <a:gd name="T9" fmla="*/ 47 h 181"/>
              <a:gd name="T10" fmla="*/ 0 w 237"/>
              <a:gd name="T11" fmla="*/ 0 h 181"/>
              <a:gd name="T12" fmla="*/ 0 w 237"/>
              <a:gd name="T13" fmla="*/ 181 h 181"/>
              <a:gd name="T14" fmla="*/ 149 w 237"/>
              <a:gd name="T15" fmla="*/ 181 h 181"/>
              <a:gd name="T16" fmla="*/ 149 w 237"/>
              <a:gd name="T17" fmla="*/ 0 h 181"/>
              <a:gd name="T18" fmla="*/ 0 w 237"/>
              <a:gd name="T19" fmla="*/ 0 h 181"/>
              <a:gd name="T20" fmla="*/ 0 w 237"/>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81">
                <a:moveTo>
                  <a:pt x="55" y="91"/>
                </a:moveTo>
                <a:lnTo>
                  <a:pt x="237" y="91"/>
                </a:lnTo>
                <a:moveTo>
                  <a:pt x="201" y="134"/>
                </a:moveTo>
                <a:lnTo>
                  <a:pt x="237" y="91"/>
                </a:lnTo>
                <a:lnTo>
                  <a:pt x="201" y="47"/>
                </a:lnTo>
                <a:moveTo>
                  <a:pt x="0" y="0"/>
                </a:moveTo>
                <a:lnTo>
                  <a:pt x="0" y="181"/>
                </a:lnTo>
                <a:lnTo>
                  <a:pt x="149" y="181"/>
                </a:lnTo>
                <a:lnTo>
                  <a:pt x="149" y="0"/>
                </a:lnTo>
                <a:lnTo>
                  <a:pt x="0" y="0"/>
                </a:lnTo>
                <a:lnTo>
                  <a:pt x="0" y="0"/>
                </a:lnTo>
              </a:path>
            </a:pathLst>
          </a:custGeom>
          <a:noFill/>
          <a:ln w="15875"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30000" noProof="0" dirty="0">
              <a:ln>
                <a:noFill/>
              </a:ln>
              <a:gradFill>
                <a:gsLst>
                  <a:gs pos="0">
                    <a:srgbClr val="505050"/>
                  </a:gs>
                  <a:gs pos="100000">
                    <a:srgbClr val="505050"/>
                  </a:gs>
                </a:gsLst>
                <a:lin ang="5400000" scaled="1"/>
              </a:gradFill>
              <a:effectLst/>
              <a:uLnTx/>
              <a:uFillTx/>
              <a:latin typeface="Segoe UI"/>
              <a:ea typeface="+mn-ea"/>
              <a:cs typeface="+mn-cs"/>
            </a:endParaRPr>
          </a:p>
        </p:txBody>
      </p:sp>
      <p:sp>
        <p:nvSpPr>
          <p:cNvPr id="49" name="Oval 48">
            <a:extLst>
              <a:ext uri="{FF2B5EF4-FFF2-40B4-BE49-F238E27FC236}">
                <a16:creationId xmlns:a16="http://schemas.microsoft.com/office/drawing/2014/main" id="{B7BCF582-63EE-0C0A-FB96-7473D3F65F55}"/>
              </a:ext>
            </a:extLst>
          </p:cNvPr>
          <p:cNvSpPr/>
          <p:nvPr/>
        </p:nvSpPr>
        <p:spPr>
          <a:xfrm>
            <a:off x="4130014" y="1890878"/>
            <a:ext cx="1033314" cy="1033314"/>
          </a:xfrm>
          <a:prstGeom prst="ellipse">
            <a:avLst/>
          </a:prstGeom>
          <a:solidFill>
            <a:srgbClr val="1E5166"/>
          </a:solidFill>
          <a:ln w="9525">
            <a:solidFill>
              <a:srgbClr val="163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71A9ADD-18FE-D46D-E88A-E5147399A9B8}"/>
              </a:ext>
            </a:extLst>
          </p:cNvPr>
          <p:cNvSpPr/>
          <p:nvPr/>
        </p:nvSpPr>
        <p:spPr>
          <a:xfrm>
            <a:off x="7028668" y="1890878"/>
            <a:ext cx="1033314" cy="1033314"/>
          </a:xfrm>
          <a:prstGeom prst="ellipse">
            <a:avLst/>
          </a:prstGeom>
          <a:solidFill>
            <a:srgbClr val="4A7485"/>
          </a:solidFill>
          <a:ln w="9525">
            <a:solidFill>
              <a:srgbClr val="1E51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3EEEFA8-F5C7-8B8E-5114-279C6F180E34}"/>
              </a:ext>
            </a:extLst>
          </p:cNvPr>
          <p:cNvSpPr/>
          <p:nvPr/>
        </p:nvSpPr>
        <p:spPr>
          <a:xfrm>
            <a:off x="9927322" y="1890878"/>
            <a:ext cx="1033314" cy="1033314"/>
          </a:xfrm>
          <a:prstGeom prst="ellipse">
            <a:avLst/>
          </a:prstGeom>
          <a:solidFill>
            <a:srgbClr val="7797A3"/>
          </a:solidFill>
          <a:ln w="9525">
            <a:solidFill>
              <a:srgbClr val="4A74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atabase_EFC7">
            <a:extLst>
              <a:ext uri="{FF2B5EF4-FFF2-40B4-BE49-F238E27FC236}">
                <a16:creationId xmlns:a16="http://schemas.microsoft.com/office/drawing/2014/main" id="{2A77EA32-FD6A-70FE-A8D4-6127AF8994C6}"/>
              </a:ext>
              <a:ext uri="{C183D7F6-B498-43B3-948B-1728B52AA6E4}">
                <adec:decorative xmlns:adec="http://schemas.microsoft.com/office/drawing/2017/decorative" val="1"/>
              </a:ext>
            </a:extLst>
          </p:cNvPr>
          <p:cNvSpPr>
            <a:spLocks noChangeAspect="1" noEditPoints="1"/>
          </p:cNvSpPr>
          <p:nvPr/>
        </p:nvSpPr>
        <p:spPr bwMode="auto">
          <a:xfrm>
            <a:off x="4530186" y="2210228"/>
            <a:ext cx="277752" cy="36103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47" name="Freeform 96">
            <a:extLst>
              <a:ext uri="{FF2B5EF4-FFF2-40B4-BE49-F238E27FC236}">
                <a16:creationId xmlns:a16="http://schemas.microsoft.com/office/drawing/2014/main" id="{D4CD360E-8667-5978-3893-325728FE4A19}"/>
              </a:ext>
              <a:ext uri="{C183D7F6-B498-43B3-948B-1728B52AA6E4}">
                <adec:decorative xmlns:adec="http://schemas.microsoft.com/office/drawing/2017/decorative" val="1"/>
              </a:ext>
            </a:extLst>
          </p:cNvPr>
          <p:cNvSpPr>
            <a:spLocks noChangeAspect="1" noEditPoints="1"/>
          </p:cNvSpPr>
          <p:nvPr/>
        </p:nvSpPr>
        <p:spPr bwMode="auto">
          <a:xfrm>
            <a:off x="10248792" y="2211025"/>
            <a:ext cx="390374" cy="359440"/>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46" name="CRMArticles_EFF5">
            <a:extLst>
              <a:ext uri="{FF2B5EF4-FFF2-40B4-BE49-F238E27FC236}">
                <a16:creationId xmlns:a16="http://schemas.microsoft.com/office/drawing/2014/main" id="{6C30F00F-C229-96FD-5406-61E982466C40}"/>
              </a:ext>
              <a:ext uri="{C183D7F6-B498-43B3-948B-1728B52AA6E4}">
                <adec:decorative xmlns:adec="http://schemas.microsoft.com/office/drawing/2017/decorative" val="1"/>
              </a:ext>
            </a:extLst>
          </p:cNvPr>
          <p:cNvSpPr>
            <a:spLocks noChangeAspect="1" noEditPoints="1"/>
          </p:cNvSpPr>
          <p:nvPr/>
        </p:nvSpPr>
        <p:spPr bwMode="auto">
          <a:xfrm>
            <a:off x="7400269" y="2223300"/>
            <a:ext cx="290112" cy="334890"/>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6" name="TextBox 5">
            <a:extLst>
              <a:ext uri="{FF2B5EF4-FFF2-40B4-BE49-F238E27FC236}">
                <a16:creationId xmlns:a16="http://schemas.microsoft.com/office/drawing/2014/main" id="{536E9942-2E32-11FF-BB29-67C8882DD1A1}"/>
              </a:ext>
            </a:extLst>
          </p:cNvPr>
          <p:cNvSpPr txBox="1"/>
          <p:nvPr/>
        </p:nvSpPr>
        <p:spPr>
          <a:xfrm>
            <a:off x="955662" y="2987651"/>
            <a:ext cx="1518298" cy="553998"/>
          </a:xfrm>
          <a:prstGeom prst="rect">
            <a:avLst/>
          </a:prstGeom>
          <a:noFill/>
        </p:spPr>
        <p:txBody>
          <a:bodyPr wrap="square">
            <a:spAutoFit/>
          </a:bodyPr>
          <a:lstStyle/>
          <a:p>
            <a:pPr algn="ctr"/>
            <a:r>
              <a:rPr lang="en-US" sz="1500" dirty="0">
                <a:solidFill>
                  <a:schemeClr val="bg1"/>
                </a:solidFill>
                <a:latin typeface="Nunito SemiBold" pitchFamily="2" charset="0"/>
              </a:rPr>
              <a:t>Rapidly</a:t>
            </a:r>
            <a:r>
              <a:rPr lang="ar-KW" sz="1500" dirty="0">
                <a:solidFill>
                  <a:schemeClr val="bg1"/>
                </a:solidFill>
                <a:latin typeface="Nunito SemiBold" pitchFamily="2" charset="0"/>
              </a:rPr>
              <a:t> </a:t>
            </a:r>
            <a:r>
              <a:rPr lang="en-US" sz="1500" dirty="0">
                <a:solidFill>
                  <a:schemeClr val="bg1"/>
                </a:solidFill>
                <a:latin typeface="Nunito SemiBold" pitchFamily="2" charset="0"/>
              </a:rPr>
              <a:t>Deploy</a:t>
            </a:r>
            <a:br>
              <a:rPr lang="en-US" sz="1500" dirty="0">
                <a:solidFill>
                  <a:schemeClr val="bg1"/>
                </a:solidFill>
                <a:latin typeface="Nunito SemiBold" pitchFamily="2" charset="0"/>
              </a:rPr>
            </a:br>
            <a:r>
              <a:rPr lang="en-US" sz="1500" dirty="0">
                <a:solidFill>
                  <a:schemeClr val="bg1"/>
                </a:solidFill>
                <a:latin typeface="Nunito SemiBold" pitchFamily="2" charset="0"/>
              </a:rPr>
              <a:t>And Onboard</a:t>
            </a:r>
          </a:p>
        </p:txBody>
      </p:sp>
      <p:sp>
        <p:nvSpPr>
          <p:cNvPr id="8" name="TextBox 7">
            <a:extLst>
              <a:ext uri="{FF2B5EF4-FFF2-40B4-BE49-F238E27FC236}">
                <a16:creationId xmlns:a16="http://schemas.microsoft.com/office/drawing/2014/main" id="{5B181041-0D7B-2F0D-8338-01BBFE8174E9}"/>
              </a:ext>
            </a:extLst>
          </p:cNvPr>
          <p:cNvSpPr txBox="1"/>
          <p:nvPr/>
        </p:nvSpPr>
        <p:spPr>
          <a:xfrm>
            <a:off x="3909913" y="2987651"/>
            <a:ext cx="1518298" cy="553998"/>
          </a:xfrm>
          <a:prstGeom prst="rect">
            <a:avLst/>
          </a:prstGeom>
          <a:noFill/>
        </p:spPr>
        <p:txBody>
          <a:bodyPr wrap="square">
            <a:spAutoFit/>
          </a:bodyPr>
          <a:lstStyle/>
          <a:p>
            <a:pPr algn="ctr"/>
            <a:r>
              <a:rPr lang="en-US" sz="1500" dirty="0">
                <a:solidFill>
                  <a:schemeClr val="bg1"/>
                </a:solidFill>
                <a:latin typeface="Nunito SemiBold" pitchFamily="2" charset="0"/>
              </a:rPr>
              <a:t>Harness Data Everywhere</a:t>
            </a:r>
          </a:p>
        </p:txBody>
      </p:sp>
      <p:sp>
        <p:nvSpPr>
          <p:cNvPr id="9" name="TextBox 8">
            <a:extLst>
              <a:ext uri="{FF2B5EF4-FFF2-40B4-BE49-F238E27FC236}">
                <a16:creationId xmlns:a16="http://schemas.microsoft.com/office/drawing/2014/main" id="{35EB4CCD-F091-415F-E5AF-9078FD714ECA}"/>
              </a:ext>
            </a:extLst>
          </p:cNvPr>
          <p:cNvSpPr txBox="1"/>
          <p:nvPr/>
        </p:nvSpPr>
        <p:spPr>
          <a:xfrm>
            <a:off x="6786176" y="2987651"/>
            <a:ext cx="1518298" cy="553998"/>
          </a:xfrm>
          <a:prstGeom prst="rect">
            <a:avLst/>
          </a:prstGeom>
          <a:noFill/>
        </p:spPr>
        <p:txBody>
          <a:bodyPr wrap="square">
            <a:spAutoFit/>
          </a:bodyPr>
          <a:lstStyle/>
          <a:p>
            <a:pPr algn="ctr"/>
            <a:r>
              <a:rPr lang="en-US" sz="1500" dirty="0">
                <a:solidFill>
                  <a:schemeClr val="bg1"/>
                </a:solidFill>
                <a:latin typeface="Nunito SemiBold" pitchFamily="2" charset="0"/>
              </a:rPr>
              <a:t>Modular and</a:t>
            </a:r>
            <a:br>
              <a:rPr lang="en-US" sz="1500" dirty="0">
                <a:solidFill>
                  <a:schemeClr val="bg1"/>
                </a:solidFill>
                <a:latin typeface="Nunito SemiBold" pitchFamily="2" charset="0"/>
              </a:rPr>
            </a:br>
            <a:r>
              <a:rPr lang="en-US" sz="1500" dirty="0">
                <a:solidFill>
                  <a:schemeClr val="bg1"/>
                </a:solidFill>
                <a:latin typeface="Nunito SemiBold" pitchFamily="2" charset="0"/>
              </a:rPr>
              <a:t>Purpose-built</a:t>
            </a:r>
          </a:p>
        </p:txBody>
      </p:sp>
      <p:sp>
        <p:nvSpPr>
          <p:cNvPr id="11" name="TextBox 10">
            <a:extLst>
              <a:ext uri="{FF2B5EF4-FFF2-40B4-BE49-F238E27FC236}">
                <a16:creationId xmlns:a16="http://schemas.microsoft.com/office/drawing/2014/main" id="{9E65D931-DFDD-38C4-6014-3BA732525729}"/>
              </a:ext>
            </a:extLst>
          </p:cNvPr>
          <p:cNvSpPr txBox="1"/>
          <p:nvPr/>
        </p:nvSpPr>
        <p:spPr>
          <a:xfrm>
            <a:off x="9684830" y="2987651"/>
            <a:ext cx="1518298" cy="553998"/>
          </a:xfrm>
          <a:prstGeom prst="rect">
            <a:avLst/>
          </a:prstGeom>
          <a:noFill/>
        </p:spPr>
        <p:txBody>
          <a:bodyPr wrap="square">
            <a:spAutoFit/>
          </a:bodyPr>
          <a:lstStyle/>
          <a:p>
            <a:pPr algn="ctr"/>
            <a:r>
              <a:rPr lang="en-US" sz="1500" dirty="0">
                <a:solidFill>
                  <a:schemeClr val="bg1"/>
                </a:solidFill>
                <a:latin typeface="Nunito SemiBold" pitchFamily="2" charset="0"/>
              </a:rPr>
              <a:t>Reshape And Transform</a:t>
            </a:r>
          </a:p>
        </p:txBody>
      </p:sp>
      <p:sp>
        <p:nvSpPr>
          <p:cNvPr id="12" name="TextBox 11">
            <a:extLst>
              <a:ext uri="{FF2B5EF4-FFF2-40B4-BE49-F238E27FC236}">
                <a16:creationId xmlns:a16="http://schemas.microsoft.com/office/drawing/2014/main" id="{C499B16C-8326-CA9D-7676-DBD118775ECA}"/>
              </a:ext>
            </a:extLst>
          </p:cNvPr>
          <p:cNvSpPr txBox="1"/>
          <p:nvPr/>
        </p:nvSpPr>
        <p:spPr>
          <a:xfrm>
            <a:off x="762622" y="3647403"/>
            <a:ext cx="1904378" cy="938719"/>
          </a:xfrm>
          <a:prstGeom prst="rect">
            <a:avLst/>
          </a:prstGeom>
          <a:noFill/>
        </p:spPr>
        <p:txBody>
          <a:bodyPr wrap="square">
            <a:spAutoFit/>
          </a:bodyPr>
          <a:lstStyle/>
          <a:p>
            <a:pPr algn="ctr"/>
            <a:r>
              <a:rPr lang="en-US" sz="1100" dirty="0">
                <a:solidFill>
                  <a:schemeClr val="bg1"/>
                </a:solidFill>
                <a:latin typeface="Nunito Light" pitchFamily="2" charset="0"/>
              </a:rPr>
              <a:t>Deploy solutions and onboard users in days or weeks, not months, to innovate and drive business outcomes in less time.</a:t>
            </a:r>
          </a:p>
        </p:txBody>
      </p:sp>
      <p:sp>
        <p:nvSpPr>
          <p:cNvPr id="13" name="TextBox 12">
            <a:extLst>
              <a:ext uri="{FF2B5EF4-FFF2-40B4-BE49-F238E27FC236}">
                <a16:creationId xmlns:a16="http://schemas.microsoft.com/office/drawing/2014/main" id="{C0564D8E-4194-FCDA-1EE7-DA90D1311363}"/>
              </a:ext>
            </a:extLst>
          </p:cNvPr>
          <p:cNvSpPr txBox="1"/>
          <p:nvPr/>
        </p:nvSpPr>
        <p:spPr>
          <a:xfrm>
            <a:off x="3655392" y="3647403"/>
            <a:ext cx="1982557" cy="1107996"/>
          </a:xfrm>
          <a:prstGeom prst="rect">
            <a:avLst/>
          </a:prstGeom>
          <a:noFill/>
        </p:spPr>
        <p:txBody>
          <a:bodyPr wrap="square">
            <a:spAutoFit/>
          </a:bodyPr>
          <a:lstStyle/>
          <a:p>
            <a:pPr algn="ctr"/>
            <a:r>
              <a:rPr lang="en-US" sz="1100" dirty="0">
                <a:solidFill>
                  <a:schemeClr val="bg1"/>
                </a:solidFill>
                <a:latin typeface="Nunito Light" pitchFamily="2" charset="0"/>
              </a:rPr>
              <a:t>Connect to hundreds of data sources out-of-the-box, or easily create your own connectors, with seamless Office 365, Azure, LinkedIn, and third-party data sources.</a:t>
            </a:r>
          </a:p>
        </p:txBody>
      </p:sp>
      <p:sp>
        <p:nvSpPr>
          <p:cNvPr id="14" name="TextBox 13">
            <a:extLst>
              <a:ext uri="{FF2B5EF4-FFF2-40B4-BE49-F238E27FC236}">
                <a16:creationId xmlns:a16="http://schemas.microsoft.com/office/drawing/2014/main" id="{835EC00C-D24E-7921-F1EB-560D0FBA3DF5}"/>
              </a:ext>
            </a:extLst>
          </p:cNvPr>
          <p:cNvSpPr txBox="1"/>
          <p:nvPr/>
        </p:nvSpPr>
        <p:spPr>
          <a:xfrm>
            <a:off x="6593136" y="3647403"/>
            <a:ext cx="1904378" cy="1277273"/>
          </a:xfrm>
          <a:prstGeom prst="rect">
            <a:avLst/>
          </a:prstGeom>
          <a:noFill/>
        </p:spPr>
        <p:txBody>
          <a:bodyPr wrap="square">
            <a:spAutoFit/>
          </a:bodyPr>
          <a:lstStyle/>
          <a:p>
            <a:pPr algn="ctr"/>
            <a:r>
              <a:rPr lang="en-US" sz="1100" dirty="0">
                <a:solidFill>
                  <a:schemeClr val="bg1"/>
                </a:solidFill>
                <a:latin typeface="Nunito Light" pitchFamily="2" charset="0"/>
              </a:rPr>
              <a:t>Built using modular, purpose-built applications that integrate with your existing systems and software tools to extend capabilities of solutions you already use. </a:t>
            </a:r>
          </a:p>
        </p:txBody>
      </p:sp>
      <p:sp>
        <p:nvSpPr>
          <p:cNvPr id="15" name="TextBox 14">
            <a:extLst>
              <a:ext uri="{FF2B5EF4-FFF2-40B4-BE49-F238E27FC236}">
                <a16:creationId xmlns:a16="http://schemas.microsoft.com/office/drawing/2014/main" id="{A249F4BE-9484-F0EF-2E3D-4ED12502C661}"/>
              </a:ext>
            </a:extLst>
          </p:cNvPr>
          <p:cNvSpPr txBox="1"/>
          <p:nvPr/>
        </p:nvSpPr>
        <p:spPr>
          <a:xfrm>
            <a:off x="9491790" y="3647403"/>
            <a:ext cx="1904378" cy="938719"/>
          </a:xfrm>
          <a:prstGeom prst="rect">
            <a:avLst/>
          </a:prstGeom>
          <a:noFill/>
        </p:spPr>
        <p:txBody>
          <a:bodyPr wrap="square">
            <a:spAutoFit/>
          </a:bodyPr>
          <a:lstStyle/>
          <a:p>
            <a:pPr algn="ctr"/>
            <a:r>
              <a:rPr lang="en-US" sz="1100" dirty="0">
                <a:solidFill>
                  <a:schemeClr val="bg1"/>
                </a:solidFill>
                <a:latin typeface="Nunito Light" pitchFamily="2" charset="0"/>
              </a:rPr>
              <a:t>Work with a trusted Microsoft partner to accelerate success and get the most value from Dynamics 365.</a:t>
            </a:r>
          </a:p>
        </p:txBody>
      </p:sp>
    </p:spTree>
    <p:extLst>
      <p:ext uri="{BB962C8B-B14F-4D97-AF65-F5344CB8AC3E}">
        <p14:creationId xmlns:p14="http://schemas.microsoft.com/office/powerpoint/2010/main" val="81820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12DB4-E66F-EABE-F769-2ECC52BD73B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BF92B38-2A87-F650-6331-0E0D8D61D100}"/>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65FC40C-B131-7CDC-5C23-E7C41FD86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6A91CA15-CC11-F624-CA0A-1798F123F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2BFC1965-490F-6CF9-F007-F253BD190D95}"/>
              </a:ext>
            </a:extLst>
          </p:cNvPr>
          <p:cNvSpPr txBox="1"/>
          <p:nvPr/>
        </p:nvSpPr>
        <p:spPr>
          <a:xfrm>
            <a:off x="361446" y="695284"/>
            <a:ext cx="5734554" cy="1015663"/>
          </a:xfrm>
          <a:prstGeom prst="rect">
            <a:avLst/>
          </a:prstGeom>
          <a:noFill/>
        </p:spPr>
        <p:txBody>
          <a:bodyPr wrap="square">
            <a:spAutoFit/>
          </a:bodyPr>
          <a:lstStyle/>
          <a:p>
            <a:r>
              <a:rPr lang="en-US" sz="3000" dirty="0">
                <a:solidFill>
                  <a:srgbClr val="1E5166"/>
                </a:solidFill>
                <a:latin typeface="Nunito Black" pitchFamily="2" charset="0"/>
              </a:rPr>
              <a:t>2000+ </a:t>
            </a:r>
            <a:r>
              <a:rPr lang="en-US" sz="3000" dirty="0">
                <a:solidFill>
                  <a:srgbClr val="1E5166"/>
                </a:solidFill>
                <a:latin typeface="Nunito SemiBold" pitchFamily="2" charset="0"/>
              </a:rPr>
              <a:t>Apps Designed For</a:t>
            </a:r>
          </a:p>
          <a:p>
            <a:r>
              <a:rPr lang="en-US" sz="3000" dirty="0">
                <a:solidFill>
                  <a:srgbClr val="1E5166"/>
                </a:solidFill>
                <a:latin typeface="Nunito SemiBold" pitchFamily="2" charset="0"/>
              </a:rPr>
              <a:t>Business Central</a:t>
            </a:r>
          </a:p>
        </p:txBody>
      </p:sp>
      <p:pic>
        <p:nvPicPr>
          <p:cNvPr id="18" name="Graphic 17">
            <a:extLst>
              <a:ext uri="{FF2B5EF4-FFF2-40B4-BE49-F238E27FC236}">
                <a16:creationId xmlns:a16="http://schemas.microsoft.com/office/drawing/2014/main" id="{F8AFA4FA-7444-A5A5-DBC5-702A98804D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grpSp>
        <p:nvGrpSpPr>
          <p:cNvPr id="4" name="Group 3">
            <a:extLst>
              <a:ext uri="{FF2B5EF4-FFF2-40B4-BE49-F238E27FC236}">
                <a16:creationId xmlns:a16="http://schemas.microsoft.com/office/drawing/2014/main" id="{813E5395-7B68-867D-B4A3-772E334A60DD}"/>
              </a:ext>
            </a:extLst>
          </p:cNvPr>
          <p:cNvGrpSpPr/>
          <p:nvPr/>
        </p:nvGrpSpPr>
        <p:grpSpPr>
          <a:xfrm>
            <a:off x="3699156" y="1016326"/>
            <a:ext cx="8492843" cy="5486400"/>
            <a:chOff x="3699156" y="1016326"/>
            <a:chExt cx="8492843" cy="5486400"/>
          </a:xfrm>
        </p:grpSpPr>
        <p:grpSp>
          <p:nvGrpSpPr>
            <p:cNvPr id="12" name="Group 11">
              <a:extLst>
                <a:ext uri="{FF2B5EF4-FFF2-40B4-BE49-F238E27FC236}">
                  <a16:creationId xmlns:a16="http://schemas.microsoft.com/office/drawing/2014/main" id="{C3C618A8-A457-5868-150C-99992F48C5A6}"/>
                </a:ext>
              </a:extLst>
            </p:cNvPr>
            <p:cNvGrpSpPr>
              <a:grpSpLocks noChangeAspect="1"/>
            </p:cNvGrpSpPr>
            <p:nvPr/>
          </p:nvGrpSpPr>
          <p:grpSpPr>
            <a:xfrm>
              <a:off x="3699156" y="1016326"/>
              <a:ext cx="8492843" cy="5486400"/>
              <a:chOff x="4585634" y="1693733"/>
              <a:chExt cx="7785108" cy="5029200"/>
            </a:xfrm>
          </p:grpSpPr>
          <p:sp>
            <p:nvSpPr>
              <p:cNvPr id="23" name="Oval 22">
                <a:extLst>
                  <a:ext uri="{FF2B5EF4-FFF2-40B4-BE49-F238E27FC236}">
                    <a16:creationId xmlns:a16="http://schemas.microsoft.com/office/drawing/2014/main" id="{7C372F1E-6AFB-D00C-530C-DDF18F343102}"/>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omputer with a blank screen&#10;&#10;AI-generated content may be incorrect.">
                <a:extLst>
                  <a:ext uri="{FF2B5EF4-FFF2-40B4-BE49-F238E27FC236}">
                    <a16:creationId xmlns:a16="http://schemas.microsoft.com/office/drawing/2014/main" id="{3DDAD28A-5593-7573-94C8-17058B9A32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grpSp>
        <p:pic>
          <p:nvPicPr>
            <p:cNvPr id="2" name="Picture 1">
              <a:extLst>
                <a:ext uri="{FF2B5EF4-FFF2-40B4-BE49-F238E27FC236}">
                  <a16:creationId xmlns:a16="http://schemas.microsoft.com/office/drawing/2014/main" id="{7A43F177-2401-9912-6B09-A6F1D2633253}"/>
                </a:ext>
                <a:ext uri="{C183D7F6-B498-43B3-948B-1728B52AA6E4}">
                  <adec:decorative xmlns:adec="http://schemas.microsoft.com/office/drawing/2017/decorative" val="1"/>
                </a:ext>
              </a:extLst>
            </p:cNvPr>
            <p:cNvPicPr>
              <a:picLocks noChangeAspect="1"/>
            </p:cNvPicPr>
            <p:nvPr/>
          </p:nvPicPr>
          <p:blipFill rotWithShape="1">
            <a:blip r:embed="rId10"/>
            <a:srcRect t="685" r="967"/>
            <a:stretch/>
          </p:blipFill>
          <p:spPr>
            <a:xfrm>
              <a:off x="5263911" y="1969332"/>
              <a:ext cx="5368529" cy="3363863"/>
            </a:xfrm>
            <a:prstGeom prst="rect">
              <a:avLst/>
            </a:prstGeom>
            <a:noFill/>
          </p:spPr>
        </p:pic>
      </p:grpSp>
      <p:sp>
        <p:nvSpPr>
          <p:cNvPr id="3" name="TextBox 2">
            <a:extLst>
              <a:ext uri="{FF2B5EF4-FFF2-40B4-BE49-F238E27FC236}">
                <a16:creationId xmlns:a16="http://schemas.microsoft.com/office/drawing/2014/main" id="{387AE42E-7787-E8C9-00F5-F4693845B65F}"/>
              </a:ext>
            </a:extLst>
          </p:cNvPr>
          <p:cNvSpPr txBox="1"/>
          <p:nvPr/>
        </p:nvSpPr>
        <p:spPr>
          <a:xfrm>
            <a:off x="365683" y="2127820"/>
            <a:ext cx="3220797" cy="1631216"/>
          </a:xfrm>
          <a:prstGeom prst="rect">
            <a:avLst/>
          </a:prstGeom>
          <a:noFill/>
        </p:spPr>
        <p:txBody>
          <a:bodyPr wrap="square">
            <a:spAutoFit/>
          </a:bodyPr>
          <a:lstStyle/>
          <a:p>
            <a:r>
              <a:rPr lang="en-US" sz="2000" dirty="0">
                <a:solidFill>
                  <a:srgbClr val="245065"/>
                </a:solidFill>
                <a:latin typeface="Bahnschrift Light" panose="020B0502040204020203" pitchFamily="34" charset="0"/>
              </a:rPr>
              <a:t>Extend the solution to meet you unique vertical or business-specific requirements.</a:t>
            </a:r>
          </a:p>
          <a:p>
            <a:endParaRPr lang="en-US" sz="2000" dirty="0">
              <a:solidFill>
                <a:srgbClr val="1E5166"/>
              </a:solidFill>
              <a:latin typeface="Nunito Light" pitchFamily="2" charset="0"/>
            </a:endParaRPr>
          </a:p>
        </p:txBody>
      </p:sp>
      <p:grpSp>
        <p:nvGrpSpPr>
          <p:cNvPr id="33" name="Graphic 19">
            <a:extLst>
              <a:ext uri="{FF2B5EF4-FFF2-40B4-BE49-F238E27FC236}">
                <a16:creationId xmlns:a16="http://schemas.microsoft.com/office/drawing/2014/main" id="{4412085F-8189-AC94-9564-C88EFA7E4AB7}"/>
              </a:ext>
            </a:extLst>
          </p:cNvPr>
          <p:cNvGrpSpPr/>
          <p:nvPr/>
        </p:nvGrpSpPr>
        <p:grpSpPr>
          <a:xfrm>
            <a:off x="471610" y="3641144"/>
            <a:ext cx="1446746" cy="74978"/>
            <a:chOff x="484945" y="4154590"/>
            <a:chExt cx="1446746" cy="74978"/>
          </a:xfrm>
          <a:solidFill>
            <a:srgbClr val="F15D2C"/>
          </a:solidFill>
        </p:grpSpPr>
        <p:sp>
          <p:nvSpPr>
            <p:cNvPr id="34" name="Freeform: Shape 33">
              <a:extLst>
                <a:ext uri="{FF2B5EF4-FFF2-40B4-BE49-F238E27FC236}">
                  <a16:creationId xmlns:a16="http://schemas.microsoft.com/office/drawing/2014/main" id="{CC704E50-37AC-F2DD-FD25-D566AD76DAC0}"/>
                </a:ext>
              </a:extLst>
            </p:cNvPr>
            <p:cNvSpPr/>
            <p:nvPr/>
          </p:nvSpPr>
          <p:spPr>
            <a:xfrm>
              <a:off x="484945" y="4154666"/>
              <a:ext cx="1158346" cy="74901"/>
            </a:xfrm>
            <a:custGeom>
              <a:avLst/>
              <a:gdLst>
                <a:gd name="connsiteX0" fmla="*/ 1158347 w 1158346"/>
                <a:gd name="connsiteY0" fmla="*/ 37451 h 74901"/>
                <a:gd name="connsiteX1" fmla="*/ 1118292 w 1158346"/>
                <a:gd name="connsiteY1" fmla="*/ 0 h 74901"/>
                <a:gd name="connsiteX2" fmla="*/ 40055 w 1158346"/>
                <a:gd name="connsiteY2" fmla="*/ 0 h 74901"/>
                <a:gd name="connsiteX3" fmla="*/ 0 w 1158346"/>
                <a:gd name="connsiteY3" fmla="*/ 37451 h 74901"/>
                <a:gd name="connsiteX4" fmla="*/ 40055 w 1158346"/>
                <a:gd name="connsiteY4" fmla="*/ 74902 h 74901"/>
                <a:gd name="connsiteX5" fmla="*/ 1118292 w 1158346"/>
                <a:gd name="connsiteY5" fmla="*/ 74902 h 74901"/>
                <a:gd name="connsiteX6" fmla="*/ 1158347 w 1158346"/>
                <a:gd name="connsiteY6" fmla="*/ 37451 h 7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346" h="74901">
                  <a:moveTo>
                    <a:pt x="1158347" y="37451"/>
                  </a:moveTo>
                  <a:cubicBezTo>
                    <a:pt x="1158347" y="16772"/>
                    <a:pt x="1140426" y="0"/>
                    <a:pt x="1118292" y="0"/>
                  </a:cubicBezTo>
                  <a:lnTo>
                    <a:pt x="40055" y="0"/>
                  </a:lnTo>
                  <a:cubicBezTo>
                    <a:pt x="17921" y="26"/>
                    <a:pt x="0" y="16772"/>
                    <a:pt x="0" y="37451"/>
                  </a:cubicBezTo>
                  <a:cubicBezTo>
                    <a:pt x="0" y="58129"/>
                    <a:pt x="17921" y="74902"/>
                    <a:pt x="40055" y="74902"/>
                  </a:cubicBezTo>
                  <a:lnTo>
                    <a:pt x="1118292" y="74902"/>
                  </a:lnTo>
                  <a:cubicBezTo>
                    <a:pt x="1140426" y="74902"/>
                    <a:pt x="1158347" y="58129"/>
                    <a:pt x="1158347" y="37451"/>
                  </a:cubicBezTo>
                  <a:close/>
                </a:path>
              </a:pathLst>
            </a:custGeom>
            <a:grpFill/>
            <a:ln w="2537" cap="flat">
              <a:noFill/>
              <a:prstDash val="solid"/>
              <a:miter/>
            </a:ln>
          </p:spPr>
          <p:txBody>
            <a:bodyPr rtlCol="0" anchor="ctr"/>
            <a:lstStyle/>
            <a:p>
              <a:endParaRPr lang="en-US"/>
            </a:p>
          </p:txBody>
        </p:sp>
        <p:grpSp>
          <p:nvGrpSpPr>
            <p:cNvPr id="35" name="Graphic 19">
              <a:extLst>
                <a:ext uri="{FF2B5EF4-FFF2-40B4-BE49-F238E27FC236}">
                  <a16:creationId xmlns:a16="http://schemas.microsoft.com/office/drawing/2014/main" id="{119C95A3-2013-EC98-B542-30678EC0CB2F}"/>
                </a:ext>
              </a:extLst>
            </p:cNvPr>
            <p:cNvGrpSpPr/>
            <p:nvPr/>
          </p:nvGrpSpPr>
          <p:grpSpPr>
            <a:xfrm>
              <a:off x="1713036" y="4154590"/>
              <a:ext cx="218654" cy="74901"/>
              <a:chOff x="1713036" y="4154590"/>
              <a:chExt cx="218654" cy="74901"/>
            </a:xfrm>
            <a:grpFill/>
          </p:grpSpPr>
          <p:sp>
            <p:nvSpPr>
              <p:cNvPr id="36" name="Freeform: Shape 35">
                <a:extLst>
                  <a:ext uri="{FF2B5EF4-FFF2-40B4-BE49-F238E27FC236}">
                    <a16:creationId xmlns:a16="http://schemas.microsoft.com/office/drawing/2014/main" id="{E76555AA-C659-C33B-BEEF-638794B33E74}"/>
                  </a:ext>
                </a:extLst>
              </p:cNvPr>
              <p:cNvSpPr/>
              <p:nvPr/>
            </p:nvSpPr>
            <p:spPr>
              <a:xfrm>
                <a:off x="1713036" y="4154590"/>
                <a:ext cx="74901" cy="74901"/>
              </a:xfrm>
              <a:custGeom>
                <a:avLst/>
                <a:gdLst>
                  <a:gd name="connsiteX0" fmla="*/ 37451 w 74901"/>
                  <a:gd name="connsiteY0" fmla="*/ 0 h 74901"/>
                  <a:gd name="connsiteX1" fmla="*/ 0 w 74901"/>
                  <a:gd name="connsiteY1" fmla="*/ 37451 h 74901"/>
                  <a:gd name="connsiteX2" fmla="*/ 0 w 74901"/>
                  <a:gd name="connsiteY2" fmla="*/ 37451 h 74901"/>
                  <a:gd name="connsiteX3" fmla="*/ 37451 w 74901"/>
                  <a:gd name="connsiteY3" fmla="*/ 74902 h 74901"/>
                  <a:gd name="connsiteX4" fmla="*/ 37451 w 74901"/>
                  <a:gd name="connsiteY4" fmla="*/ 74902 h 74901"/>
                  <a:gd name="connsiteX5" fmla="*/ 74902 w 74901"/>
                  <a:gd name="connsiteY5" fmla="*/ 37451 h 74901"/>
                  <a:gd name="connsiteX6" fmla="*/ 74902 w 74901"/>
                  <a:gd name="connsiteY6" fmla="*/ 37451 h 74901"/>
                  <a:gd name="connsiteX7" fmla="*/ 37451 w 74901"/>
                  <a:gd name="connsiteY7" fmla="*/ 0 h 7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01" h="74901">
                    <a:moveTo>
                      <a:pt x="37451" y="0"/>
                    </a:moveTo>
                    <a:cubicBezTo>
                      <a:pt x="16492" y="0"/>
                      <a:pt x="0" y="16849"/>
                      <a:pt x="0" y="37451"/>
                    </a:cubicBezTo>
                    <a:lnTo>
                      <a:pt x="0" y="37451"/>
                    </a:lnTo>
                    <a:cubicBezTo>
                      <a:pt x="0" y="58410"/>
                      <a:pt x="16492" y="74902"/>
                      <a:pt x="37451" y="74902"/>
                    </a:cubicBezTo>
                    <a:lnTo>
                      <a:pt x="37451" y="74902"/>
                    </a:lnTo>
                    <a:cubicBezTo>
                      <a:pt x="58027" y="74902"/>
                      <a:pt x="74902" y="58436"/>
                      <a:pt x="74902" y="37451"/>
                    </a:cubicBezTo>
                    <a:lnTo>
                      <a:pt x="74902" y="37451"/>
                    </a:lnTo>
                    <a:cubicBezTo>
                      <a:pt x="74902" y="16849"/>
                      <a:pt x="58053" y="0"/>
                      <a:pt x="37451" y="0"/>
                    </a:cubicBezTo>
                    <a:close/>
                  </a:path>
                </a:pathLst>
              </a:custGeom>
              <a:grpFill/>
              <a:ln w="253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57EF76A-C3C3-059D-3566-56B2A693D891}"/>
                  </a:ext>
                </a:extLst>
              </p:cNvPr>
              <p:cNvSpPr/>
              <p:nvPr/>
            </p:nvSpPr>
            <p:spPr>
              <a:xfrm>
                <a:off x="1856868" y="4154590"/>
                <a:ext cx="74823" cy="74850"/>
              </a:xfrm>
              <a:custGeom>
                <a:avLst/>
                <a:gdLst>
                  <a:gd name="connsiteX0" fmla="*/ 74823 w 74823"/>
                  <a:gd name="connsiteY0" fmla="*/ 37451 h 74850"/>
                  <a:gd name="connsiteX1" fmla="*/ 71836 w 74823"/>
                  <a:gd name="connsiteY1" fmla="*/ 23206 h 74850"/>
                  <a:gd name="connsiteX2" fmla="*/ 63973 w 74823"/>
                  <a:gd name="connsiteY2" fmla="*/ 11233 h 74850"/>
                  <a:gd name="connsiteX3" fmla="*/ 37398 w 74823"/>
                  <a:gd name="connsiteY3" fmla="*/ 0 h 74850"/>
                  <a:gd name="connsiteX4" fmla="*/ 23178 w 74823"/>
                  <a:gd name="connsiteY4" fmla="*/ 2987 h 74850"/>
                  <a:gd name="connsiteX5" fmla="*/ 10822 w 74823"/>
                  <a:gd name="connsiteY5" fmla="*/ 11207 h 74850"/>
                  <a:gd name="connsiteX6" fmla="*/ 2959 w 74823"/>
                  <a:gd name="connsiteY6" fmla="*/ 52002 h 74850"/>
                  <a:gd name="connsiteX7" fmla="*/ 10822 w 74823"/>
                  <a:gd name="connsiteY7" fmla="*/ 64001 h 74850"/>
                  <a:gd name="connsiteX8" fmla="*/ 23178 w 74823"/>
                  <a:gd name="connsiteY8" fmla="*/ 72221 h 74850"/>
                  <a:gd name="connsiteX9" fmla="*/ 37398 w 74823"/>
                  <a:gd name="connsiteY9" fmla="*/ 74851 h 74850"/>
                  <a:gd name="connsiteX10" fmla="*/ 63973 w 74823"/>
                  <a:gd name="connsiteY10" fmla="*/ 64001 h 74850"/>
                  <a:gd name="connsiteX11" fmla="*/ 74823 w 74823"/>
                  <a:gd name="connsiteY11" fmla="*/ 37425 h 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3" h="74850">
                    <a:moveTo>
                      <a:pt x="74823" y="37451"/>
                    </a:moveTo>
                    <a:cubicBezTo>
                      <a:pt x="74823" y="32575"/>
                      <a:pt x="73700" y="27699"/>
                      <a:pt x="71836" y="23206"/>
                    </a:cubicBezTo>
                    <a:cubicBezTo>
                      <a:pt x="69973" y="18738"/>
                      <a:pt x="67343" y="14603"/>
                      <a:pt x="63973" y="11233"/>
                    </a:cubicBezTo>
                    <a:cubicBezTo>
                      <a:pt x="56876" y="4110"/>
                      <a:pt x="47533" y="0"/>
                      <a:pt x="37398" y="0"/>
                    </a:cubicBezTo>
                    <a:cubicBezTo>
                      <a:pt x="32547" y="0"/>
                      <a:pt x="27671" y="1123"/>
                      <a:pt x="23178" y="2987"/>
                    </a:cubicBezTo>
                    <a:cubicBezTo>
                      <a:pt x="18328" y="4850"/>
                      <a:pt x="14192" y="7454"/>
                      <a:pt x="10822" y="11207"/>
                    </a:cubicBezTo>
                    <a:cubicBezTo>
                      <a:pt x="330" y="21317"/>
                      <a:pt x="-3040" y="38166"/>
                      <a:pt x="2959" y="52002"/>
                    </a:cubicBezTo>
                    <a:cubicBezTo>
                      <a:pt x="4823" y="56495"/>
                      <a:pt x="7453" y="60606"/>
                      <a:pt x="10822" y="64001"/>
                    </a:cubicBezTo>
                    <a:cubicBezTo>
                      <a:pt x="14601" y="67371"/>
                      <a:pt x="18685" y="70358"/>
                      <a:pt x="23178" y="72221"/>
                    </a:cubicBezTo>
                    <a:cubicBezTo>
                      <a:pt x="27671" y="74110"/>
                      <a:pt x="32547" y="74851"/>
                      <a:pt x="37398" y="74851"/>
                    </a:cubicBezTo>
                    <a:cubicBezTo>
                      <a:pt x="47124" y="74851"/>
                      <a:pt x="56494" y="71098"/>
                      <a:pt x="63973" y="64001"/>
                    </a:cubicBezTo>
                    <a:cubicBezTo>
                      <a:pt x="70739" y="56878"/>
                      <a:pt x="74823" y="47535"/>
                      <a:pt x="74823" y="37425"/>
                    </a:cubicBezTo>
                    <a:close/>
                  </a:path>
                </a:pathLst>
              </a:custGeom>
              <a:grpFill/>
              <a:ln w="253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6790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F43B-B64C-A4E8-C800-E80F41FEFB0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89C0E6B-248F-5D2B-771E-050B6A5B925F}"/>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A0D3331-0BA8-EA8A-A317-A62C31363D4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0282" b="6661"/>
          <a:stretch/>
        </p:blipFill>
        <p:spPr>
          <a:xfrm>
            <a:off x="0" y="1"/>
            <a:ext cx="12191998" cy="6857999"/>
          </a:xfrm>
          <a:prstGeom prst="rect">
            <a:avLst/>
          </a:prstGeom>
        </p:spPr>
      </p:pic>
      <p:sp>
        <p:nvSpPr>
          <p:cNvPr id="45" name="TextBox 44">
            <a:extLst>
              <a:ext uri="{FF2B5EF4-FFF2-40B4-BE49-F238E27FC236}">
                <a16:creationId xmlns:a16="http://schemas.microsoft.com/office/drawing/2014/main" id="{FFC8762F-A705-2DD2-EEB6-97E8F290B8D6}"/>
              </a:ext>
            </a:extLst>
          </p:cNvPr>
          <p:cNvSpPr txBox="1"/>
          <p:nvPr/>
        </p:nvSpPr>
        <p:spPr>
          <a:xfrm>
            <a:off x="1500850" y="2502569"/>
            <a:ext cx="3802827" cy="784830"/>
          </a:xfrm>
          <a:prstGeom prst="rect">
            <a:avLst/>
          </a:prstGeom>
          <a:noFill/>
        </p:spPr>
        <p:txBody>
          <a:bodyPr wrap="square">
            <a:spAutoFit/>
          </a:bodyPr>
          <a:lstStyle/>
          <a:p>
            <a:r>
              <a:rPr lang="en-US" sz="4500" dirty="0">
                <a:solidFill>
                  <a:schemeClr val="bg1"/>
                </a:solidFill>
                <a:latin typeface="Nunito SemiBold" pitchFamily="2" charset="0"/>
              </a:rPr>
              <a:t>THANK YOU</a:t>
            </a:r>
          </a:p>
        </p:txBody>
      </p:sp>
      <p:sp>
        <p:nvSpPr>
          <p:cNvPr id="4" name="Freeform: Shape 3">
            <a:extLst>
              <a:ext uri="{FF2B5EF4-FFF2-40B4-BE49-F238E27FC236}">
                <a16:creationId xmlns:a16="http://schemas.microsoft.com/office/drawing/2014/main" id="{EEB74B4E-8F2C-0273-A6F7-DBE11F13B409}"/>
              </a:ext>
            </a:extLst>
          </p:cNvPr>
          <p:cNvSpPr>
            <a:spLocks noChangeAspect="1"/>
          </p:cNvSpPr>
          <p:nvPr/>
        </p:nvSpPr>
        <p:spPr>
          <a:xfrm>
            <a:off x="8234111" y="1795811"/>
            <a:ext cx="3474720" cy="3474721"/>
          </a:xfrm>
          <a:custGeom>
            <a:avLst/>
            <a:gdLst>
              <a:gd name="connsiteX0" fmla="*/ 4836478 w 4836477"/>
              <a:gd name="connsiteY0" fmla="*/ 2418239 h 4836478"/>
              <a:gd name="connsiteX1" fmla="*/ 2418239 w 4836477"/>
              <a:gd name="connsiteY1" fmla="*/ 4836479 h 4836478"/>
              <a:gd name="connsiteX2" fmla="*/ 0 w 4836477"/>
              <a:gd name="connsiteY2" fmla="*/ 2418239 h 4836478"/>
              <a:gd name="connsiteX3" fmla="*/ 2418239 w 4836477"/>
              <a:gd name="connsiteY3" fmla="*/ 0 h 4836478"/>
              <a:gd name="connsiteX4" fmla="*/ 4836478 w 4836477"/>
              <a:gd name="connsiteY4" fmla="*/ 2418239 h 48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77" h="4836478">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dpi="0" rotWithShape="0">
            <a:blip r:embed="rId4"/>
            <a:srcRect/>
            <a:tile tx="184150" ty="0" sx="30000" sy="30000" flip="xy" algn="ctr"/>
          </a:blipFill>
          <a:ln w="14922" cap="flat">
            <a:noFill/>
            <a:prstDash val="solid"/>
            <a:miter/>
          </a:ln>
          <a:effectLst/>
        </p:spPr>
        <p:txBody>
          <a:bodyPr rtlCol="0" anchor="ctr"/>
          <a:lstStyle/>
          <a:p>
            <a:endParaRPr lang="en-US"/>
          </a:p>
        </p:txBody>
      </p:sp>
      <p:grpSp>
        <p:nvGrpSpPr>
          <p:cNvPr id="5" name="Group 4">
            <a:extLst>
              <a:ext uri="{FF2B5EF4-FFF2-40B4-BE49-F238E27FC236}">
                <a16:creationId xmlns:a16="http://schemas.microsoft.com/office/drawing/2014/main" id="{F96B6A55-22AA-6174-AE9A-D84F74252E0F}"/>
              </a:ext>
            </a:extLst>
          </p:cNvPr>
          <p:cNvGrpSpPr>
            <a:grpSpLocks noChangeAspect="1"/>
          </p:cNvGrpSpPr>
          <p:nvPr/>
        </p:nvGrpSpPr>
        <p:grpSpPr>
          <a:xfrm>
            <a:off x="1136997" y="3589195"/>
            <a:ext cx="4213869" cy="457200"/>
            <a:chOff x="3862859" y="4971990"/>
            <a:chExt cx="4740602" cy="514350"/>
          </a:xfrm>
        </p:grpSpPr>
        <p:pic>
          <p:nvPicPr>
            <p:cNvPr id="6" name="Graphic 5">
              <a:extLst>
                <a:ext uri="{FF2B5EF4-FFF2-40B4-BE49-F238E27FC236}">
                  <a16:creationId xmlns:a16="http://schemas.microsoft.com/office/drawing/2014/main" id="{CC00B466-A139-FA54-0E9D-F528C21790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341" y="5060914"/>
              <a:ext cx="2103120" cy="336500"/>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81A3C2ED-3343-EE31-08F6-1BD650BD3B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2859" y="5000565"/>
              <a:ext cx="1828800" cy="457200"/>
            </a:xfrm>
            <a:prstGeom prst="rect">
              <a:avLst/>
            </a:prstGeom>
          </p:spPr>
        </p:pic>
        <p:pic>
          <p:nvPicPr>
            <p:cNvPr id="9" name="Graphic 8">
              <a:extLst>
                <a:ext uri="{FF2B5EF4-FFF2-40B4-BE49-F238E27FC236}">
                  <a16:creationId xmlns:a16="http://schemas.microsoft.com/office/drawing/2014/main" id="{E1D9D6BF-E345-97CE-2B70-4E79B0E120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3046" y="4971990"/>
              <a:ext cx="38100" cy="514350"/>
            </a:xfrm>
            <a:prstGeom prst="rect">
              <a:avLst/>
            </a:prstGeom>
          </p:spPr>
        </p:pic>
      </p:grpSp>
      <p:sp>
        <p:nvSpPr>
          <p:cNvPr id="11" name="TextBox 10">
            <a:extLst>
              <a:ext uri="{FF2B5EF4-FFF2-40B4-BE49-F238E27FC236}">
                <a16:creationId xmlns:a16="http://schemas.microsoft.com/office/drawing/2014/main" id="{119D3D35-358B-BA18-2AE7-F83634015D01}"/>
              </a:ext>
            </a:extLst>
          </p:cNvPr>
          <p:cNvSpPr txBox="1"/>
          <p:nvPr/>
        </p:nvSpPr>
        <p:spPr>
          <a:xfrm>
            <a:off x="2016991" y="4212940"/>
            <a:ext cx="2509573" cy="323165"/>
          </a:xfrm>
          <a:prstGeom prst="rect">
            <a:avLst/>
          </a:prstGeom>
          <a:noFill/>
        </p:spPr>
        <p:txBody>
          <a:bodyPr wrap="square">
            <a:spAutoFit/>
          </a:bodyPr>
          <a:lstStyle/>
          <a:p>
            <a:r>
              <a:rPr lang="en-US" sz="1500" dirty="0">
                <a:solidFill>
                  <a:schemeClr val="bg1"/>
                </a:solidFill>
                <a:latin typeface="Nunito Light" pitchFamily="2" charset="0"/>
              </a:rPr>
              <a:t>www.mazayasolutions.com</a:t>
            </a:r>
          </a:p>
        </p:txBody>
      </p:sp>
    </p:spTree>
    <p:extLst>
      <p:ext uri="{BB962C8B-B14F-4D97-AF65-F5344CB8AC3E}">
        <p14:creationId xmlns:p14="http://schemas.microsoft.com/office/powerpoint/2010/main" val="13298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A545-1163-472C-2AC2-0FBACF7ACFCE}"/>
            </a:ext>
          </a:extLst>
        </p:cNvPr>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133CCFF3-A805-742B-1AC8-A1FCC9DA6B89}"/>
              </a:ext>
            </a:extLst>
          </p:cNvPr>
          <p:cNvSpPr/>
          <p:nvPr/>
        </p:nvSpPr>
        <p:spPr>
          <a:xfrm>
            <a:off x="1374864" y="1705981"/>
            <a:ext cx="4532211" cy="1828800"/>
          </a:xfrm>
          <a:prstGeom prst="roundRect">
            <a:avLst>
              <a:gd name="adj" fmla="val 8861"/>
            </a:avLst>
          </a:prstGeom>
          <a:solidFill>
            <a:srgbClr val="E4EAEC"/>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5DD5C30A-2148-602C-DD4B-34187D59DA17}"/>
              </a:ext>
            </a:extLst>
          </p:cNvPr>
          <p:cNvSpPr/>
          <p:nvPr/>
        </p:nvSpPr>
        <p:spPr>
          <a:xfrm>
            <a:off x="6284925" y="1705981"/>
            <a:ext cx="4532211" cy="1828800"/>
          </a:xfrm>
          <a:prstGeom prst="roundRect">
            <a:avLst>
              <a:gd name="adj" fmla="val 10000"/>
            </a:avLst>
          </a:prstGeom>
          <a:solidFill>
            <a:srgbClr val="FDECE5"/>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45" name="Rectangle: Rounded Corners 44">
            <a:extLst>
              <a:ext uri="{FF2B5EF4-FFF2-40B4-BE49-F238E27FC236}">
                <a16:creationId xmlns:a16="http://schemas.microsoft.com/office/drawing/2014/main" id="{4EBA0F2D-238E-C0E3-B48E-52CA2854922B}"/>
              </a:ext>
            </a:extLst>
          </p:cNvPr>
          <p:cNvSpPr/>
          <p:nvPr/>
        </p:nvSpPr>
        <p:spPr>
          <a:xfrm>
            <a:off x="1374864" y="3903547"/>
            <a:ext cx="4532211" cy="1828800"/>
          </a:xfrm>
          <a:prstGeom prst="roundRect">
            <a:avLst>
              <a:gd name="adj" fmla="val 9040"/>
            </a:avLst>
          </a:prstGeom>
          <a:solidFill>
            <a:srgbClr val="FDECE5"/>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B0E4ED44-2843-B72E-C3CA-6F91189F40C6}"/>
              </a:ext>
            </a:extLst>
          </p:cNvPr>
          <p:cNvSpPr/>
          <p:nvPr/>
        </p:nvSpPr>
        <p:spPr>
          <a:xfrm>
            <a:off x="6284925" y="3903547"/>
            <a:ext cx="4532211" cy="1828800"/>
          </a:xfrm>
          <a:prstGeom prst="roundRect">
            <a:avLst>
              <a:gd name="adj" fmla="val 10417"/>
            </a:avLst>
          </a:prstGeom>
          <a:solidFill>
            <a:srgbClr val="E4EAEC"/>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0E0E9BC-8A68-37D4-0836-A0B76C97E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6FBAA08E-FD99-23CC-0590-763E9F3D60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15BA3A87-3C53-F71C-8607-03D61729B1AF}"/>
              </a:ext>
            </a:extLst>
          </p:cNvPr>
          <p:cNvSpPr txBox="1"/>
          <p:nvPr/>
        </p:nvSpPr>
        <p:spPr>
          <a:xfrm>
            <a:off x="4078899" y="543642"/>
            <a:ext cx="4176871" cy="861774"/>
          </a:xfrm>
          <a:prstGeom prst="rect">
            <a:avLst/>
          </a:prstGeom>
          <a:noFill/>
        </p:spPr>
        <p:txBody>
          <a:bodyPr wrap="square">
            <a:spAutoFit/>
          </a:bodyPr>
          <a:lstStyle/>
          <a:p>
            <a:pPr algn="ctr"/>
            <a:r>
              <a:rPr lang="en-US" sz="2500" dirty="0">
                <a:solidFill>
                  <a:srgbClr val="1E5166"/>
                </a:solidFill>
                <a:latin typeface="Nunito SemiBold" pitchFamily="2" charset="0"/>
              </a:rPr>
              <a:t>Key Financial Management </a:t>
            </a:r>
          </a:p>
          <a:p>
            <a:pPr algn="ctr"/>
            <a:r>
              <a:rPr lang="en-US" sz="2500" dirty="0">
                <a:solidFill>
                  <a:srgbClr val="1E5166"/>
                </a:solidFill>
                <a:latin typeface="Nunito SemiBold" pitchFamily="2" charset="0"/>
              </a:rPr>
              <a:t>Challenges Facing </a:t>
            </a:r>
            <a:r>
              <a:rPr lang="en-US" sz="2500" dirty="0">
                <a:solidFill>
                  <a:srgbClr val="F15D2C"/>
                </a:solidFill>
                <a:latin typeface="Nunito" pitchFamily="2" charset="0"/>
              </a:rPr>
              <a:t>SMBS</a:t>
            </a:r>
          </a:p>
        </p:txBody>
      </p:sp>
      <p:sp>
        <p:nvSpPr>
          <p:cNvPr id="33" name="TextBox 32">
            <a:extLst>
              <a:ext uri="{FF2B5EF4-FFF2-40B4-BE49-F238E27FC236}">
                <a16:creationId xmlns:a16="http://schemas.microsoft.com/office/drawing/2014/main" id="{60C54A44-643D-4BC3-C57A-716F94D63D90}"/>
              </a:ext>
            </a:extLst>
          </p:cNvPr>
          <p:cNvSpPr txBox="1"/>
          <p:nvPr/>
        </p:nvSpPr>
        <p:spPr>
          <a:xfrm>
            <a:off x="8255772" y="2093695"/>
            <a:ext cx="2138086" cy="784830"/>
          </a:xfrm>
          <a:prstGeom prst="rect">
            <a:avLst/>
          </a:prstGeom>
          <a:noFill/>
        </p:spPr>
        <p:txBody>
          <a:bodyPr wrap="square">
            <a:spAutoFit/>
          </a:bodyPr>
          <a:lstStyle/>
          <a:p>
            <a:r>
              <a:rPr lang="en-US" sz="1500" dirty="0">
                <a:solidFill>
                  <a:srgbClr val="1E5166"/>
                </a:solidFill>
                <a:latin typeface="Nunito SemiBold" pitchFamily="2" charset="0"/>
              </a:rPr>
              <a:t>Inadequate tools to anticipate growing business complexity</a:t>
            </a:r>
          </a:p>
        </p:txBody>
      </p:sp>
      <p:sp>
        <p:nvSpPr>
          <p:cNvPr id="31" name="TextBox 30">
            <a:extLst>
              <a:ext uri="{FF2B5EF4-FFF2-40B4-BE49-F238E27FC236}">
                <a16:creationId xmlns:a16="http://schemas.microsoft.com/office/drawing/2014/main" id="{0FB40585-876C-8A74-EBED-06194C011840}"/>
              </a:ext>
            </a:extLst>
          </p:cNvPr>
          <p:cNvSpPr txBox="1"/>
          <p:nvPr/>
        </p:nvSpPr>
        <p:spPr>
          <a:xfrm>
            <a:off x="3359145" y="2093695"/>
            <a:ext cx="2196495" cy="784830"/>
          </a:xfrm>
          <a:prstGeom prst="rect">
            <a:avLst/>
          </a:prstGeom>
          <a:noFill/>
        </p:spPr>
        <p:txBody>
          <a:bodyPr wrap="square">
            <a:spAutoFit/>
          </a:bodyPr>
          <a:lstStyle/>
          <a:p>
            <a:r>
              <a:rPr lang="en-US" sz="1500" dirty="0">
                <a:solidFill>
                  <a:srgbClr val="1E5166"/>
                </a:solidFill>
                <a:latin typeface="Nunito SemiBold" pitchFamily="2" charset="0"/>
              </a:rPr>
              <a:t>Surging data,</a:t>
            </a:r>
            <a:r>
              <a:rPr lang="ar-KW" sz="1500" dirty="0">
                <a:solidFill>
                  <a:srgbClr val="1E5166"/>
                </a:solidFill>
                <a:latin typeface="Nunito SemiBold" pitchFamily="2" charset="0"/>
              </a:rPr>
              <a:t> </a:t>
            </a:r>
            <a:r>
              <a:rPr lang="en-US" sz="1500" dirty="0">
                <a:solidFill>
                  <a:srgbClr val="1E5166"/>
                </a:solidFill>
                <a:latin typeface="Nunito SemiBold" pitchFamily="2" charset="0"/>
              </a:rPr>
              <a:t>legacy systems, and static reporting</a:t>
            </a:r>
          </a:p>
        </p:txBody>
      </p:sp>
      <p:sp>
        <p:nvSpPr>
          <p:cNvPr id="38" name="TextBox 37">
            <a:extLst>
              <a:ext uri="{FF2B5EF4-FFF2-40B4-BE49-F238E27FC236}">
                <a16:creationId xmlns:a16="http://schemas.microsoft.com/office/drawing/2014/main" id="{C514D42A-840F-DBDB-2004-49B59DD0C9D4}"/>
              </a:ext>
            </a:extLst>
          </p:cNvPr>
          <p:cNvSpPr txBox="1"/>
          <p:nvPr/>
        </p:nvSpPr>
        <p:spPr>
          <a:xfrm>
            <a:off x="3349503" y="4540948"/>
            <a:ext cx="2206138" cy="553998"/>
          </a:xfrm>
          <a:prstGeom prst="rect">
            <a:avLst/>
          </a:prstGeom>
          <a:noFill/>
        </p:spPr>
        <p:txBody>
          <a:bodyPr wrap="square">
            <a:spAutoFit/>
          </a:bodyPr>
          <a:lstStyle/>
          <a:p>
            <a:r>
              <a:rPr lang="en-US" sz="1500" dirty="0">
                <a:solidFill>
                  <a:srgbClr val="1E5166"/>
                </a:solidFill>
                <a:latin typeface="Nunito SemiBold" pitchFamily="2" charset="0"/>
              </a:rPr>
              <a:t>Manual, inefficient and error-prone processes</a:t>
            </a:r>
          </a:p>
        </p:txBody>
      </p:sp>
      <p:sp>
        <p:nvSpPr>
          <p:cNvPr id="39" name="TextBox 38">
            <a:extLst>
              <a:ext uri="{FF2B5EF4-FFF2-40B4-BE49-F238E27FC236}">
                <a16:creationId xmlns:a16="http://schemas.microsoft.com/office/drawing/2014/main" id="{B8E7D7AE-2C2D-8617-5196-A2A163DB76F9}"/>
              </a:ext>
            </a:extLst>
          </p:cNvPr>
          <p:cNvSpPr txBox="1"/>
          <p:nvPr/>
        </p:nvSpPr>
        <p:spPr>
          <a:xfrm>
            <a:off x="8255771" y="4540948"/>
            <a:ext cx="2300132" cy="553998"/>
          </a:xfrm>
          <a:prstGeom prst="rect">
            <a:avLst/>
          </a:prstGeom>
          <a:noFill/>
        </p:spPr>
        <p:txBody>
          <a:bodyPr wrap="square">
            <a:spAutoFit/>
          </a:bodyPr>
          <a:lstStyle/>
          <a:p>
            <a:r>
              <a:rPr lang="en-US" sz="1500" dirty="0">
                <a:solidFill>
                  <a:srgbClr val="1E5166"/>
                </a:solidFill>
                <a:latin typeface="Nunito SemiBold" pitchFamily="2" charset="0"/>
              </a:rPr>
              <a:t>Increasing regulations, </a:t>
            </a:r>
          </a:p>
          <a:p>
            <a:r>
              <a:rPr lang="en-US" sz="1500" dirty="0">
                <a:solidFill>
                  <a:srgbClr val="1E5166"/>
                </a:solidFill>
                <a:latin typeface="Nunito SemiBold" pitchFamily="2" charset="0"/>
              </a:rPr>
              <a:t>risks, and threats</a:t>
            </a:r>
          </a:p>
        </p:txBody>
      </p:sp>
      <p:pic>
        <p:nvPicPr>
          <p:cNvPr id="4" name="Picture 3">
            <a:extLst>
              <a:ext uri="{FF2B5EF4-FFF2-40B4-BE49-F238E27FC236}">
                <a16:creationId xmlns:a16="http://schemas.microsoft.com/office/drawing/2014/main" id="{94E0DCFC-F474-24F6-F3B2-6269FCB688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8452" t="2915" r="18694"/>
          <a:stretch/>
        </p:blipFill>
        <p:spPr>
          <a:xfrm>
            <a:off x="1603158" y="4132147"/>
            <a:ext cx="1371600" cy="1371600"/>
          </a:xfrm>
          <a:prstGeom prst="flowChartConnector">
            <a:avLst/>
          </a:prstGeom>
          <a:noFill/>
          <a:ln w="19050">
            <a:noFill/>
            <a:headEnd type="none" w="med" len="med"/>
            <a:tailEnd type="none" w="med" len="med"/>
          </a:ln>
          <a:effectLst/>
        </p:spPr>
      </p:pic>
      <p:pic>
        <p:nvPicPr>
          <p:cNvPr id="6" name="Picture 5" descr="Woman writing on notebook">
            <a:extLst>
              <a:ext uri="{FF2B5EF4-FFF2-40B4-BE49-F238E27FC236}">
                <a16:creationId xmlns:a16="http://schemas.microsoft.com/office/drawing/2014/main" id="{E9A09734-A8CC-AF7D-976D-E6560F5CAC33}"/>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37178" t="16428" r="7093"/>
          <a:stretch/>
        </p:blipFill>
        <p:spPr>
          <a:xfrm>
            <a:off x="6495851" y="1934581"/>
            <a:ext cx="1371600" cy="1371600"/>
          </a:xfrm>
          <a:prstGeom prst="flowChartConnector">
            <a:avLst/>
          </a:prstGeom>
          <a:solidFill>
            <a:schemeClr val="tx2"/>
          </a:solidFill>
          <a:ln w="31750">
            <a:noFill/>
            <a:headEnd type="none" w="med" len="med"/>
            <a:tailEnd type="none" w="med" len="med"/>
          </a:ln>
          <a:effectLst/>
        </p:spPr>
      </p:pic>
      <p:pic>
        <p:nvPicPr>
          <p:cNvPr id="9" name="Picture 8">
            <a:extLst>
              <a:ext uri="{FF2B5EF4-FFF2-40B4-BE49-F238E27FC236}">
                <a16:creationId xmlns:a16="http://schemas.microsoft.com/office/drawing/2014/main" id="{8A713EAF-E272-2515-FEA1-0110AF43D2C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96678" y="4132147"/>
            <a:ext cx="1371600" cy="1371600"/>
          </a:xfrm>
          <a:prstGeom prst="flowChartConnector">
            <a:avLst/>
          </a:prstGeom>
          <a:blipFill dpi="0" rotWithShape="1">
            <a:blip r:embed="rId9"/>
            <a:srcRect/>
            <a:tile tx="336550" ty="38100" sx="42000" sy="42000" flip="xy" algn="ctr"/>
          </a:blipFill>
          <a:ln w="31750">
            <a:noFill/>
            <a:headEnd type="none" w="med" len="med"/>
            <a:tailEnd type="none" w="med" len="med"/>
          </a:ln>
          <a:effectLst/>
        </p:spPr>
      </p:pic>
      <p:pic>
        <p:nvPicPr>
          <p:cNvPr id="14" name="Picture 13">
            <a:extLst>
              <a:ext uri="{FF2B5EF4-FFF2-40B4-BE49-F238E27FC236}">
                <a16:creationId xmlns:a16="http://schemas.microsoft.com/office/drawing/2014/main" id="{59897508-B39B-4AE4-AFE7-0631EAF7734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l="16700" r="16700"/>
          <a:stretch/>
        </p:blipFill>
        <p:spPr>
          <a:xfrm>
            <a:off x="1599224" y="1940134"/>
            <a:ext cx="1371600" cy="1371600"/>
          </a:xfrm>
          <a:prstGeom prst="flowChartConnector">
            <a:avLst/>
          </a:prstGeom>
          <a:blipFill dpi="0" rotWithShape="1">
            <a:blip r:embed="rId9"/>
            <a:srcRect/>
            <a:tile tx="374650" ty="57150" sx="42000" sy="42000" flip="xy" algn="ctr"/>
          </a:blipFill>
          <a:ln w="31750">
            <a:noFill/>
            <a:headEnd type="none" w="med" len="med"/>
            <a:tailEnd type="none" w="med" len="med"/>
          </a:ln>
          <a:effectLst/>
        </p:spPr>
      </p:pic>
      <p:pic>
        <p:nvPicPr>
          <p:cNvPr id="73" name="Graphic 72">
            <a:extLst>
              <a:ext uri="{FF2B5EF4-FFF2-40B4-BE49-F238E27FC236}">
                <a16:creationId xmlns:a16="http://schemas.microsoft.com/office/drawing/2014/main" id="{11524D61-F056-1842-17B0-D77AE361BB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399" y="63320"/>
            <a:ext cx="11887200" cy="889686"/>
          </a:xfrm>
          <a:prstGeom prst="rect">
            <a:avLst/>
          </a:prstGeom>
        </p:spPr>
      </p:pic>
    </p:spTree>
    <p:extLst>
      <p:ext uri="{BB962C8B-B14F-4D97-AF65-F5344CB8AC3E}">
        <p14:creationId xmlns:p14="http://schemas.microsoft.com/office/powerpoint/2010/main" val="283663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03A02-371A-BD33-1FB9-4CFAEA007168}"/>
            </a:ext>
          </a:extLst>
        </p:cNvPr>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4299354C-9150-A4FF-BA25-74D80ADE9514}"/>
              </a:ext>
            </a:extLst>
          </p:cNvPr>
          <p:cNvSpPr/>
          <p:nvPr/>
        </p:nvSpPr>
        <p:spPr>
          <a:xfrm>
            <a:off x="985235" y="1831603"/>
            <a:ext cx="3249799" cy="3763674"/>
          </a:xfrm>
          <a:prstGeom prst="roundRect">
            <a:avLst>
              <a:gd name="adj" fmla="val 6694"/>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06FEC412-EFB5-F265-940C-CC80F471A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475BF81F-FADA-CF6F-F68E-DB02BBB8B5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22378D5A-ADC5-6D2A-3948-6DAAA1FE27F5}"/>
              </a:ext>
            </a:extLst>
          </p:cNvPr>
          <p:cNvSpPr txBox="1"/>
          <p:nvPr/>
        </p:nvSpPr>
        <p:spPr>
          <a:xfrm>
            <a:off x="4143175" y="502244"/>
            <a:ext cx="3896701" cy="1015663"/>
          </a:xfrm>
          <a:prstGeom prst="rect">
            <a:avLst/>
          </a:prstGeom>
          <a:noFill/>
        </p:spPr>
        <p:txBody>
          <a:bodyPr wrap="square">
            <a:spAutoFit/>
          </a:bodyPr>
          <a:lstStyle/>
          <a:p>
            <a:pPr algn="ctr"/>
            <a:r>
              <a:rPr lang="en-US" sz="3000" dirty="0">
                <a:solidFill>
                  <a:srgbClr val="1E5166"/>
                </a:solidFill>
                <a:latin typeface="Nunito SemiBold" pitchFamily="2" charset="0"/>
              </a:rPr>
              <a:t>Modernizing finance </a:t>
            </a:r>
          </a:p>
          <a:p>
            <a:pPr algn="ctr"/>
            <a:r>
              <a:rPr lang="en-US" sz="3000" dirty="0">
                <a:solidFill>
                  <a:srgbClr val="1E5166"/>
                </a:solidFill>
                <a:latin typeface="Nunito SemiBold" pitchFamily="2" charset="0"/>
              </a:rPr>
              <a:t>Operations</a:t>
            </a:r>
          </a:p>
        </p:txBody>
      </p:sp>
      <p:sp>
        <p:nvSpPr>
          <p:cNvPr id="31" name="TextBox 30">
            <a:extLst>
              <a:ext uri="{FF2B5EF4-FFF2-40B4-BE49-F238E27FC236}">
                <a16:creationId xmlns:a16="http://schemas.microsoft.com/office/drawing/2014/main" id="{74A3CAEF-CCC3-43ED-B425-822D42A2E92B}"/>
              </a:ext>
            </a:extLst>
          </p:cNvPr>
          <p:cNvSpPr txBox="1"/>
          <p:nvPr/>
        </p:nvSpPr>
        <p:spPr>
          <a:xfrm>
            <a:off x="1205882" y="3817624"/>
            <a:ext cx="2830811" cy="1246495"/>
          </a:xfrm>
          <a:prstGeom prst="rect">
            <a:avLst/>
          </a:prstGeom>
          <a:noFill/>
        </p:spPr>
        <p:txBody>
          <a:bodyPr wrap="square">
            <a:spAutoFit/>
          </a:bodyPr>
          <a:lstStyle/>
          <a:p>
            <a:pPr algn="ctr"/>
            <a:r>
              <a:rPr lang="en-US" sz="1500" dirty="0">
                <a:solidFill>
                  <a:srgbClr val="1E5166"/>
                </a:solidFill>
                <a:latin typeface="Nunito" pitchFamily="2" charset="0"/>
              </a:rPr>
              <a:t>Of CFOs are investing in digital transformation over the next 12 months, including in technologies like cloud and analytics.</a:t>
            </a:r>
          </a:p>
        </p:txBody>
      </p:sp>
      <p:sp>
        <p:nvSpPr>
          <p:cNvPr id="47" name="Rectangle: Rounded Corners 46">
            <a:extLst>
              <a:ext uri="{FF2B5EF4-FFF2-40B4-BE49-F238E27FC236}">
                <a16:creationId xmlns:a16="http://schemas.microsoft.com/office/drawing/2014/main" id="{40FC2061-98B4-E9EE-A3BE-FE09CABC4648}"/>
              </a:ext>
            </a:extLst>
          </p:cNvPr>
          <p:cNvSpPr/>
          <p:nvPr/>
        </p:nvSpPr>
        <p:spPr>
          <a:xfrm>
            <a:off x="7921428" y="1831603"/>
            <a:ext cx="3249799" cy="3763674"/>
          </a:xfrm>
          <a:prstGeom prst="roundRect">
            <a:avLst>
              <a:gd name="adj" fmla="val 6338"/>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551EF3F1-E6FF-F82B-083E-0A119E974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11" name="TextBox 10">
            <a:extLst>
              <a:ext uri="{FF2B5EF4-FFF2-40B4-BE49-F238E27FC236}">
                <a16:creationId xmlns:a16="http://schemas.microsoft.com/office/drawing/2014/main" id="{5E945712-EFBE-DD2B-BD20-56957A24A61E}"/>
              </a:ext>
            </a:extLst>
          </p:cNvPr>
          <p:cNvSpPr txBox="1">
            <a:spLocks/>
          </p:cNvSpPr>
          <p:nvPr/>
        </p:nvSpPr>
        <p:spPr>
          <a:xfrm>
            <a:off x="8130923" y="3804253"/>
            <a:ext cx="2830811" cy="1477328"/>
          </a:xfrm>
          <a:prstGeom prst="rect">
            <a:avLst/>
          </a:prstGeom>
          <a:noFill/>
        </p:spPr>
        <p:txBody>
          <a:bodyPr wrap="square">
            <a:spAutoFit/>
          </a:bodyPr>
          <a:lstStyle/>
          <a:p>
            <a:pPr algn="ctr"/>
            <a:r>
              <a:rPr lang="en-US" sz="1500" dirty="0">
                <a:solidFill>
                  <a:srgbClr val="1E5166"/>
                </a:solidFill>
                <a:latin typeface="Nunito" pitchFamily="2" charset="0"/>
              </a:rPr>
              <a:t>Of CFOs say that standardizing and automating processes and building agility and quality into processes will be a significant priority for to morrow’s finance function. </a:t>
            </a:r>
          </a:p>
        </p:txBody>
      </p:sp>
      <p:grpSp>
        <p:nvGrpSpPr>
          <p:cNvPr id="40" name="Group 39">
            <a:extLst>
              <a:ext uri="{FF2B5EF4-FFF2-40B4-BE49-F238E27FC236}">
                <a16:creationId xmlns:a16="http://schemas.microsoft.com/office/drawing/2014/main" id="{C651911D-B9AE-EA64-C5E4-5360B74412C6}"/>
              </a:ext>
            </a:extLst>
          </p:cNvPr>
          <p:cNvGrpSpPr/>
          <p:nvPr/>
        </p:nvGrpSpPr>
        <p:grpSpPr>
          <a:xfrm>
            <a:off x="7802215" y="1999519"/>
            <a:ext cx="3488226" cy="1654846"/>
            <a:chOff x="-570316" y="3932732"/>
            <a:chExt cx="3488226" cy="1654846"/>
          </a:xfrm>
        </p:grpSpPr>
        <p:sp>
          <p:nvSpPr>
            <p:cNvPr id="12" name="TextBox 11">
              <a:extLst>
                <a:ext uri="{FF2B5EF4-FFF2-40B4-BE49-F238E27FC236}">
                  <a16:creationId xmlns:a16="http://schemas.microsoft.com/office/drawing/2014/main" id="{37FC1A97-3594-3DE2-3924-792E4BECDE84}"/>
                </a:ext>
              </a:extLst>
            </p:cNvPr>
            <p:cNvSpPr txBox="1">
              <a:spLocks/>
            </p:cNvSpPr>
            <p:nvPr/>
          </p:nvSpPr>
          <p:spPr>
            <a:xfrm>
              <a:off x="701045" y="4520520"/>
              <a:ext cx="955664" cy="523220"/>
            </a:xfrm>
            <a:prstGeom prst="rect">
              <a:avLst/>
            </a:prstGeom>
            <a:noFill/>
          </p:spPr>
          <p:txBody>
            <a:bodyPr wrap="square">
              <a:spAutoFit/>
            </a:bodyPr>
            <a:lstStyle/>
            <a:p>
              <a:pPr algn="just">
                <a:spcBef>
                  <a:spcPts val="1800"/>
                </a:spcBef>
                <a:defRPr/>
              </a:pPr>
              <a:r>
                <a:rPr kumimoji="0" lang="en-US" sz="2800" b="0" i="0" u="none" strike="noStrike" kern="1200" cap="none" spc="0" normalizeH="0" baseline="0" dirty="0">
                  <a:ln>
                    <a:noFill/>
                  </a:ln>
                  <a:solidFill>
                    <a:srgbClr val="F15D2C"/>
                  </a:solidFill>
                  <a:effectLst/>
                  <a:uLnTx/>
                  <a:uFillTx/>
                  <a:latin typeface="Nunito SemiBold" pitchFamily="2" charset="0"/>
                </a:rPr>
                <a:t>65%</a:t>
              </a:r>
            </a:p>
          </p:txBody>
        </p:sp>
        <p:graphicFrame>
          <p:nvGraphicFramePr>
            <p:cNvPr id="17" name="Chart 16">
              <a:extLst>
                <a:ext uri="{FF2B5EF4-FFF2-40B4-BE49-F238E27FC236}">
                  <a16:creationId xmlns:a16="http://schemas.microsoft.com/office/drawing/2014/main" id="{9E26D2DC-EF25-BB6A-0375-C0204C6E0A84}"/>
                </a:ext>
              </a:extLst>
            </p:cNvPr>
            <p:cNvGraphicFramePr>
              <a:graphicFrameLocks/>
            </p:cNvGraphicFramePr>
            <p:nvPr>
              <p:extLst>
                <p:ext uri="{D42A27DB-BD31-4B8C-83A1-F6EECF244321}">
                  <p14:modId xmlns:p14="http://schemas.microsoft.com/office/powerpoint/2010/main" val="4064688807"/>
                </p:ext>
              </p:extLst>
            </p:nvPr>
          </p:nvGraphicFramePr>
          <p:xfrm>
            <a:off x="-570316" y="3932732"/>
            <a:ext cx="3488226" cy="1654846"/>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37" name="Group 36">
            <a:extLst>
              <a:ext uri="{FF2B5EF4-FFF2-40B4-BE49-F238E27FC236}">
                <a16:creationId xmlns:a16="http://schemas.microsoft.com/office/drawing/2014/main" id="{CC0351DC-5CF7-63F6-9CE3-28B6624031C4}"/>
              </a:ext>
            </a:extLst>
          </p:cNvPr>
          <p:cNvGrpSpPr/>
          <p:nvPr/>
        </p:nvGrpSpPr>
        <p:grpSpPr>
          <a:xfrm>
            <a:off x="866022" y="1999519"/>
            <a:ext cx="3488226" cy="1654846"/>
            <a:chOff x="-570316" y="1999519"/>
            <a:chExt cx="3488226" cy="1654846"/>
          </a:xfrm>
        </p:grpSpPr>
        <p:graphicFrame>
          <p:nvGraphicFramePr>
            <p:cNvPr id="18" name="Chart 17">
              <a:extLst>
                <a:ext uri="{FF2B5EF4-FFF2-40B4-BE49-F238E27FC236}">
                  <a16:creationId xmlns:a16="http://schemas.microsoft.com/office/drawing/2014/main" id="{A8622F32-E73D-9B28-F474-9F7D665E03E5}"/>
                </a:ext>
              </a:extLst>
            </p:cNvPr>
            <p:cNvGraphicFramePr>
              <a:graphicFrameLocks/>
            </p:cNvGraphicFramePr>
            <p:nvPr>
              <p:extLst>
                <p:ext uri="{D42A27DB-BD31-4B8C-83A1-F6EECF244321}">
                  <p14:modId xmlns:p14="http://schemas.microsoft.com/office/powerpoint/2010/main" val="3315554028"/>
                </p:ext>
              </p:extLst>
            </p:nvPr>
          </p:nvGraphicFramePr>
          <p:xfrm>
            <a:off x="-570316" y="1999519"/>
            <a:ext cx="3488226" cy="1654846"/>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Box 18">
              <a:extLst>
                <a:ext uri="{FF2B5EF4-FFF2-40B4-BE49-F238E27FC236}">
                  <a16:creationId xmlns:a16="http://schemas.microsoft.com/office/drawing/2014/main" id="{2BE1A6C4-BA13-681B-64BE-785D167BC2DC}"/>
                </a:ext>
              </a:extLst>
            </p:cNvPr>
            <p:cNvSpPr txBox="1"/>
            <p:nvPr/>
          </p:nvSpPr>
          <p:spPr>
            <a:xfrm>
              <a:off x="707119" y="2597478"/>
              <a:ext cx="955664" cy="523220"/>
            </a:xfrm>
            <a:prstGeom prst="rect">
              <a:avLst/>
            </a:prstGeom>
            <a:noFill/>
          </p:spPr>
          <p:txBody>
            <a:bodyPr wrap="square">
              <a:spAutoFit/>
            </a:bodyPr>
            <a:lstStyle/>
            <a:p>
              <a:pPr algn="just">
                <a:spcBef>
                  <a:spcPts val="1800"/>
                </a:spcBef>
                <a:defRPr/>
              </a:pPr>
              <a:r>
                <a:rPr kumimoji="0" lang="en-US" sz="2800" b="0" i="0" u="none" strike="noStrike" kern="1200" cap="none" spc="0" normalizeH="0" baseline="0" dirty="0">
                  <a:ln>
                    <a:noFill/>
                  </a:ln>
                  <a:solidFill>
                    <a:srgbClr val="F15D2C"/>
                  </a:solidFill>
                  <a:effectLst/>
                  <a:uLnTx/>
                  <a:uFillTx/>
                  <a:latin typeface="Nunito SemiBold" pitchFamily="2" charset="0"/>
                </a:rPr>
                <a:t>6</a:t>
              </a:r>
              <a:r>
                <a:rPr kumimoji="0" lang="ar-KW" sz="2800" b="0" i="0" u="none" strike="noStrike" kern="1200" cap="none" spc="0" normalizeH="0" baseline="0" dirty="0">
                  <a:ln>
                    <a:noFill/>
                  </a:ln>
                  <a:solidFill>
                    <a:srgbClr val="F15D2C"/>
                  </a:solidFill>
                  <a:effectLst/>
                  <a:uLnTx/>
                  <a:uFillTx/>
                  <a:latin typeface="Nunito SemiBold" pitchFamily="2" charset="0"/>
                </a:rPr>
                <a:t>8</a:t>
              </a:r>
              <a:r>
                <a:rPr kumimoji="0" lang="en-US" sz="2800" b="0" i="0" u="none" strike="noStrike" kern="1200" cap="none" spc="0" normalizeH="0" baseline="0" dirty="0">
                  <a:ln>
                    <a:noFill/>
                  </a:ln>
                  <a:solidFill>
                    <a:srgbClr val="F15D2C"/>
                  </a:solidFill>
                  <a:effectLst/>
                  <a:uLnTx/>
                  <a:uFillTx/>
                  <a:latin typeface="Nunito SemiBold" pitchFamily="2" charset="0"/>
                </a:rPr>
                <a:t>%</a:t>
              </a:r>
            </a:p>
          </p:txBody>
        </p:sp>
      </p:grpSp>
      <p:sp>
        <p:nvSpPr>
          <p:cNvPr id="52" name="Rectangle: Rounded Corners 51">
            <a:extLst>
              <a:ext uri="{FF2B5EF4-FFF2-40B4-BE49-F238E27FC236}">
                <a16:creationId xmlns:a16="http://schemas.microsoft.com/office/drawing/2014/main" id="{12FE0BC7-A968-7530-37F6-4AFC3EAC7A9B}"/>
              </a:ext>
            </a:extLst>
          </p:cNvPr>
          <p:cNvSpPr>
            <a:spLocks/>
          </p:cNvSpPr>
          <p:nvPr/>
        </p:nvSpPr>
        <p:spPr>
          <a:xfrm>
            <a:off x="4462134" y="1834068"/>
            <a:ext cx="3249799" cy="3763674"/>
          </a:xfrm>
          <a:prstGeom prst="roundRect">
            <a:avLst>
              <a:gd name="adj" fmla="val 7050"/>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3D413B0C-C4AF-54B1-655C-F30A016CEEB2}"/>
              </a:ext>
            </a:extLst>
          </p:cNvPr>
          <p:cNvSpPr/>
          <p:nvPr/>
        </p:nvSpPr>
        <p:spPr>
          <a:xfrm>
            <a:off x="4455681" y="1829138"/>
            <a:ext cx="3256252" cy="3763674"/>
          </a:xfrm>
          <a:prstGeom prst="roundRect">
            <a:avLst>
              <a:gd name="adj" fmla="val 7704"/>
            </a:avLst>
          </a:prstGeom>
          <a:blipFill dpi="0" rotWithShape="1">
            <a:blip r:embed="rId11">
              <a:duotone>
                <a:prstClr val="black"/>
                <a:schemeClr val="accent4">
                  <a:tint val="45000"/>
                  <a:satMod val="400000"/>
                </a:schemeClr>
              </a:duotone>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5FEE09D-819F-0553-D279-8D0C9C2CEED5}"/>
              </a:ext>
            </a:extLst>
          </p:cNvPr>
          <p:cNvSpPr txBox="1"/>
          <p:nvPr/>
        </p:nvSpPr>
        <p:spPr>
          <a:xfrm>
            <a:off x="3940387" y="6038769"/>
            <a:ext cx="4222763"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900" dirty="0">
                <a:solidFill>
                  <a:srgbClr val="1E5166"/>
                </a:solidFill>
                <a:latin typeface="Nunito" pitchFamily="2" charset="0"/>
                <a:cs typeface="Segoe UI"/>
              </a:rPr>
              <a:t>1) </a:t>
            </a:r>
            <a:r>
              <a:rPr lang="en-US" sz="900" dirty="0">
                <a:solidFill>
                  <a:srgbClr val="F15D2C"/>
                </a:solidFill>
                <a:latin typeface="Nunito" pitchFamily="2" charset="0"/>
                <a:ea typeface="+mn-lt"/>
                <a:cs typeface="+mn-lt"/>
                <a:hlinkClick r:id="rId12">
                  <a:extLst>
                    <a:ext uri="{A12FA001-AC4F-418D-AE19-62706E023703}">
                      <ahyp:hlinkClr xmlns:ahyp="http://schemas.microsoft.com/office/drawing/2018/hyperlinkcolor" val="tx"/>
                    </a:ext>
                  </a:extLst>
                </a:hlinkClick>
              </a:rPr>
              <a:t>Why finance transformations should start with people first</a:t>
            </a:r>
            <a:r>
              <a:rPr lang="en-US" sz="900" dirty="0">
                <a:solidFill>
                  <a:srgbClr val="F15D2C"/>
                </a:solidFill>
                <a:latin typeface="Nunito" pitchFamily="2" charset="0"/>
                <a:ea typeface="+mn-lt"/>
                <a:cs typeface="+mn-lt"/>
              </a:rPr>
              <a:t>   </a:t>
            </a:r>
            <a:r>
              <a:rPr lang="en-US" sz="900" dirty="0">
                <a:solidFill>
                  <a:srgbClr val="1E5166"/>
                </a:solidFill>
                <a:latin typeface="Nunito" pitchFamily="2" charset="0"/>
                <a:ea typeface="+mn-lt"/>
                <a:cs typeface="+mn-lt"/>
              </a:rPr>
              <a:t>2)</a:t>
            </a:r>
            <a:r>
              <a:rPr lang="en-US" sz="900" dirty="0">
                <a:latin typeface="Nunito" pitchFamily="2" charset="0"/>
                <a:ea typeface="+mn-lt"/>
                <a:cs typeface="+mn-lt"/>
              </a:rPr>
              <a:t> </a:t>
            </a:r>
            <a:r>
              <a:rPr lang="en-US" sz="900" b="0" i="0" dirty="0">
                <a:solidFill>
                  <a:srgbClr val="F15D2C"/>
                </a:solidFill>
                <a:effectLst/>
                <a:latin typeface="Nunito" pitchFamily="2" charset="0"/>
                <a:hlinkClick r:id="rId13">
                  <a:extLst>
                    <a:ext uri="{A12FA001-AC4F-418D-AE19-62706E023703}">
                      <ahyp:hlinkClr xmlns:ahyp="http://schemas.microsoft.com/office/drawing/2018/hyperlinkcolor" val="tx"/>
                    </a:ext>
                  </a:extLst>
                </a:hlinkClick>
              </a:rPr>
              <a:t>DNA of the CFO</a:t>
            </a:r>
            <a:endParaRPr lang="en-US" sz="900" b="0" i="0" dirty="0">
              <a:solidFill>
                <a:srgbClr val="F15D2C"/>
              </a:solidFill>
              <a:effectLst/>
              <a:latin typeface="Nunito" pitchFamily="2" charset="0"/>
            </a:endParaRPr>
          </a:p>
        </p:txBody>
      </p:sp>
    </p:spTree>
    <p:extLst>
      <p:ext uri="{BB962C8B-B14F-4D97-AF65-F5344CB8AC3E}">
        <p14:creationId xmlns:p14="http://schemas.microsoft.com/office/powerpoint/2010/main" val="404567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870B-EEF0-08CE-C4FE-65BA0AA48EE9}"/>
            </a:ext>
          </a:extLst>
        </p:cNvPr>
        <p:cNvGrpSpPr/>
        <p:nvPr/>
      </p:nvGrpSpPr>
      <p:grpSpPr>
        <a:xfrm>
          <a:off x="0" y="0"/>
          <a:ext cx="0" cy="0"/>
          <a:chOff x="0" y="0"/>
          <a:chExt cx="0" cy="0"/>
        </a:xfrm>
      </p:grpSpPr>
      <p:sp>
        <p:nvSpPr>
          <p:cNvPr id="64" name="Rectangle 63">
            <a:extLst>
              <a:ext uri="{FF2B5EF4-FFF2-40B4-BE49-F238E27FC236}">
                <a16:creationId xmlns:a16="http://schemas.microsoft.com/office/drawing/2014/main" id="{012FAB04-B5FF-9D5F-C3F7-B1BFFFB2595B}"/>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BE94692-C2D5-1B5F-ACB1-55D2186BB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20A363A7-8EB3-42D3-7E84-C86D0EA549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66C9C235-12AA-A120-6CAC-B7D12F7C2A56}"/>
              </a:ext>
            </a:extLst>
          </p:cNvPr>
          <p:cNvSpPr txBox="1"/>
          <p:nvPr/>
        </p:nvSpPr>
        <p:spPr>
          <a:xfrm>
            <a:off x="361446" y="695284"/>
            <a:ext cx="4930401" cy="1015663"/>
          </a:xfrm>
          <a:prstGeom prst="rect">
            <a:avLst/>
          </a:prstGeom>
          <a:noFill/>
        </p:spPr>
        <p:txBody>
          <a:bodyPr wrap="square">
            <a:spAutoFit/>
          </a:bodyPr>
          <a:lstStyle/>
          <a:p>
            <a:r>
              <a:rPr lang="en-US" sz="3000" dirty="0">
                <a:solidFill>
                  <a:srgbClr val="1E5166"/>
                </a:solidFill>
                <a:latin typeface="Nunito SemiBold" pitchFamily="2" charset="0"/>
              </a:rPr>
              <a:t>Dynamics 365 Business</a:t>
            </a:r>
          </a:p>
          <a:p>
            <a:r>
              <a:rPr lang="en-US" sz="3000" dirty="0">
                <a:solidFill>
                  <a:srgbClr val="1E5166"/>
                </a:solidFill>
                <a:latin typeface="Nunito SemiBold" pitchFamily="2" charset="0"/>
              </a:rPr>
              <a:t>Central</a:t>
            </a:r>
          </a:p>
        </p:txBody>
      </p:sp>
      <p:sp>
        <p:nvSpPr>
          <p:cNvPr id="31" name="TextBox 30">
            <a:extLst>
              <a:ext uri="{FF2B5EF4-FFF2-40B4-BE49-F238E27FC236}">
                <a16:creationId xmlns:a16="http://schemas.microsoft.com/office/drawing/2014/main" id="{FAA81118-D3E7-C0DC-720E-A80C22EFAED6}"/>
              </a:ext>
            </a:extLst>
          </p:cNvPr>
          <p:cNvSpPr txBox="1"/>
          <p:nvPr/>
        </p:nvSpPr>
        <p:spPr>
          <a:xfrm>
            <a:off x="365684" y="2036738"/>
            <a:ext cx="4085965" cy="1631216"/>
          </a:xfrm>
          <a:prstGeom prst="rect">
            <a:avLst/>
          </a:prstGeom>
          <a:noFill/>
        </p:spPr>
        <p:txBody>
          <a:bodyPr wrap="square">
            <a:spAutoFit/>
          </a:bodyPr>
          <a:lstStyle/>
          <a:p>
            <a:r>
              <a:rPr lang="en-US" sz="2000" dirty="0">
                <a:solidFill>
                  <a:srgbClr val="1E5166"/>
                </a:solidFill>
                <a:latin typeface="Nunito Light" pitchFamily="2" charset="0"/>
              </a:rPr>
              <a:t>Make your vision a reality with a connected business management solution that enables you to </a:t>
            </a:r>
            <a:r>
              <a:rPr lang="en-US" sz="2000" dirty="0">
                <a:solidFill>
                  <a:srgbClr val="1E5166"/>
                </a:solidFill>
                <a:latin typeface="Nunito SemiBold" pitchFamily="2" charset="0"/>
              </a:rPr>
              <a:t>adapt faster, work smarter, and perform better.</a:t>
            </a:r>
          </a:p>
        </p:txBody>
      </p:sp>
      <p:pic>
        <p:nvPicPr>
          <p:cNvPr id="73" name="Graphic 72">
            <a:extLst>
              <a:ext uri="{FF2B5EF4-FFF2-40B4-BE49-F238E27FC236}">
                <a16:creationId xmlns:a16="http://schemas.microsoft.com/office/drawing/2014/main" id="{BFE80B2E-B7B5-9FDB-6F0D-3F0DF004147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54" name="Rectangle: Rounded Corners 53">
            <a:extLst>
              <a:ext uri="{FF2B5EF4-FFF2-40B4-BE49-F238E27FC236}">
                <a16:creationId xmlns:a16="http://schemas.microsoft.com/office/drawing/2014/main" id="{6672FC27-CF37-E884-1150-5FF327BD1498}"/>
              </a:ext>
            </a:extLst>
          </p:cNvPr>
          <p:cNvSpPr/>
          <p:nvPr/>
        </p:nvSpPr>
        <p:spPr>
          <a:xfrm>
            <a:off x="5875507" y="779105"/>
            <a:ext cx="5558562" cy="1469627"/>
          </a:xfrm>
          <a:prstGeom prst="roundRect">
            <a:avLst>
              <a:gd name="adj" fmla="val 10000"/>
            </a:avLst>
          </a:prstGeom>
          <a:solidFill>
            <a:srgbClr val="1E5166"/>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9" name="TextBox 8">
            <a:extLst>
              <a:ext uri="{FF2B5EF4-FFF2-40B4-BE49-F238E27FC236}">
                <a16:creationId xmlns:a16="http://schemas.microsoft.com/office/drawing/2014/main" id="{E2661EC1-BB71-5EED-F225-78C43E7C5922}"/>
              </a:ext>
            </a:extLst>
          </p:cNvPr>
          <p:cNvSpPr txBox="1"/>
          <p:nvPr/>
        </p:nvSpPr>
        <p:spPr>
          <a:xfrm>
            <a:off x="6881437" y="954566"/>
            <a:ext cx="4479565" cy="1061829"/>
          </a:xfrm>
          <a:prstGeom prst="rect">
            <a:avLst/>
          </a:prstGeom>
          <a:noFill/>
          <a:ln>
            <a:noFill/>
          </a:ln>
        </p:spPr>
        <p:txBody>
          <a:bodyPr wrap="square">
            <a:spAutoFit/>
          </a:bodyPr>
          <a:lstStyle/>
          <a:p>
            <a:r>
              <a:rPr lang="en-US" sz="1700" dirty="0">
                <a:solidFill>
                  <a:srgbClr val="F15D2C"/>
                </a:solidFill>
                <a:latin typeface="Nunito ExtraBold" pitchFamily="2" charset="0"/>
              </a:rPr>
              <a:t>Work smarter</a:t>
            </a:r>
          </a:p>
          <a:p>
            <a:pPr>
              <a:spcBef>
                <a:spcPts val="1200"/>
              </a:spcBef>
            </a:pPr>
            <a:r>
              <a:rPr lang="en-US" sz="1200" dirty="0">
                <a:solidFill>
                  <a:schemeClr val="bg1"/>
                </a:solidFill>
                <a:latin typeface="Nunito ExtraBold" pitchFamily="2" charset="0"/>
              </a:rPr>
              <a:t>Empower your people to confidently take action and get more done </a:t>
            </a:r>
            <a:r>
              <a:rPr lang="en-US" sz="1200" dirty="0">
                <a:solidFill>
                  <a:schemeClr val="bg1"/>
                </a:solidFill>
                <a:latin typeface="Nunito Light" pitchFamily="2" charset="0"/>
              </a:rPr>
              <a:t>with AI-infused processes, automated workflows, and interoperability with Microsoft 365 + Teams.</a:t>
            </a:r>
          </a:p>
        </p:txBody>
      </p:sp>
      <p:sp>
        <p:nvSpPr>
          <p:cNvPr id="4" name="Touchscreen">
            <a:extLst>
              <a:ext uri="{FF2B5EF4-FFF2-40B4-BE49-F238E27FC236}">
                <a16:creationId xmlns:a16="http://schemas.microsoft.com/office/drawing/2014/main" id="{3FE7253F-3CF9-DDEF-1DD1-1AFD543B80C7}"/>
              </a:ext>
              <a:ext uri="{C183D7F6-B498-43B3-948B-1728B52AA6E4}">
                <adec:decorative xmlns:adec="http://schemas.microsoft.com/office/drawing/2017/decorative" val="1"/>
              </a:ext>
            </a:extLst>
          </p:cNvPr>
          <p:cNvSpPr>
            <a:spLocks noChangeAspect="1" noEditPoints="1"/>
          </p:cNvSpPr>
          <p:nvPr/>
        </p:nvSpPr>
        <p:spPr bwMode="auto">
          <a:xfrm>
            <a:off x="6200521" y="1256718"/>
            <a:ext cx="548640" cy="514400"/>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noFill/>
          <a:ln w="19050" cap="sq">
            <a:solidFill>
              <a:schemeClr val="bg1"/>
            </a:solidFill>
            <a:prstDash val="solid"/>
            <a:miter lim="800000"/>
            <a:headEnd w="med" len="sm"/>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9" name="Rectangle: Rounded Corners 58">
            <a:extLst>
              <a:ext uri="{FF2B5EF4-FFF2-40B4-BE49-F238E27FC236}">
                <a16:creationId xmlns:a16="http://schemas.microsoft.com/office/drawing/2014/main" id="{5F5CDFFC-DF60-6BE3-F16D-4CD6158C1BD9}"/>
              </a:ext>
            </a:extLst>
          </p:cNvPr>
          <p:cNvSpPr/>
          <p:nvPr/>
        </p:nvSpPr>
        <p:spPr>
          <a:xfrm>
            <a:off x="5875507" y="2679942"/>
            <a:ext cx="5558562" cy="1469627"/>
          </a:xfrm>
          <a:prstGeom prst="roundRect">
            <a:avLst>
              <a:gd name="adj" fmla="val 10000"/>
            </a:avLst>
          </a:prstGeom>
          <a:solidFill>
            <a:srgbClr val="1E5166"/>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60" name="Rectangle: Rounded Corners 59">
            <a:extLst>
              <a:ext uri="{FF2B5EF4-FFF2-40B4-BE49-F238E27FC236}">
                <a16:creationId xmlns:a16="http://schemas.microsoft.com/office/drawing/2014/main" id="{0B9DB486-996B-CB2A-C5D9-EB1C0C13C3D6}"/>
              </a:ext>
            </a:extLst>
          </p:cNvPr>
          <p:cNvSpPr/>
          <p:nvPr/>
        </p:nvSpPr>
        <p:spPr>
          <a:xfrm>
            <a:off x="5875507" y="4579562"/>
            <a:ext cx="5558562" cy="1469627"/>
          </a:xfrm>
          <a:prstGeom prst="roundRect">
            <a:avLst>
              <a:gd name="adj" fmla="val 10000"/>
            </a:avLst>
          </a:prstGeom>
          <a:solidFill>
            <a:srgbClr val="1E5166"/>
          </a:solidFill>
          <a:ln w="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3" name="speedometer_2">
            <a:extLst>
              <a:ext uri="{FF2B5EF4-FFF2-40B4-BE49-F238E27FC236}">
                <a16:creationId xmlns:a16="http://schemas.microsoft.com/office/drawing/2014/main" id="{A844B2F0-5EA8-897F-DC92-8F5E229AA2A0}"/>
              </a:ext>
              <a:ext uri="{C183D7F6-B498-43B3-948B-1728B52AA6E4}">
                <adec:decorative xmlns:adec="http://schemas.microsoft.com/office/drawing/2017/decorative" val="1"/>
              </a:ext>
            </a:extLst>
          </p:cNvPr>
          <p:cNvSpPr>
            <a:spLocks noChangeAspect="1" noEditPoints="1"/>
          </p:cNvSpPr>
          <p:nvPr/>
        </p:nvSpPr>
        <p:spPr bwMode="auto">
          <a:xfrm>
            <a:off x="6200521" y="3140435"/>
            <a:ext cx="548640" cy="54864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sq">
            <a:solidFill>
              <a:schemeClr val="bg1"/>
            </a:solidFill>
            <a:prstDash val="solid"/>
            <a:miter lim="800000"/>
            <a:headEnd w="med" len="sm"/>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5D974B5A-3229-DB2F-FE2C-39B3AB269441}"/>
              </a:ext>
            </a:extLst>
          </p:cNvPr>
          <p:cNvSpPr txBox="1">
            <a:spLocks/>
          </p:cNvSpPr>
          <p:nvPr/>
        </p:nvSpPr>
        <p:spPr>
          <a:xfrm>
            <a:off x="6878473" y="4786680"/>
            <a:ext cx="4259697" cy="1061829"/>
          </a:xfrm>
          <a:prstGeom prst="rect">
            <a:avLst/>
          </a:prstGeom>
          <a:noFill/>
          <a:ln>
            <a:noFill/>
          </a:ln>
        </p:spPr>
        <p:txBody>
          <a:bodyPr wrap="square">
            <a:spAutoFit/>
          </a:bodyPr>
          <a:lstStyle/>
          <a:p>
            <a:r>
              <a:rPr lang="en-US" sz="1700" dirty="0">
                <a:solidFill>
                  <a:srgbClr val="F15D2C"/>
                </a:solidFill>
                <a:latin typeface="Nunito ExtraBold" pitchFamily="2" charset="0"/>
              </a:rPr>
              <a:t>Adapt faster</a:t>
            </a:r>
          </a:p>
          <a:p>
            <a:pPr>
              <a:spcBef>
                <a:spcPts val="1200"/>
              </a:spcBef>
            </a:pPr>
            <a:r>
              <a:rPr lang="en-US" sz="1200" dirty="0">
                <a:solidFill>
                  <a:schemeClr val="bg1"/>
                </a:solidFill>
                <a:latin typeface="Nunito ExtraBold" pitchFamily="2" charset="0"/>
              </a:rPr>
              <a:t>Be prepared for change with the insights needed to pivot quickly, </a:t>
            </a:r>
            <a:r>
              <a:rPr lang="en-US" sz="1200" dirty="0">
                <a:solidFill>
                  <a:schemeClr val="bg1"/>
                </a:solidFill>
                <a:latin typeface="Nunito Light" pitchFamily="2" charset="0"/>
              </a:rPr>
              <a:t>shift business models, and cultivate strategic plans.</a:t>
            </a:r>
          </a:p>
        </p:txBody>
      </p:sp>
      <p:sp>
        <p:nvSpPr>
          <p:cNvPr id="5" name="Market_EAFC">
            <a:extLst>
              <a:ext uri="{FF2B5EF4-FFF2-40B4-BE49-F238E27FC236}">
                <a16:creationId xmlns:a16="http://schemas.microsoft.com/office/drawing/2014/main" id="{AAADF6E4-357F-79CF-5A78-25DFB2C58F8E}"/>
              </a:ext>
              <a:ext uri="{C183D7F6-B498-43B3-948B-1728B52AA6E4}">
                <adec:decorative xmlns:adec="http://schemas.microsoft.com/office/drawing/2017/decorative" val="1"/>
              </a:ext>
            </a:extLst>
          </p:cNvPr>
          <p:cNvSpPr>
            <a:spLocks noChangeAspect="1" noEditPoints="1"/>
          </p:cNvSpPr>
          <p:nvPr/>
        </p:nvSpPr>
        <p:spPr bwMode="auto">
          <a:xfrm>
            <a:off x="6200521" y="5160224"/>
            <a:ext cx="548640" cy="308302"/>
          </a:xfrm>
          <a:custGeom>
            <a:avLst/>
            <a:gdLst>
              <a:gd name="T0" fmla="*/ 4688 w 6657"/>
              <a:gd name="T1" fmla="*/ 0 h 4037"/>
              <a:gd name="T2" fmla="*/ 6657 w 6657"/>
              <a:gd name="T3" fmla="*/ 0 h 4037"/>
              <a:gd name="T4" fmla="*/ 6657 w 6657"/>
              <a:gd name="T5" fmla="*/ 1970 h 4037"/>
              <a:gd name="T6" fmla="*/ 0 w 6657"/>
              <a:gd name="T7" fmla="*/ 4037 h 4037"/>
              <a:gd name="T8" fmla="*/ 2501 w 6657"/>
              <a:gd name="T9" fmla="*/ 1532 h 4037"/>
              <a:gd name="T10" fmla="*/ 3813 w 6657"/>
              <a:gd name="T11" fmla="*/ 2846 h 4037"/>
              <a:gd name="T12" fmla="*/ 6657 w 6657"/>
              <a:gd name="T13" fmla="*/ 0 h 4037"/>
            </a:gdLst>
            <a:ahLst/>
            <a:cxnLst>
              <a:cxn ang="0">
                <a:pos x="T0" y="T1"/>
              </a:cxn>
              <a:cxn ang="0">
                <a:pos x="T2" y="T3"/>
              </a:cxn>
              <a:cxn ang="0">
                <a:pos x="T4" y="T5"/>
              </a:cxn>
              <a:cxn ang="0">
                <a:pos x="T6" y="T7"/>
              </a:cxn>
              <a:cxn ang="0">
                <a:pos x="T8" y="T9"/>
              </a:cxn>
              <a:cxn ang="0">
                <a:pos x="T10" y="T11"/>
              </a:cxn>
              <a:cxn ang="0">
                <a:pos x="T12" y="T13"/>
              </a:cxn>
            </a:cxnLst>
            <a:rect l="0" t="0" r="r" b="b"/>
            <a:pathLst>
              <a:path w="6657" h="4037">
                <a:moveTo>
                  <a:pt x="4688" y="0"/>
                </a:moveTo>
                <a:lnTo>
                  <a:pt x="6657" y="0"/>
                </a:lnTo>
                <a:lnTo>
                  <a:pt x="6657" y="1970"/>
                </a:lnTo>
                <a:moveTo>
                  <a:pt x="0" y="4037"/>
                </a:moveTo>
                <a:lnTo>
                  <a:pt x="2501" y="1532"/>
                </a:lnTo>
                <a:lnTo>
                  <a:pt x="3813" y="2846"/>
                </a:lnTo>
                <a:lnTo>
                  <a:pt x="6657" y="0"/>
                </a:lnTo>
              </a:path>
            </a:pathLst>
          </a:custGeom>
          <a:noFill/>
          <a:ln w="19050" cap="flat">
            <a:solidFill>
              <a:schemeClr val="bg1"/>
            </a:solidFill>
            <a:prstDash val="solid"/>
            <a:miter lim="800000"/>
            <a:headEnd w="med" len="sm"/>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8" name="TextBox 7">
            <a:extLst>
              <a:ext uri="{FF2B5EF4-FFF2-40B4-BE49-F238E27FC236}">
                <a16:creationId xmlns:a16="http://schemas.microsoft.com/office/drawing/2014/main" id="{7C38445F-A879-358D-03E8-22D4487281F6}"/>
              </a:ext>
            </a:extLst>
          </p:cNvPr>
          <p:cNvSpPr txBox="1"/>
          <p:nvPr/>
        </p:nvSpPr>
        <p:spPr>
          <a:xfrm>
            <a:off x="6878473" y="2740879"/>
            <a:ext cx="4376429" cy="1061829"/>
          </a:xfrm>
          <a:prstGeom prst="rect">
            <a:avLst/>
          </a:prstGeom>
          <a:noFill/>
        </p:spPr>
        <p:txBody>
          <a:bodyPr wrap="square">
            <a:spAutoFit/>
          </a:bodyPr>
          <a:lstStyle/>
          <a:p>
            <a:r>
              <a:rPr lang="en-US" sz="1700" dirty="0">
                <a:solidFill>
                  <a:srgbClr val="F15D2C"/>
                </a:solidFill>
                <a:latin typeface="Nunito ExtraBold" pitchFamily="2" charset="0"/>
              </a:rPr>
              <a:t>Perform better</a:t>
            </a:r>
          </a:p>
          <a:p>
            <a:pPr>
              <a:spcBef>
                <a:spcPts val="1200"/>
              </a:spcBef>
            </a:pPr>
            <a:r>
              <a:rPr lang="en-US" sz="1200" dirty="0">
                <a:solidFill>
                  <a:schemeClr val="bg1"/>
                </a:solidFill>
                <a:latin typeface="Nunito ExtraBold" pitchFamily="2" charset="0"/>
              </a:rPr>
              <a:t>Enable better business performance with continuous process improvements </a:t>
            </a:r>
            <a:r>
              <a:rPr lang="en-US" sz="1200" dirty="0">
                <a:solidFill>
                  <a:schemeClr val="bg1"/>
                </a:solidFill>
                <a:latin typeface="Nunito Light" pitchFamily="2" charset="0"/>
              </a:rPr>
              <a:t>and responsiveness across your entire business—not just financials.</a:t>
            </a:r>
          </a:p>
        </p:txBody>
      </p:sp>
    </p:spTree>
    <p:extLst>
      <p:ext uri="{BB962C8B-B14F-4D97-AF65-F5344CB8AC3E}">
        <p14:creationId xmlns:p14="http://schemas.microsoft.com/office/powerpoint/2010/main" val="270061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3EA0-1E52-B36C-D84A-33B364675920}"/>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35672A48-AFA2-E262-8997-B9E961FCE7CF}"/>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blurry image of a city&#10;&#10;AI-generated content may be incorrect.">
            <a:extLst>
              <a:ext uri="{FF2B5EF4-FFF2-40B4-BE49-F238E27FC236}">
                <a16:creationId xmlns:a16="http://schemas.microsoft.com/office/drawing/2014/main" id="{683038D4-32F4-1CBD-EE9D-F4CBC0A07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3145536"/>
          </a:xfrm>
          <a:prstGeom prst="rect">
            <a:avLst/>
          </a:prstGeom>
        </p:spPr>
      </p:pic>
      <p:pic>
        <p:nvPicPr>
          <p:cNvPr id="10" name="Graphic 9">
            <a:extLst>
              <a:ext uri="{FF2B5EF4-FFF2-40B4-BE49-F238E27FC236}">
                <a16:creationId xmlns:a16="http://schemas.microsoft.com/office/drawing/2014/main" id="{F9A4AE8D-9416-F3D4-2B15-CF0B9479EB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91BFE93-53BA-FC1E-5902-B4DC140A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9237" y="6473875"/>
            <a:ext cx="9153525" cy="95250"/>
          </a:xfrm>
          <a:prstGeom prst="rect">
            <a:avLst/>
          </a:prstGeom>
        </p:spPr>
      </p:pic>
      <p:sp>
        <p:nvSpPr>
          <p:cNvPr id="31" name="TextBox 30">
            <a:extLst>
              <a:ext uri="{FF2B5EF4-FFF2-40B4-BE49-F238E27FC236}">
                <a16:creationId xmlns:a16="http://schemas.microsoft.com/office/drawing/2014/main" id="{CE9AAE2E-0202-B4C5-665E-ACB0363C4EC5}"/>
              </a:ext>
            </a:extLst>
          </p:cNvPr>
          <p:cNvSpPr txBox="1"/>
          <p:nvPr/>
        </p:nvSpPr>
        <p:spPr>
          <a:xfrm>
            <a:off x="365685" y="3660723"/>
            <a:ext cx="3942156" cy="1631216"/>
          </a:xfrm>
          <a:prstGeom prst="rect">
            <a:avLst/>
          </a:prstGeom>
          <a:noFill/>
        </p:spPr>
        <p:txBody>
          <a:bodyPr wrap="square">
            <a:spAutoFit/>
          </a:bodyPr>
          <a:lstStyle/>
          <a:p>
            <a:r>
              <a:rPr lang="en-US" sz="2000" dirty="0">
                <a:solidFill>
                  <a:srgbClr val="1E5166"/>
                </a:solidFill>
                <a:latin typeface="Nunito Light" pitchFamily="2" charset="0"/>
              </a:rPr>
              <a:t>Accelerate financial close, improve forecasting, and get real-time performance metrics while fostering compliance and security across subsidiaries</a:t>
            </a:r>
          </a:p>
        </p:txBody>
      </p:sp>
      <p:sp>
        <p:nvSpPr>
          <p:cNvPr id="43" name="Rectangle 42">
            <a:extLst>
              <a:ext uri="{FF2B5EF4-FFF2-40B4-BE49-F238E27FC236}">
                <a16:creationId xmlns:a16="http://schemas.microsoft.com/office/drawing/2014/main" id="{F2DBA020-FB02-73C9-A9B5-DD610AD073E8}"/>
              </a:ext>
            </a:extLst>
          </p:cNvPr>
          <p:cNvSpPr>
            <a:spLocks/>
          </p:cNvSpPr>
          <p:nvPr/>
        </p:nvSpPr>
        <p:spPr>
          <a:xfrm>
            <a:off x="0" y="0"/>
            <a:ext cx="12192000" cy="3145536"/>
          </a:xfrm>
          <a:prstGeom prst="rect">
            <a:avLst/>
          </a:prstGeom>
          <a:solidFill>
            <a:srgbClr val="1E51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EF20E769-61C3-10BC-5A01-A8F8E1F6FD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399" y="63320"/>
            <a:ext cx="11887200" cy="889686"/>
          </a:xfrm>
          <a:prstGeom prst="rect">
            <a:avLst/>
          </a:prstGeom>
        </p:spPr>
      </p:pic>
      <p:sp>
        <p:nvSpPr>
          <p:cNvPr id="30" name="TextBox 29">
            <a:extLst>
              <a:ext uri="{FF2B5EF4-FFF2-40B4-BE49-F238E27FC236}">
                <a16:creationId xmlns:a16="http://schemas.microsoft.com/office/drawing/2014/main" id="{FDE155A4-604E-442A-3B04-45CCD10F58F6}"/>
              </a:ext>
            </a:extLst>
          </p:cNvPr>
          <p:cNvSpPr txBox="1"/>
          <p:nvPr/>
        </p:nvSpPr>
        <p:spPr>
          <a:xfrm>
            <a:off x="361446" y="1411581"/>
            <a:ext cx="5092917" cy="1015663"/>
          </a:xfrm>
          <a:prstGeom prst="rect">
            <a:avLst/>
          </a:prstGeom>
          <a:noFill/>
        </p:spPr>
        <p:txBody>
          <a:bodyPr wrap="square">
            <a:spAutoFit/>
          </a:bodyPr>
          <a:lstStyle/>
          <a:p>
            <a:r>
              <a:rPr lang="en-US" sz="3000" dirty="0">
                <a:solidFill>
                  <a:schemeClr val="bg1"/>
                </a:solidFill>
                <a:latin typeface="Nunito ExtraBold" pitchFamily="2" charset="0"/>
              </a:rPr>
              <a:t>Increase Financial Visibility And Performance</a:t>
            </a:r>
          </a:p>
        </p:txBody>
      </p:sp>
      <p:grpSp>
        <p:nvGrpSpPr>
          <p:cNvPr id="11" name="Group 10">
            <a:extLst>
              <a:ext uri="{FF2B5EF4-FFF2-40B4-BE49-F238E27FC236}">
                <a16:creationId xmlns:a16="http://schemas.microsoft.com/office/drawing/2014/main" id="{79BA89C6-9AFA-A5EF-B1A5-C042D82CEB99}"/>
              </a:ext>
            </a:extLst>
          </p:cNvPr>
          <p:cNvGrpSpPr/>
          <p:nvPr/>
        </p:nvGrpSpPr>
        <p:grpSpPr>
          <a:xfrm>
            <a:off x="4307841" y="1572768"/>
            <a:ext cx="8059968" cy="5198202"/>
            <a:chOff x="1698357" y="1533950"/>
            <a:chExt cx="8059968" cy="5198202"/>
          </a:xfrm>
        </p:grpSpPr>
        <p:pic>
          <p:nvPicPr>
            <p:cNvPr id="7" name="Picture 6" descr="A computer with a blank screen&#10;&#10;AI-generated content may be incorrect.">
              <a:extLst>
                <a:ext uri="{FF2B5EF4-FFF2-40B4-BE49-F238E27FC236}">
                  <a16:creationId xmlns:a16="http://schemas.microsoft.com/office/drawing/2014/main" id="{C163F0F3-E7D1-31D7-C437-76EADFDA96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8357" y="1533950"/>
              <a:ext cx="8059968" cy="5198202"/>
            </a:xfrm>
            <a:prstGeom prst="rect">
              <a:avLst/>
            </a:prstGeom>
          </p:spPr>
        </p:pic>
        <p:pic>
          <p:nvPicPr>
            <p:cNvPr id="2" name="Picture 1" descr="Graphical user interface, chart, line chart&#10;&#10;Description automatically generated">
              <a:extLst>
                <a:ext uri="{FF2B5EF4-FFF2-40B4-BE49-F238E27FC236}">
                  <a16:creationId xmlns:a16="http://schemas.microsoft.com/office/drawing/2014/main" id="{FF97A2DE-3261-0558-1678-B47105589054}"/>
                </a:ext>
              </a:extLst>
            </p:cNvPr>
            <p:cNvPicPr>
              <a:picLocks noChangeAspect="1"/>
            </p:cNvPicPr>
            <p:nvPr/>
          </p:nvPicPr>
          <p:blipFill>
            <a:blip r:embed="rId11"/>
            <a:stretch>
              <a:fillRect/>
            </a:stretch>
          </p:blipFill>
          <p:spPr>
            <a:xfrm>
              <a:off x="3187483" y="2434839"/>
              <a:ext cx="5092917" cy="2864766"/>
            </a:xfrm>
            <a:prstGeom prst="rect">
              <a:avLst/>
            </a:prstGeom>
          </p:spPr>
        </p:pic>
      </p:grpSp>
    </p:spTree>
    <p:extLst>
      <p:ext uri="{BB962C8B-B14F-4D97-AF65-F5344CB8AC3E}">
        <p14:creationId xmlns:p14="http://schemas.microsoft.com/office/powerpoint/2010/main" val="204713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F4E2-B056-68B2-270D-948C2CE9082D}"/>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96EE215-0B28-6562-5499-CB94DE441B27}"/>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87E1EF6-4E72-BC4E-343F-1DECEF1B81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28D55699-5085-1876-644C-0C2947E624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8250EAD7-E4B6-37B3-A950-46F9B818880B}"/>
              </a:ext>
            </a:extLst>
          </p:cNvPr>
          <p:cNvSpPr txBox="1"/>
          <p:nvPr/>
        </p:nvSpPr>
        <p:spPr>
          <a:xfrm>
            <a:off x="5163976" y="1262444"/>
            <a:ext cx="6306474" cy="3477875"/>
          </a:xfrm>
          <a:prstGeom prst="rect">
            <a:avLst/>
          </a:prstGeom>
          <a:noFill/>
        </p:spPr>
        <p:txBody>
          <a:bodyPr wrap="square">
            <a:spAutoFit/>
          </a:bodyPr>
          <a:lstStyle/>
          <a:p>
            <a:r>
              <a:rPr lang="en-US" sz="4000" dirty="0">
                <a:solidFill>
                  <a:srgbClr val="F15D2C"/>
                </a:solidFill>
                <a:latin typeface="Nunito SemiBold" pitchFamily="2" charset="0"/>
              </a:rPr>
              <a:t>“</a:t>
            </a:r>
            <a:r>
              <a:rPr lang="en-US" sz="3000" dirty="0">
                <a:solidFill>
                  <a:srgbClr val="1E5166"/>
                </a:solidFill>
                <a:latin typeface="Nunito SemiBold" pitchFamily="2" charset="0"/>
              </a:rPr>
              <a:t> The biggest advantage of business central is the amount   of information we can access. We’ve used it to streamline every process, and now any member of our team can utilize and update information in real time. </a:t>
            </a:r>
            <a:endParaRPr lang="en-US" sz="4000" dirty="0">
              <a:solidFill>
                <a:srgbClr val="F15D2C"/>
              </a:solidFill>
              <a:latin typeface="Nunito SemiBold" pitchFamily="2" charset="0"/>
            </a:endParaRPr>
          </a:p>
        </p:txBody>
      </p:sp>
      <p:sp>
        <p:nvSpPr>
          <p:cNvPr id="31" name="TextBox 30">
            <a:extLst>
              <a:ext uri="{FF2B5EF4-FFF2-40B4-BE49-F238E27FC236}">
                <a16:creationId xmlns:a16="http://schemas.microsoft.com/office/drawing/2014/main" id="{0DF25CC4-D368-15EB-29A1-46C114F0ECB0}"/>
              </a:ext>
            </a:extLst>
          </p:cNvPr>
          <p:cNvSpPr txBox="1"/>
          <p:nvPr/>
        </p:nvSpPr>
        <p:spPr>
          <a:xfrm>
            <a:off x="5163975" y="5031165"/>
            <a:ext cx="4974483" cy="630942"/>
          </a:xfrm>
          <a:prstGeom prst="rect">
            <a:avLst/>
          </a:prstGeom>
          <a:noFill/>
        </p:spPr>
        <p:txBody>
          <a:bodyPr wrap="square">
            <a:spAutoFit/>
          </a:bodyPr>
          <a:lstStyle/>
          <a:p>
            <a:pPr>
              <a:spcBef>
                <a:spcPts val="1200"/>
              </a:spcBef>
            </a:pPr>
            <a:r>
              <a:rPr lang="en-US" sz="2000" dirty="0">
                <a:solidFill>
                  <a:srgbClr val="F15D2C"/>
                </a:solidFill>
                <a:latin typeface="Nunito ExtraBold" pitchFamily="2" charset="0"/>
              </a:rPr>
              <a:t>Linda Del Giudice</a:t>
            </a:r>
            <a:br>
              <a:rPr lang="en-US" sz="2000" dirty="0">
                <a:solidFill>
                  <a:srgbClr val="1E5166"/>
                </a:solidFill>
                <a:latin typeface="Nunito SemiBold" pitchFamily="2" charset="0"/>
              </a:rPr>
            </a:br>
            <a:r>
              <a:rPr lang="en-US" sz="1500" dirty="0">
                <a:solidFill>
                  <a:srgbClr val="1E5166"/>
                </a:solidFill>
                <a:latin typeface="Nunito Light" pitchFamily="2" charset="0"/>
              </a:rPr>
              <a:t>Sales Executive, </a:t>
            </a:r>
            <a:r>
              <a:rPr lang="en-US" sz="1500" dirty="0" err="1">
                <a:solidFill>
                  <a:srgbClr val="1E5166"/>
                </a:solidFill>
                <a:latin typeface="Nunito Light" pitchFamily="2" charset="0"/>
              </a:rPr>
              <a:t>Moneysworth</a:t>
            </a:r>
            <a:r>
              <a:rPr lang="en-US" sz="1500" dirty="0">
                <a:solidFill>
                  <a:srgbClr val="1E5166"/>
                </a:solidFill>
                <a:latin typeface="Nunito Light" pitchFamily="2" charset="0"/>
              </a:rPr>
              <a:t> &amp; Best Quality Shoe Care</a:t>
            </a:r>
          </a:p>
        </p:txBody>
      </p:sp>
      <p:pic>
        <p:nvPicPr>
          <p:cNvPr id="73" name="Graphic 72">
            <a:extLst>
              <a:ext uri="{FF2B5EF4-FFF2-40B4-BE49-F238E27FC236}">
                <a16:creationId xmlns:a16="http://schemas.microsoft.com/office/drawing/2014/main" id="{77C1F1F5-614F-55C4-4876-E703CDBB6748}"/>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grpSp>
        <p:nvGrpSpPr>
          <p:cNvPr id="17" name="Group 16">
            <a:extLst>
              <a:ext uri="{FF2B5EF4-FFF2-40B4-BE49-F238E27FC236}">
                <a16:creationId xmlns:a16="http://schemas.microsoft.com/office/drawing/2014/main" id="{E7FA6EBA-7F18-E7E5-8954-AE64AB923D1D}"/>
              </a:ext>
            </a:extLst>
          </p:cNvPr>
          <p:cNvGrpSpPr/>
          <p:nvPr/>
        </p:nvGrpSpPr>
        <p:grpSpPr>
          <a:xfrm>
            <a:off x="1366778" y="1312961"/>
            <a:ext cx="3518160" cy="3433206"/>
            <a:chOff x="-908159" y="-1063874"/>
            <a:chExt cx="5712417" cy="5706746"/>
          </a:xfrm>
        </p:grpSpPr>
        <p:sp>
          <p:nvSpPr>
            <p:cNvPr id="2" name="Freeform: Shape 1">
              <a:extLst>
                <a:ext uri="{FF2B5EF4-FFF2-40B4-BE49-F238E27FC236}">
                  <a16:creationId xmlns:a16="http://schemas.microsoft.com/office/drawing/2014/main" id="{B4D8D86E-9E5D-AA69-52CF-0C4ED0042DA9}"/>
                </a:ext>
              </a:extLst>
            </p:cNvPr>
            <p:cNvSpPr/>
            <p:nvPr/>
          </p:nvSpPr>
          <p:spPr>
            <a:xfrm>
              <a:off x="-470190" y="-628741"/>
              <a:ext cx="4836478" cy="4836479"/>
            </a:xfrm>
            <a:custGeom>
              <a:avLst/>
              <a:gdLst>
                <a:gd name="connsiteX0" fmla="*/ 4836478 w 4836477"/>
                <a:gd name="connsiteY0" fmla="*/ 2418239 h 4836478"/>
                <a:gd name="connsiteX1" fmla="*/ 2418239 w 4836477"/>
                <a:gd name="connsiteY1" fmla="*/ 4836479 h 4836478"/>
                <a:gd name="connsiteX2" fmla="*/ 0 w 4836477"/>
                <a:gd name="connsiteY2" fmla="*/ 2418239 h 4836478"/>
                <a:gd name="connsiteX3" fmla="*/ 2418239 w 4836477"/>
                <a:gd name="connsiteY3" fmla="*/ 0 h 4836478"/>
                <a:gd name="connsiteX4" fmla="*/ 4836478 w 4836477"/>
                <a:gd name="connsiteY4" fmla="*/ 2418239 h 48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77" h="4836478">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dpi="0" rotWithShape="0">
              <a:blip r:embed="rId9"/>
              <a:srcRect/>
              <a:stretch>
                <a:fillRect l="-20000" r="-20000"/>
              </a:stretch>
            </a:blipFill>
            <a:ln w="14922" cap="flat">
              <a:noFill/>
              <a:prstDash val="solid"/>
              <a:miter/>
            </a:ln>
            <a:effectLst/>
          </p:spPr>
          <p:txBody>
            <a:bodyPr rtlCol="0" anchor="ctr"/>
            <a:lstStyle/>
            <a:p>
              <a:endParaRPr lang="en-US" dirty="0"/>
            </a:p>
          </p:txBody>
        </p:sp>
        <p:grpSp>
          <p:nvGrpSpPr>
            <p:cNvPr id="6" name="Graphic 42">
              <a:extLst>
                <a:ext uri="{FF2B5EF4-FFF2-40B4-BE49-F238E27FC236}">
                  <a16:creationId xmlns:a16="http://schemas.microsoft.com/office/drawing/2014/main" id="{EA0899C6-3F7B-B409-E78B-DF2B464B10F9}"/>
                </a:ext>
              </a:extLst>
            </p:cNvPr>
            <p:cNvGrpSpPr/>
            <p:nvPr/>
          </p:nvGrpSpPr>
          <p:grpSpPr>
            <a:xfrm>
              <a:off x="-908159" y="-1063874"/>
              <a:ext cx="5712417" cy="5706746"/>
              <a:chOff x="5931915" y="577866"/>
              <a:chExt cx="5712417" cy="5706746"/>
            </a:xfrm>
          </p:grpSpPr>
          <p:grpSp>
            <p:nvGrpSpPr>
              <p:cNvPr id="7" name="Graphic 42">
                <a:extLst>
                  <a:ext uri="{FF2B5EF4-FFF2-40B4-BE49-F238E27FC236}">
                    <a16:creationId xmlns:a16="http://schemas.microsoft.com/office/drawing/2014/main" id="{CD181E31-D970-0116-9448-DD561DAFBC4B}"/>
                  </a:ext>
                </a:extLst>
              </p:cNvPr>
              <p:cNvGrpSpPr/>
              <p:nvPr/>
            </p:nvGrpSpPr>
            <p:grpSpPr>
              <a:xfrm>
                <a:off x="5931915" y="577866"/>
                <a:ext cx="3937086" cy="2934876"/>
                <a:chOff x="5931915" y="577866"/>
                <a:chExt cx="3937086" cy="2934876"/>
              </a:xfrm>
              <a:solidFill>
                <a:srgbClr val="FFFFFF"/>
              </a:solidFill>
            </p:grpSpPr>
            <p:sp>
              <p:nvSpPr>
                <p:cNvPr id="15" name="Freeform: Shape 14">
                  <a:extLst>
                    <a:ext uri="{FF2B5EF4-FFF2-40B4-BE49-F238E27FC236}">
                      <a16:creationId xmlns:a16="http://schemas.microsoft.com/office/drawing/2014/main" id="{D8F8F105-19A8-54D4-C55A-8B935770EFE3}"/>
                    </a:ext>
                  </a:extLst>
                </p:cNvPr>
                <p:cNvSpPr/>
                <p:nvPr/>
              </p:nvSpPr>
              <p:spPr>
                <a:xfrm>
                  <a:off x="5931915" y="577866"/>
                  <a:ext cx="2934876" cy="2934876"/>
                </a:xfrm>
                <a:custGeom>
                  <a:avLst/>
                  <a:gdLst>
                    <a:gd name="connsiteX0" fmla="*/ 85385 w 2934876"/>
                    <a:gd name="connsiteY0" fmla="*/ 2934877 h 2934876"/>
                    <a:gd name="connsiteX1" fmla="*/ 0 w 2934876"/>
                    <a:gd name="connsiteY1" fmla="*/ 2849492 h 2934876"/>
                    <a:gd name="connsiteX2" fmla="*/ 834591 w 2934876"/>
                    <a:gd name="connsiteY2" fmla="*/ 834591 h 2934876"/>
                    <a:gd name="connsiteX3" fmla="*/ 2849491 w 2934876"/>
                    <a:gd name="connsiteY3" fmla="*/ 0 h 2934876"/>
                    <a:gd name="connsiteX4" fmla="*/ 2934876 w 2934876"/>
                    <a:gd name="connsiteY4" fmla="*/ 85385 h 2934876"/>
                    <a:gd name="connsiteX5" fmla="*/ 2849491 w 2934876"/>
                    <a:gd name="connsiteY5" fmla="*/ 170769 h 2934876"/>
                    <a:gd name="connsiteX6" fmla="*/ 170620 w 2934876"/>
                    <a:gd name="connsiteY6" fmla="*/ 2849492 h 2934876"/>
                    <a:gd name="connsiteX7" fmla="*/ 85235 w 2934876"/>
                    <a:gd name="connsiteY7" fmla="*/ 2934877 h 29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876" h="2934876">
                      <a:moveTo>
                        <a:pt x="85385" y="2934877"/>
                      </a:moveTo>
                      <a:cubicBezTo>
                        <a:pt x="38214" y="2934877"/>
                        <a:pt x="0" y="2896663"/>
                        <a:pt x="0" y="2849492"/>
                      </a:cubicBezTo>
                      <a:cubicBezTo>
                        <a:pt x="0" y="2088344"/>
                        <a:pt x="296458" y="1372724"/>
                        <a:pt x="834591" y="834591"/>
                      </a:cubicBezTo>
                      <a:cubicBezTo>
                        <a:pt x="1372873" y="296458"/>
                        <a:pt x="2088343" y="0"/>
                        <a:pt x="2849491" y="0"/>
                      </a:cubicBezTo>
                      <a:cubicBezTo>
                        <a:pt x="2896662" y="0"/>
                        <a:pt x="2934876" y="38214"/>
                        <a:pt x="2934876" y="85385"/>
                      </a:cubicBezTo>
                      <a:cubicBezTo>
                        <a:pt x="2934876" y="132555"/>
                        <a:pt x="2896662" y="170769"/>
                        <a:pt x="2849491" y="170769"/>
                      </a:cubicBezTo>
                      <a:cubicBezTo>
                        <a:pt x="1372425" y="170620"/>
                        <a:pt x="170620" y="1372426"/>
                        <a:pt x="170620" y="2849492"/>
                      </a:cubicBezTo>
                      <a:cubicBezTo>
                        <a:pt x="170620" y="2896663"/>
                        <a:pt x="132406" y="2934877"/>
                        <a:pt x="85235" y="2934877"/>
                      </a:cubicBezTo>
                      <a:close/>
                    </a:path>
                  </a:pathLst>
                </a:custGeom>
                <a:solidFill>
                  <a:srgbClr val="1E5166"/>
                </a:solidFill>
                <a:ln w="1492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E8D21B7-8230-CB07-5344-75E5F623F568}"/>
                    </a:ext>
                  </a:extLst>
                </p:cNvPr>
                <p:cNvSpPr/>
                <p:nvPr/>
              </p:nvSpPr>
              <p:spPr>
                <a:xfrm>
                  <a:off x="9206859" y="625213"/>
                  <a:ext cx="662141" cy="310761"/>
                </a:xfrm>
                <a:custGeom>
                  <a:avLst/>
                  <a:gdLst>
                    <a:gd name="connsiteX0" fmla="*/ 545873 w 662141"/>
                    <a:gd name="connsiteY0" fmla="*/ 304790 h 310761"/>
                    <a:gd name="connsiteX1" fmla="*/ 497359 w 662141"/>
                    <a:gd name="connsiteY1" fmla="*/ 194327 h 310761"/>
                    <a:gd name="connsiteX2" fmla="*/ 497359 w 662141"/>
                    <a:gd name="connsiteY2" fmla="*/ 194327 h 310761"/>
                    <a:gd name="connsiteX3" fmla="*/ 607821 w 662141"/>
                    <a:gd name="connsiteY3" fmla="*/ 145813 h 310761"/>
                    <a:gd name="connsiteX4" fmla="*/ 607821 w 662141"/>
                    <a:gd name="connsiteY4" fmla="*/ 145813 h 310761"/>
                    <a:gd name="connsiteX5" fmla="*/ 656335 w 662141"/>
                    <a:gd name="connsiteY5" fmla="*/ 256276 h 310761"/>
                    <a:gd name="connsiteX6" fmla="*/ 656335 w 662141"/>
                    <a:gd name="connsiteY6" fmla="*/ 256276 h 310761"/>
                    <a:gd name="connsiteX7" fmla="*/ 576772 w 662141"/>
                    <a:gd name="connsiteY7" fmla="*/ 310761 h 310761"/>
                    <a:gd name="connsiteX8" fmla="*/ 576772 w 662141"/>
                    <a:gd name="connsiteY8" fmla="*/ 310761 h 310761"/>
                    <a:gd name="connsiteX9" fmla="*/ 545873 w 662141"/>
                    <a:gd name="connsiteY9" fmla="*/ 304939 h 310761"/>
                    <a:gd name="connsiteX10" fmla="*/ 69689 w 662141"/>
                    <a:gd name="connsiteY10" fmla="*/ 169249 h 310761"/>
                    <a:gd name="connsiteX11" fmla="*/ 1471 w 662141"/>
                    <a:gd name="connsiteY11" fmla="*/ 69684 h 310761"/>
                    <a:gd name="connsiteX12" fmla="*/ 1471 w 662141"/>
                    <a:gd name="connsiteY12" fmla="*/ 69684 h 310761"/>
                    <a:gd name="connsiteX13" fmla="*/ 101036 w 662141"/>
                    <a:gd name="connsiteY13" fmla="*/ 1465 h 310761"/>
                    <a:gd name="connsiteX14" fmla="*/ 101036 w 662141"/>
                    <a:gd name="connsiteY14" fmla="*/ 1465 h 310761"/>
                    <a:gd name="connsiteX15" fmla="*/ 169254 w 662141"/>
                    <a:gd name="connsiteY15" fmla="*/ 101031 h 310761"/>
                    <a:gd name="connsiteX16" fmla="*/ 169254 w 662141"/>
                    <a:gd name="connsiteY16" fmla="*/ 101031 h 310761"/>
                    <a:gd name="connsiteX17" fmla="*/ 85512 w 662141"/>
                    <a:gd name="connsiteY17" fmla="*/ 170742 h 310761"/>
                    <a:gd name="connsiteX18" fmla="*/ 85512 w 662141"/>
                    <a:gd name="connsiteY18" fmla="*/ 170742 h 310761"/>
                    <a:gd name="connsiteX19" fmla="*/ 69838 w 662141"/>
                    <a:gd name="connsiteY19" fmla="*/ 169249 h 3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141" h="310761">
                      <a:moveTo>
                        <a:pt x="545873" y="304790"/>
                      </a:moveTo>
                      <a:cubicBezTo>
                        <a:pt x="501986" y="287773"/>
                        <a:pt x="480342" y="238214"/>
                        <a:pt x="497359" y="194327"/>
                      </a:cubicBezTo>
                      <a:lnTo>
                        <a:pt x="497359" y="194327"/>
                      </a:lnTo>
                      <a:cubicBezTo>
                        <a:pt x="514376" y="150441"/>
                        <a:pt x="563786" y="128796"/>
                        <a:pt x="607821" y="145813"/>
                      </a:cubicBezTo>
                      <a:lnTo>
                        <a:pt x="607821" y="145813"/>
                      </a:lnTo>
                      <a:cubicBezTo>
                        <a:pt x="651708" y="162831"/>
                        <a:pt x="673353" y="212390"/>
                        <a:pt x="656335" y="256276"/>
                      </a:cubicBezTo>
                      <a:lnTo>
                        <a:pt x="656335" y="256276"/>
                      </a:lnTo>
                      <a:cubicBezTo>
                        <a:pt x="643348" y="290012"/>
                        <a:pt x="610956" y="310761"/>
                        <a:pt x="576772" y="310761"/>
                      </a:cubicBezTo>
                      <a:lnTo>
                        <a:pt x="576772" y="310761"/>
                      </a:lnTo>
                      <a:cubicBezTo>
                        <a:pt x="566472" y="310761"/>
                        <a:pt x="556173" y="308970"/>
                        <a:pt x="545873" y="304939"/>
                      </a:cubicBezTo>
                      <a:close/>
                      <a:moveTo>
                        <a:pt x="69689" y="169249"/>
                      </a:moveTo>
                      <a:cubicBezTo>
                        <a:pt x="23264" y="160591"/>
                        <a:pt x="-7187" y="116108"/>
                        <a:pt x="1471" y="69684"/>
                      </a:cubicBezTo>
                      <a:lnTo>
                        <a:pt x="1471" y="69684"/>
                      </a:lnTo>
                      <a:cubicBezTo>
                        <a:pt x="10128" y="23409"/>
                        <a:pt x="54612" y="-7193"/>
                        <a:pt x="101036" y="1465"/>
                      </a:cubicBezTo>
                      <a:lnTo>
                        <a:pt x="101036" y="1465"/>
                      </a:lnTo>
                      <a:cubicBezTo>
                        <a:pt x="147311" y="10123"/>
                        <a:pt x="177912" y="54607"/>
                        <a:pt x="169254" y="101031"/>
                      </a:cubicBezTo>
                      <a:lnTo>
                        <a:pt x="169254" y="101031"/>
                      </a:lnTo>
                      <a:cubicBezTo>
                        <a:pt x="161492" y="142081"/>
                        <a:pt x="125816" y="170742"/>
                        <a:pt x="85512" y="170742"/>
                      </a:cubicBezTo>
                      <a:lnTo>
                        <a:pt x="85512" y="170742"/>
                      </a:lnTo>
                      <a:cubicBezTo>
                        <a:pt x="80287" y="170742"/>
                        <a:pt x="75062" y="170145"/>
                        <a:pt x="69838" y="169249"/>
                      </a:cubicBezTo>
                      <a:close/>
                    </a:path>
                  </a:pathLst>
                </a:custGeom>
                <a:solidFill>
                  <a:srgbClr val="1E5166"/>
                </a:solidFill>
                <a:ln w="14922" cap="flat">
                  <a:noFill/>
                  <a:prstDash val="solid"/>
                  <a:miter/>
                </a:ln>
              </p:spPr>
              <p:txBody>
                <a:bodyPr rtlCol="0" anchor="ctr"/>
                <a:lstStyle/>
                <a:p>
                  <a:endParaRPr lang="en-US"/>
                </a:p>
              </p:txBody>
            </p:sp>
          </p:grpSp>
          <p:grpSp>
            <p:nvGrpSpPr>
              <p:cNvPr id="11" name="Graphic 42">
                <a:extLst>
                  <a:ext uri="{FF2B5EF4-FFF2-40B4-BE49-F238E27FC236}">
                    <a16:creationId xmlns:a16="http://schemas.microsoft.com/office/drawing/2014/main" id="{2CB05FF3-1C1F-17AD-D317-DFE93A660763}"/>
                  </a:ext>
                </a:extLst>
              </p:cNvPr>
              <p:cNvGrpSpPr/>
              <p:nvPr/>
            </p:nvGrpSpPr>
            <p:grpSpPr>
              <a:xfrm>
                <a:off x="7707246" y="3349586"/>
                <a:ext cx="3937086" cy="2935025"/>
                <a:chOff x="7707246" y="3349586"/>
                <a:chExt cx="3937086" cy="2935025"/>
              </a:xfrm>
              <a:solidFill>
                <a:srgbClr val="F15D2C"/>
              </a:solidFill>
            </p:grpSpPr>
            <p:sp>
              <p:nvSpPr>
                <p:cNvPr id="12" name="Freeform: Shape 11">
                  <a:extLst>
                    <a:ext uri="{FF2B5EF4-FFF2-40B4-BE49-F238E27FC236}">
                      <a16:creationId xmlns:a16="http://schemas.microsoft.com/office/drawing/2014/main" id="{FFC7FF95-AAE8-AD18-3798-5E49508CAFDD}"/>
                    </a:ext>
                  </a:extLst>
                </p:cNvPr>
                <p:cNvSpPr/>
                <p:nvPr/>
              </p:nvSpPr>
              <p:spPr>
                <a:xfrm>
                  <a:off x="8709456" y="3349586"/>
                  <a:ext cx="2934875" cy="2935025"/>
                </a:xfrm>
                <a:custGeom>
                  <a:avLst/>
                  <a:gdLst>
                    <a:gd name="connsiteX0" fmla="*/ 2849491 w 2934875"/>
                    <a:gd name="connsiteY0" fmla="*/ 149 h 2935025"/>
                    <a:gd name="connsiteX1" fmla="*/ 2934876 w 2934875"/>
                    <a:gd name="connsiteY1" fmla="*/ 85534 h 2935025"/>
                    <a:gd name="connsiteX2" fmla="*/ 2100285 w 2934875"/>
                    <a:gd name="connsiteY2" fmla="*/ 2100435 h 2935025"/>
                    <a:gd name="connsiteX3" fmla="*/ 85385 w 2934875"/>
                    <a:gd name="connsiteY3" fmla="*/ 2935026 h 2935025"/>
                    <a:gd name="connsiteX4" fmla="*/ 0 w 2934875"/>
                    <a:gd name="connsiteY4" fmla="*/ 2849641 h 2935025"/>
                    <a:gd name="connsiteX5" fmla="*/ 85385 w 2934875"/>
                    <a:gd name="connsiteY5" fmla="*/ 2764257 h 2935025"/>
                    <a:gd name="connsiteX6" fmla="*/ 2764256 w 2934875"/>
                    <a:gd name="connsiteY6" fmla="*/ 85385 h 2935025"/>
                    <a:gd name="connsiteX7" fmla="*/ 2849641 w 2934875"/>
                    <a:gd name="connsiteY7" fmla="*/ 0 h 293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875" h="2935025">
                      <a:moveTo>
                        <a:pt x="2849491" y="149"/>
                      </a:moveTo>
                      <a:cubicBezTo>
                        <a:pt x="2896662" y="149"/>
                        <a:pt x="2934876" y="38364"/>
                        <a:pt x="2934876" y="85534"/>
                      </a:cubicBezTo>
                      <a:cubicBezTo>
                        <a:pt x="2934876" y="846682"/>
                        <a:pt x="2638418" y="1562302"/>
                        <a:pt x="2100285" y="2100435"/>
                      </a:cubicBezTo>
                      <a:cubicBezTo>
                        <a:pt x="1562152" y="2638568"/>
                        <a:pt x="846533" y="2935026"/>
                        <a:pt x="85385" y="2935026"/>
                      </a:cubicBezTo>
                      <a:cubicBezTo>
                        <a:pt x="38214" y="2935026"/>
                        <a:pt x="0" y="2896812"/>
                        <a:pt x="0" y="2849641"/>
                      </a:cubicBezTo>
                      <a:cubicBezTo>
                        <a:pt x="0" y="2802471"/>
                        <a:pt x="38214" y="2764257"/>
                        <a:pt x="85385" y="2764257"/>
                      </a:cubicBezTo>
                      <a:cubicBezTo>
                        <a:pt x="1562600" y="2764257"/>
                        <a:pt x="2764256" y="1562452"/>
                        <a:pt x="2764256" y="85385"/>
                      </a:cubicBezTo>
                      <a:cubicBezTo>
                        <a:pt x="2764256" y="38214"/>
                        <a:pt x="2802470" y="0"/>
                        <a:pt x="2849641" y="0"/>
                      </a:cubicBezTo>
                      <a:close/>
                    </a:path>
                  </a:pathLst>
                </a:custGeom>
                <a:solidFill>
                  <a:srgbClr val="F15D2C"/>
                </a:solidFill>
                <a:ln w="1492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66A8F32-EE14-8DD5-7E79-6A8B284ED0C4}"/>
                    </a:ext>
                  </a:extLst>
                </p:cNvPr>
                <p:cNvSpPr/>
                <p:nvPr/>
              </p:nvSpPr>
              <p:spPr>
                <a:xfrm>
                  <a:off x="7707246" y="5926503"/>
                  <a:ext cx="662141" cy="310761"/>
                </a:xfrm>
                <a:custGeom>
                  <a:avLst/>
                  <a:gdLst>
                    <a:gd name="connsiteX0" fmla="*/ 116269 w 662141"/>
                    <a:gd name="connsiteY0" fmla="*/ 5971 h 310761"/>
                    <a:gd name="connsiteX1" fmla="*/ 164783 w 662141"/>
                    <a:gd name="connsiteY1" fmla="*/ 116434 h 310761"/>
                    <a:gd name="connsiteX2" fmla="*/ 164783 w 662141"/>
                    <a:gd name="connsiteY2" fmla="*/ 116434 h 310761"/>
                    <a:gd name="connsiteX3" fmla="*/ 54320 w 662141"/>
                    <a:gd name="connsiteY3" fmla="*/ 164948 h 310761"/>
                    <a:gd name="connsiteX4" fmla="*/ 54320 w 662141"/>
                    <a:gd name="connsiteY4" fmla="*/ 164948 h 310761"/>
                    <a:gd name="connsiteX5" fmla="*/ 5806 w 662141"/>
                    <a:gd name="connsiteY5" fmla="*/ 54485 h 310761"/>
                    <a:gd name="connsiteX6" fmla="*/ 5806 w 662141"/>
                    <a:gd name="connsiteY6" fmla="*/ 54485 h 310761"/>
                    <a:gd name="connsiteX7" fmla="*/ 85369 w 662141"/>
                    <a:gd name="connsiteY7" fmla="*/ 0 h 310761"/>
                    <a:gd name="connsiteX8" fmla="*/ 85369 w 662141"/>
                    <a:gd name="connsiteY8" fmla="*/ 0 h 310761"/>
                    <a:gd name="connsiteX9" fmla="*/ 116269 w 662141"/>
                    <a:gd name="connsiteY9" fmla="*/ 5822 h 310761"/>
                    <a:gd name="connsiteX10" fmla="*/ 592453 w 662141"/>
                    <a:gd name="connsiteY10" fmla="*/ 141512 h 310761"/>
                    <a:gd name="connsiteX11" fmla="*/ 660671 w 662141"/>
                    <a:gd name="connsiteY11" fmla="*/ 241077 h 310761"/>
                    <a:gd name="connsiteX12" fmla="*/ 660671 w 662141"/>
                    <a:gd name="connsiteY12" fmla="*/ 241077 h 310761"/>
                    <a:gd name="connsiteX13" fmla="*/ 561106 w 662141"/>
                    <a:gd name="connsiteY13" fmla="*/ 309296 h 310761"/>
                    <a:gd name="connsiteX14" fmla="*/ 561106 w 662141"/>
                    <a:gd name="connsiteY14" fmla="*/ 309296 h 310761"/>
                    <a:gd name="connsiteX15" fmla="*/ 492887 w 662141"/>
                    <a:gd name="connsiteY15" fmla="*/ 209730 h 310761"/>
                    <a:gd name="connsiteX16" fmla="*/ 492887 w 662141"/>
                    <a:gd name="connsiteY16" fmla="*/ 209730 h 310761"/>
                    <a:gd name="connsiteX17" fmla="*/ 576630 w 662141"/>
                    <a:gd name="connsiteY17" fmla="*/ 140019 h 310761"/>
                    <a:gd name="connsiteX18" fmla="*/ 576630 w 662141"/>
                    <a:gd name="connsiteY18" fmla="*/ 140019 h 310761"/>
                    <a:gd name="connsiteX19" fmla="*/ 592304 w 662141"/>
                    <a:gd name="connsiteY19" fmla="*/ 141512 h 3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2141" h="310761">
                      <a:moveTo>
                        <a:pt x="116269" y="5971"/>
                      </a:moveTo>
                      <a:cubicBezTo>
                        <a:pt x="160156" y="22988"/>
                        <a:pt x="181800" y="72547"/>
                        <a:pt x="164783" y="116434"/>
                      </a:cubicBezTo>
                      <a:lnTo>
                        <a:pt x="164783" y="116434"/>
                      </a:lnTo>
                      <a:cubicBezTo>
                        <a:pt x="147766" y="160320"/>
                        <a:pt x="98356" y="181965"/>
                        <a:pt x="54320" y="164948"/>
                      </a:cubicBezTo>
                      <a:lnTo>
                        <a:pt x="54320" y="164948"/>
                      </a:lnTo>
                      <a:cubicBezTo>
                        <a:pt x="10434" y="147931"/>
                        <a:pt x="-11211" y="98372"/>
                        <a:pt x="5806" y="54485"/>
                      </a:cubicBezTo>
                      <a:lnTo>
                        <a:pt x="5806" y="54485"/>
                      </a:lnTo>
                      <a:cubicBezTo>
                        <a:pt x="18793" y="20749"/>
                        <a:pt x="51186" y="0"/>
                        <a:pt x="85369" y="0"/>
                      </a:cubicBezTo>
                      <a:lnTo>
                        <a:pt x="85369" y="0"/>
                      </a:lnTo>
                      <a:cubicBezTo>
                        <a:pt x="95669" y="0"/>
                        <a:pt x="105969" y="1791"/>
                        <a:pt x="116269" y="5822"/>
                      </a:cubicBezTo>
                      <a:close/>
                      <a:moveTo>
                        <a:pt x="592453" y="141512"/>
                      </a:moveTo>
                      <a:cubicBezTo>
                        <a:pt x="638877" y="150170"/>
                        <a:pt x="669329" y="194653"/>
                        <a:pt x="660671" y="241077"/>
                      </a:cubicBezTo>
                      <a:lnTo>
                        <a:pt x="660671" y="241077"/>
                      </a:lnTo>
                      <a:cubicBezTo>
                        <a:pt x="652013" y="287353"/>
                        <a:pt x="607530" y="317954"/>
                        <a:pt x="561106" y="309296"/>
                      </a:cubicBezTo>
                      <a:lnTo>
                        <a:pt x="561106" y="309296"/>
                      </a:lnTo>
                      <a:cubicBezTo>
                        <a:pt x="514831" y="300638"/>
                        <a:pt x="484229" y="256154"/>
                        <a:pt x="492887" y="209730"/>
                      </a:cubicBezTo>
                      <a:lnTo>
                        <a:pt x="492887" y="209730"/>
                      </a:lnTo>
                      <a:cubicBezTo>
                        <a:pt x="500650" y="168679"/>
                        <a:pt x="536326" y="140019"/>
                        <a:pt x="576630" y="140019"/>
                      </a:cubicBezTo>
                      <a:lnTo>
                        <a:pt x="576630" y="140019"/>
                      </a:lnTo>
                      <a:cubicBezTo>
                        <a:pt x="581855" y="140019"/>
                        <a:pt x="587079" y="140616"/>
                        <a:pt x="592304" y="141512"/>
                      </a:cubicBezTo>
                      <a:close/>
                    </a:path>
                  </a:pathLst>
                </a:custGeom>
                <a:solidFill>
                  <a:srgbClr val="F15D2C"/>
                </a:solidFill>
                <a:ln w="14922" cap="flat">
                  <a:noFill/>
                  <a:prstDash val="solid"/>
                  <a:miter/>
                </a:ln>
              </p:spPr>
              <p:txBody>
                <a:bodyPr rtlCol="0" anchor="ctr"/>
                <a:lstStyle/>
                <a:p>
                  <a:endParaRPr lang="en-US"/>
                </a:p>
              </p:txBody>
            </p:sp>
          </p:grpSp>
        </p:grpSp>
      </p:grpSp>
      <p:sp>
        <p:nvSpPr>
          <p:cNvPr id="19" name="TextBox 18">
            <a:extLst>
              <a:ext uri="{FF2B5EF4-FFF2-40B4-BE49-F238E27FC236}">
                <a16:creationId xmlns:a16="http://schemas.microsoft.com/office/drawing/2014/main" id="{8F06C2AB-979E-1629-BB9F-83E3EB7BBD53}"/>
              </a:ext>
            </a:extLst>
          </p:cNvPr>
          <p:cNvSpPr txBox="1"/>
          <p:nvPr/>
        </p:nvSpPr>
        <p:spPr>
          <a:xfrm>
            <a:off x="9390551" y="4142454"/>
            <a:ext cx="498605" cy="707886"/>
          </a:xfrm>
          <a:prstGeom prst="rect">
            <a:avLst/>
          </a:prstGeom>
          <a:noFill/>
        </p:spPr>
        <p:txBody>
          <a:bodyPr wrap="square">
            <a:spAutoFit/>
          </a:bodyPr>
          <a:lstStyle/>
          <a:p>
            <a:r>
              <a:rPr lang="en-US" sz="4000" dirty="0">
                <a:solidFill>
                  <a:srgbClr val="F15D2C"/>
                </a:solidFill>
                <a:latin typeface="Nunito SemiBold" pitchFamily="2" charset="0"/>
              </a:rPr>
              <a:t>”</a:t>
            </a:r>
            <a:endParaRPr lang="en-US" sz="4000" dirty="0"/>
          </a:p>
        </p:txBody>
      </p:sp>
    </p:spTree>
    <p:extLst>
      <p:ext uri="{BB962C8B-B14F-4D97-AF65-F5344CB8AC3E}">
        <p14:creationId xmlns:p14="http://schemas.microsoft.com/office/powerpoint/2010/main" val="269006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05021-EEA6-D7A7-5A8C-C5A45EFCB586}"/>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7C067A10-CEAB-E841-8BC1-77634E1FBD81}"/>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DBEEEC5-E598-9BE2-4001-2020F50122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34D0634D-1798-D239-9289-3E03532AA9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08E45E4D-55E1-7F21-6E5B-C91B1FBC3763}"/>
              </a:ext>
            </a:extLst>
          </p:cNvPr>
          <p:cNvSpPr txBox="1"/>
          <p:nvPr/>
        </p:nvSpPr>
        <p:spPr>
          <a:xfrm>
            <a:off x="361446" y="695284"/>
            <a:ext cx="4930401" cy="477054"/>
          </a:xfrm>
          <a:prstGeom prst="rect">
            <a:avLst/>
          </a:prstGeom>
          <a:noFill/>
        </p:spPr>
        <p:txBody>
          <a:bodyPr wrap="square">
            <a:spAutoFit/>
          </a:bodyPr>
          <a:lstStyle/>
          <a:p>
            <a:r>
              <a:rPr lang="en-US" sz="2500" dirty="0">
                <a:solidFill>
                  <a:srgbClr val="F15D2C"/>
                </a:solidFill>
                <a:latin typeface="Nunito SemiBold" pitchFamily="2" charset="0"/>
              </a:rPr>
              <a:t>PRODUCT FEATURES</a:t>
            </a:r>
          </a:p>
        </p:txBody>
      </p:sp>
      <p:sp>
        <p:nvSpPr>
          <p:cNvPr id="31" name="TextBox 30">
            <a:extLst>
              <a:ext uri="{FF2B5EF4-FFF2-40B4-BE49-F238E27FC236}">
                <a16:creationId xmlns:a16="http://schemas.microsoft.com/office/drawing/2014/main" id="{DCEFEFC6-F41E-973B-5784-6FB2F3717517}"/>
              </a:ext>
            </a:extLst>
          </p:cNvPr>
          <p:cNvSpPr txBox="1"/>
          <p:nvPr/>
        </p:nvSpPr>
        <p:spPr>
          <a:xfrm>
            <a:off x="365684" y="1781556"/>
            <a:ext cx="5294336" cy="1015663"/>
          </a:xfrm>
          <a:prstGeom prst="rect">
            <a:avLst/>
          </a:prstGeom>
          <a:noFill/>
        </p:spPr>
        <p:txBody>
          <a:bodyPr wrap="square">
            <a:spAutoFit/>
          </a:bodyPr>
          <a:lstStyle/>
          <a:p>
            <a:r>
              <a:rPr lang="en-US" sz="3000" dirty="0">
                <a:solidFill>
                  <a:srgbClr val="1E5166"/>
                </a:solidFill>
                <a:latin typeface="Nunito SemiBold" pitchFamily="2" charset="0"/>
              </a:rPr>
              <a:t>Increase Financial Visibility </a:t>
            </a:r>
          </a:p>
          <a:p>
            <a:r>
              <a:rPr lang="en-US" sz="3000" dirty="0">
                <a:solidFill>
                  <a:srgbClr val="1E5166"/>
                </a:solidFill>
                <a:latin typeface="Nunito SemiBold" pitchFamily="2" charset="0"/>
              </a:rPr>
              <a:t>And Performance</a:t>
            </a:r>
          </a:p>
        </p:txBody>
      </p:sp>
      <p:pic>
        <p:nvPicPr>
          <p:cNvPr id="73" name="Graphic 72">
            <a:extLst>
              <a:ext uri="{FF2B5EF4-FFF2-40B4-BE49-F238E27FC236}">
                <a16:creationId xmlns:a16="http://schemas.microsoft.com/office/drawing/2014/main" id="{D5329B53-BA8E-07C3-42B6-E4CC5E5A15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 name="TextBox 1">
            <a:extLst>
              <a:ext uri="{FF2B5EF4-FFF2-40B4-BE49-F238E27FC236}">
                <a16:creationId xmlns:a16="http://schemas.microsoft.com/office/drawing/2014/main" id="{A4A80476-7ED4-E989-A7D4-59E01CA9A246}"/>
              </a:ext>
            </a:extLst>
          </p:cNvPr>
          <p:cNvSpPr txBox="1"/>
          <p:nvPr/>
        </p:nvSpPr>
        <p:spPr>
          <a:xfrm>
            <a:off x="365684" y="2891080"/>
            <a:ext cx="5294336" cy="1323439"/>
          </a:xfrm>
          <a:prstGeom prst="rect">
            <a:avLst/>
          </a:prstGeom>
          <a:noFill/>
        </p:spPr>
        <p:txBody>
          <a:bodyPr wrap="square">
            <a:spAutoFit/>
          </a:bodyPr>
          <a:lstStyle/>
          <a:p>
            <a:r>
              <a:rPr lang="en-US" sz="2000" dirty="0">
                <a:solidFill>
                  <a:srgbClr val="1E5166"/>
                </a:solidFill>
                <a:latin typeface="Nunito Light" pitchFamily="2" charset="0"/>
              </a:rPr>
              <a:t>Accelerate financial close, improve forecasting, and get real-time performance metrics while fostering compliance and security across subsidiaries</a:t>
            </a:r>
          </a:p>
        </p:txBody>
      </p:sp>
      <p:sp>
        <p:nvSpPr>
          <p:cNvPr id="46" name="Rectangle: Rounded Corners 45">
            <a:extLst>
              <a:ext uri="{FF2B5EF4-FFF2-40B4-BE49-F238E27FC236}">
                <a16:creationId xmlns:a16="http://schemas.microsoft.com/office/drawing/2014/main" id="{885544D7-24AA-B2A9-6AAB-5E6077046417}"/>
              </a:ext>
            </a:extLst>
          </p:cNvPr>
          <p:cNvSpPr/>
          <p:nvPr/>
        </p:nvSpPr>
        <p:spPr>
          <a:xfrm>
            <a:off x="9862863" y="1324564"/>
            <a:ext cx="1388962" cy="1782501"/>
          </a:xfrm>
          <a:prstGeom prst="roundRect">
            <a:avLst/>
          </a:prstGeom>
          <a:solidFill>
            <a:srgbClr val="FDECE5"/>
          </a:solidFill>
          <a:ln>
            <a:solidFill>
              <a:srgbClr val="FCDF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5" name="Group 14">
            <a:extLst>
              <a:ext uri="{FF2B5EF4-FFF2-40B4-BE49-F238E27FC236}">
                <a16:creationId xmlns:a16="http://schemas.microsoft.com/office/drawing/2014/main" id="{1B972503-C0D8-AEE6-B2A6-190B38903F5D}"/>
              </a:ext>
            </a:extLst>
          </p:cNvPr>
          <p:cNvGrpSpPr/>
          <p:nvPr/>
        </p:nvGrpSpPr>
        <p:grpSpPr>
          <a:xfrm>
            <a:off x="10209897" y="941442"/>
            <a:ext cx="694894" cy="694894"/>
            <a:chOff x="10340840" y="2270573"/>
            <a:chExt cx="694894" cy="694894"/>
          </a:xfrm>
          <a:solidFill>
            <a:schemeClr val="bg1"/>
          </a:solidFill>
        </p:grpSpPr>
        <p:sp>
          <p:nvSpPr>
            <p:cNvPr id="16" name="Oval 15">
              <a:extLst>
                <a:ext uri="{FF2B5EF4-FFF2-40B4-BE49-F238E27FC236}">
                  <a16:creationId xmlns:a16="http://schemas.microsoft.com/office/drawing/2014/main" id="{FEE609AC-1D11-70C1-C3D5-D9689ABD9B9B}"/>
                </a:ext>
              </a:extLst>
            </p:cNvPr>
            <p:cNvSpPr/>
            <p:nvPr/>
          </p:nvSpPr>
          <p:spPr>
            <a:xfrm>
              <a:off x="10340840" y="2270573"/>
              <a:ext cx="694894" cy="694894"/>
            </a:xfrm>
            <a:prstGeom prst="ellipse">
              <a:avLst/>
            </a:prstGeom>
            <a:grpFill/>
            <a:ln>
              <a:solidFill>
                <a:srgbClr val="F15D2C"/>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arket_EAFC">
              <a:extLst>
                <a:ext uri="{FF2B5EF4-FFF2-40B4-BE49-F238E27FC236}">
                  <a16:creationId xmlns:a16="http://schemas.microsoft.com/office/drawing/2014/main" id="{811AFF0D-2F5D-2F4B-795D-323FE4D0BEA5}"/>
                </a:ext>
                <a:ext uri="{C183D7F6-B498-43B3-948B-1728B52AA6E4}">
                  <adec:decorative xmlns:adec="http://schemas.microsoft.com/office/drawing/2017/decorative" val="1"/>
                </a:ext>
              </a:extLst>
            </p:cNvPr>
            <p:cNvSpPr>
              <a:spLocks noChangeAspect="1" noEditPoints="1"/>
            </p:cNvSpPr>
            <p:nvPr/>
          </p:nvSpPr>
          <p:spPr bwMode="auto">
            <a:xfrm>
              <a:off x="10471640" y="2486638"/>
              <a:ext cx="433295" cy="262764"/>
            </a:xfrm>
            <a:custGeom>
              <a:avLst/>
              <a:gdLst>
                <a:gd name="T0" fmla="*/ 4688 w 6657"/>
                <a:gd name="T1" fmla="*/ 0 h 4037"/>
                <a:gd name="T2" fmla="*/ 6657 w 6657"/>
                <a:gd name="T3" fmla="*/ 0 h 4037"/>
                <a:gd name="T4" fmla="*/ 6657 w 6657"/>
                <a:gd name="T5" fmla="*/ 1970 h 4037"/>
                <a:gd name="T6" fmla="*/ 0 w 6657"/>
                <a:gd name="T7" fmla="*/ 4037 h 4037"/>
                <a:gd name="T8" fmla="*/ 2501 w 6657"/>
                <a:gd name="T9" fmla="*/ 1532 h 4037"/>
                <a:gd name="T10" fmla="*/ 3813 w 6657"/>
                <a:gd name="T11" fmla="*/ 2846 h 4037"/>
                <a:gd name="T12" fmla="*/ 6657 w 6657"/>
                <a:gd name="T13" fmla="*/ 0 h 4037"/>
              </a:gdLst>
              <a:ahLst/>
              <a:cxnLst>
                <a:cxn ang="0">
                  <a:pos x="T0" y="T1"/>
                </a:cxn>
                <a:cxn ang="0">
                  <a:pos x="T2" y="T3"/>
                </a:cxn>
                <a:cxn ang="0">
                  <a:pos x="T4" y="T5"/>
                </a:cxn>
                <a:cxn ang="0">
                  <a:pos x="T6" y="T7"/>
                </a:cxn>
                <a:cxn ang="0">
                  <a:pos x="T8" y="T9"/>
                </a:cxn>
                <a:cxn ang="0">
                  <a:pos x="T10" y="T11"/>
                </a:cxn>
                <a:cxn ang="0">
                  <a:pos x="T12" y="T13"/>
                </a:cxn>
              </a:cxnLst>
              <a:rect l="0" t="0" r="r" b="b"/>
              <a:pathLst>
                <a:path w="6657" h="4037">
                  <a:moveTo>
                    <a:pt x="4688" y="0"/>
                  </a:moveTo>
                  <a:lnTo>
                    <a:pt x="6657" y="0"/>
                  </a:lnTo>
                  <a:lnTo>
                    <a:pt x="6657" y="1970"/>
                  </a:lnTo>
                  <a:moveTo>
                    <a:pt x="0" y="4037"/>
                  </a:moveTo>
                  <a:lnTo>
                    <a:pt x="2501" y="1532"/>
                  </a:lnTo>
                  <a:lnTo>
                    <a:pt x="3813" y="2846"/>
                  </a:lnTo>
                  <a:lnTo>
                    <a:pt x="6657" y="0"/>
                  </a:lnTo>
                </a:path>
              </a:pathLst>
            </a:custGeom>
            <a:grpFill/>
            <a:ln w="12700" cap="flat">
              <a:solidFill>
                <a:srgbClr val="F15D2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4" name="TextBox 13">
            <a:extLst>
              <a:ext uri="{FF2B5EF4-FFF2-40B4-BE49-F238E27FC236}">
                <a16:creationId xmlns:a16="http://schemas.microsoft.com/office/drawing/2014/main" id="{B036018E-5D8D-680E-71E7-81D10845D50D}"/>
              </a:ext>
            </a:extLst>
          </p:cNvPr>
          <p:cNvSpPr txBox="1"/>
          <p:nvPr/>
        </p:nvSpPr>
        <p:spPr>
          <a:xfrm>
            <a:off x="10047999" y="1855793"/>
            <a:ext cx="1018689" cy="923330"/>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Make more profitable</a:t>
            </a:r>
            <a:b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b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financial decisions</a:t>
            </a:r>
            <a:endPar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endParaRPr>
          </a:p>
        </p:txBody>
      </p:sp>
      <p:sp>
        <p:nvSpPr>
          <p:cNvPr id="44" name="Rectangle: Rounded Corners 43">
            <a:extLst>
              <a:ext uri="{FF2B5EF4-FFF2-40B4-BE49-F238E27FC236}">
                <a16:creationId xmlns:a16="http://schemas.microsoft.com/office/drawing/2014/main" id="{54D4C7BC-3DDB-92CF-2A90-C43030458869}"/>
              </a:ext>
            </a:extLst>
          </p:cNvPr>
          <p:cNvSpPr/>
          <p:nvPr/>
        </p:nvSpPr>
        <p:spPr>
          <a:xfrm>
            <a:off x="6182113" y="1296365"/>
            <a:ext cx="1388962" cy="1782501"/>
          </a:xfrm>
          <a:prstGeom prst="roundRect">
            <a:avLst/>
          </a:prstGeom>
          <a:solidFill>
            <a:srgbClr val="FDECE5"/>
          </a:solidFill>
          <a:ln>
            <a:solidFill>
              <a:srgbClr val="FCDF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7F543804-32F5-B7EF-16B2-B0564B01F9FC}"/>
              </a:ext>
            </a:extLst>
          </p:cNvPr>
          <p:cNvSpPr/>
          <p:nvPr/>
        </p:nvSpPr>
        <p:spPr>
          <a:xfrm>
            <a:off x="8022488" y="1296365"/>
            <a:ext cx="1388962" cy="1782501"/>
          </a:xfrm>
          <a:prstGeom prst="roundRect">
            <a:avLst/>
          </a:prstGeom>
          <a:solidFill>
            <a:schemeClr val="bg1"/>
          </a:solidFill>
          <a:ln>
            <a:solidFill>
              <a:srgbClr val="D2DC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76F9019-006C-7EDD-730F-9FBEB4D9D195}"/>
              </a:ext>
            </a:extLst>
          </p:cNvPr>
          <p:cNvSpPr txBox="1"/>
          <p:nvPr/>
        </p:nvSpPr>
        <p:spPr>
          <a:xfrm>
            <a:off x="6383792" y="1855793"/>
            <a:ext cx="985604" cy="923330"/>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Accelerate financial</a:t>
            </a:r>
            <a:b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b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closing and reporting</a:t>
            </a:r>
            <a:endPar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endParaRPr>
          </a:p>
        </p:txBody>
      </p:sp>
      <p:grpSp>
        <p:nvGrpSpPr>
          <p:cNvPr id="34" name="Group 33">
            <a:extLst>
              <a:ext uri="{FF2B5EF4-FFF2-40B4-BE49-F238E27FC236}">
                <a16:creationId xmlns:a16="http://schemas.microsoft.com/office/drawing/2014/main" id="{4D0C8088-6459-0D4E-030C-BC723B749288}"/>
              </a:ext>
            </a:extLst>
          </p:cNvPr>
          <p:cNvGrpSpPr/>
          <p:nvPr/>
        </p:nvGrpSpPr>
        <p:grpSpPr>
          <a:xfrm>
            <a:off x="8369522" y="941442"/>
            <a:ext cx="694894" cy="694894"/>
            <a:chOff x="8022878" y="2270573"/>
            <a:chExt cx="694894" cy="694894"/>
          </a:xfrm>
          <a:solidFill>
            <a:schemeClr val="bg1"/>
          </a:solidFill>
        </p:grpSpPr>
        <p:sp>
          <p:nvSpPr>
            <p:cNvPr id="35" name="Oval 34">
              <a:extLst>
                <a:ext uri="{FF2B5EF4-FFF2-40B4-BE49-F238E27FC236}">
                  <a16:creationId xmlns:a16="http://schemas.microsoft.com/office/drawing/2014/main" id="{B14B3E21-8B1A-6932-67C3-33C0277AE947}"/>
                </a:ext>
              </a:extLst>
            </p:cNvPr>
            <p:cNvSpPr/>
            <p:nvPr/>
          </p:nvSpPr>
          <p:spPr>
            <a:xfrm>
              <a:off x="8022878" y="2270573"/>
              <a:ext cx="694894" cy="694894"/>
            </a:xfrm>
            <a:prstGeom prst="ellipse">
              <a:avLst/>
            </a:prstGeom>
            <a:grpFill/>
            <a:ln>
              <a:solidFill>
                <a:srgbClr val="245065"/>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D646652-E6C8-9AB0-23D5-28BAF746150F}"/>
                </a:ext>
              </a:extLst>
            </p:cNvPr>
            <p:cNvGrpSpPr/>
            <p:nvPr/>
          </p:nvGrpSpPr>
          <p:grpSpPr>
            <a:xfrm>
              <a:off x="8194597" y="2442287"/>
              <a:ext cx="351454" cy="351466"/>
              <a:chOff x="2049728" y="4798005"/>
              <a:chExt cx="456651" cy="456668"/>
            </a:xfrm>
            <a:grpFill/>
          </p:grpSpPr>
          <p:sp>
            <p:nvSpPr>
              <p:cNvPr id="37" name="Freeform: Shape 36">
                <a:extLst>
                  <a:ext uri="{FF2B5EF4-FFF2-40B4-BE49-F238E27FC236}">
                    <a16:creationId xmlns:a16="http://schemas.microsoft.com/office/drawing/2014/main" id="{5ACF1BAD-0450-70F1-2159-415AD984649E}"/>
                  </a:ext>
                </a:extLst>
              </p:cNvPr>
              <p:cNvSpPr/>
              <p:nvPr/>
            </p:nvSpPr>
            <p:spPr>
              <a:xfrm>
                <a:off x="2154382" y="4883655"/>
                <a:ext cx="282114" cy="267607"/>
              </a:xfrm>
              <a:custGeom>
                <a:avLst/>
                <a:gdLst>
                  <a:gd name="connsiteX0" fmla="*/ 110902 w 282114"/>
                  <a:gd name="connsiteY0" fmla="*/ 185649 h 267607"/>
                  <a:gd name="connsiteX1" fmla="*/ 3969 w 282114"/>
                  <a:gd name="connsiteY1" fmla="*/ 232793 h 267607"/>
                  <a:gd name="connsiteX2" fmla="*/ 5129 w 282114"/>
                  <a:gd name="connsiteY2" fmla="*/ 267608 h 267607"/>
                  <a:gd name="connsiteX3" fmla="*/ 138585 w 282114"/>
                  <a:gd name="connsiteY3" fmla="*/ 208737 h 267607"/>
                  <a:gd name="connsiteX4" fmla="*/ 268403 w 282114"/>
                  <a:gd name="connsiteY4" fmla="*/ 264016 h 267607"/>
                  <a:gd name="connsiteX5" fmla="*/ 274525 w 282114"/>
                  <a:gd name="connsiteY5" fmla="*/ 229741 h 267607"/>
                  <a:gd name="connsiteX6" fmla="*/ 166716 w 282114"/>
                  <a:gd name="connsiteY6" fmla="*/ 186415 h 267607"/>
                  <a:gd name="connsiteX7" fmla="*/ 282115 w 282114"/>
                  <a:gd name="connsiteY7" fmla="*/ 17964 h 267607"/>
                  <a:gd name="connsiteX8" fmla="*/ 249209 w 282114"/>
                  <a:gd name="connsiteY8" fmla="*/ 6615 h 267607"/>
                  <a:gd name="connsiteX9" fmla="*/ 138887 w 282114"/>
                  <a:gd name="connsiteY9" fmla="*/ 164528 h 267607"/>
                  <a:gd name="connsiteX10" fmla="*/ 32320 w 282114"/>
                  <a:gd name="connsiteY10" fmla="*/ 0 h 267607"/>
                  <a:gd name="connsiteX11" fmla="*/ 0 w 282114"/>
                  <a:gd name="connsiteY11" fmla="*/ 12974 h 267607"/>
                  <a:gd name="connsiteX12" fmla="*/ 110902 w 282114"/>
                  <a:gd name="connsiteY12" fmla="*/ 185649 h 2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114" h="267607">
                    <a:moveTo>
                      <a:pt x="110902" y="185649"/>
                    </a:moveTo>
                    <a:cubicBezTo>
                      <a:pt x="63769" y="217939"/>
                      <a:pt x="20320" y="232248"/>
                      <a:pt x="3969" y="232793"/>
                    </a:cubicBezTo>
                    <a:lnTo>
                      <a:pt x="5129" y="267608"/>
                    </a:lnTo>
                    <a:cubicBezTo>
                      <a:pt x="32018" y="266709"/>
                      <a:pt x="84791" y="247781"/>
                      <a:pt x="138585" y="208737"/>
                    </a:cubicBezTo>
                    <a:cubicBezTo>
                      <a:pt x="176929" y="237081"/>
                      <a:pt x="221397" y="256016"/>
                      <a:pt x="268403" y="264016"/>
                    </a:cubicBezTo>
                    <a:lnTo>
                      <a:pt x="274525" y="229741"/>
                    </a:lnTo>
                    <a:cubicBezTo>
                      <a:pt x="235889" y="223225"/>
                      <a:pt x="199116" y="208446"/>
                      <a:pt x="166716" y="186415"/>
                    </a:cubicBezTo>
                    <a:cubicBezTo>
                      <a:pt x="219407" y="141462"/>
                      <a:pt x="259228" y="83334"/>
                      <a:pt x="282115" y="17964"/>
                    </a:cubicBezTo>
                    <a:lnTo>
                      <a:pt x="249209" y="6615"/>
                    </a:lnTo>
                    <a:cubicBezTo>
                      <a:pt x="227711" y="68424"/>
                      <a:pt x="189529" y="123079"/>
                      <a:pt x="138887" y="164528"/>
                    </a:cubicBezTo>
                    <a:cubicBezTo>
                      <a:pt x="96210" y="126330"/>
                      <a:pt x="61222" y="72031"/>
                      <a:pt x="32320" y="0"/>
                    </a:cubicBezTo>
                    <a:lnTo>
                      <a:pt x="0" y="12974"/>
                    </a:lnTo>
                    <a:cubicBezTo>
                      <a:pt x="29575" y="86636"/>
                      <a:pt x="66328" y="143981"/>
                      <a:pt x="110902" y="185649"/>
                    </a:cubicBezTo>
                    <a:close/>
                  </a:path>
                </a:pathLst>
              </a:custGeom>
              <a:grpFill/>
              <a:ln w="9525"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1F5E3EBF-0E3C-D513-EABE-328E321EEAD6}"/>
                  </a:ext>
                </a:extLst>
              </p:cNvPr>
              <p:cNvSpPr/>
              <p:nvPr/>
            </p:nvSpPr>
            <p:spPr>
              <a:xfrm>
                <a:off x="2049728" y="4798005"/>
                <a:ext cx="456651" cy="456668"/>
              </a:xfrm>
              <a:custGeom>
                <a:avLst/>
                <a:gdLst>
                  <a:gd name="connsiteX0" fmla="*/ 399324 w 456651"/>
                  <a:gd name="connsiteY0" fmla="*/ 456668 h 456668"/>
                  <a:gd name="connsiteX1" fmla="*/ 456652 w 456651"/>
                  <a:gd name="connsiteY1" fmla="*/ 399729 h 456668"/>
                  <a:gd name="connsiteX2" fmla="*/ 399718 w 456651"/>
                  <a:gd name="connsiteY2" fmla="*/ 342390 h 456668"/>
                  <a:gd name="connsiteX3" fmla="*/ 399585 w 456651"/>
                  <a:gd name="connsiteY3" fmla="*/ 382380 h 456668"/>
                  <a:gd name="connsiteX4" fmla="*/ 74393 w 456651"/>
                  <a:gd name="connsiteY4" fmla="*/ 382380 h 456668"/>
                  <a:gd name="connsiteX5" fmla="*/ 74393 w 456651"/>
                  <a:gd name="connsiteY5" fmla="*/ 57067 h 456668"/>
                  <a:gd name="connsiteX6" fmla="*/ 114279 w 456651"/>
                  <a:gd name="connsiteY6" fmla="*/ 56933 h 456668"/>
                  <a:gd name="connsiteX7" fmla="*/ 56939 w 456651"/>
                  <a:gd name="connsiteY7" fmla="*/ 0 h 456668"/>
                  <a:gd name="connsiteX8" fmla="*/ 0 w 456651"/>
                  <a:gd name="connsiteY8" fmla="*/ 57322 h 456668"/>
                  <a:gd name="connsiteX9" fmla="*/ 37710 w 456651"/>
                  <a:gd name="connsiteY9" fmla="*/ 57195 h 456668"/>
                  <a:gd name="connsiteX10" fmla="*/ 39578 w 456651"/>
                  <a:gd name="connsiteY10" fmla="*/ 57189 h 456668"/>
                  <a:gd name="connsiteX11" fmla="*/ 39578 w 456651"/>
                  <a:gd name="connsiteY11" fmla="*/ 417206 h 456668"/>
                  <a:gd name="connsiteX12" fmla="*/ 399463 w 456651"/>
                  <a:gd name="connsiteY12" fmla="*/ 417206 h 456668"/>
                  <a:gd name="connsiteX13" fmla="*/ 399457 w 456651"/>
                  <a:gd name="connsiteY13" fmla="*/ 418958 h 456668"/>
                  <a:gd name="connsiteX14" fmla="*/ 399324 w 456651"/>
                  <a:gd name="connsiteY14" fmla="*/ 456668 h 45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651" h="456668">
                    <a:moveTo>
                      <a:pt x="399324" y="456668"/>
                    </a:moveTo>
                    <a:lnTo>
                      <a:pt x="456652" y="399729"/>
                    </a:lnTo>
                    <a:lnTo>
                      <a:pt x="399718" y="342390"/>
                    </a:lnTo>
                    <a:lnTo>
                      <a:pt x="399585" y="382380"/>
                    </a:lnTo>
                    <a:lnTo>
                      <a:pt x="74393" y="382380"/>
                    </a:lnTo>
                    <a:lnTo>
                      <a:pt x="74393" y="57067"/>
                    </a:lnTo>
                    <a:lnTo>
                      <a:pt x="114279" y="56933"/>
                    </a:lnTo>
                    <a:lnTo>
                      <a:pt x="56939" y="0"/>
                    </a:lnTo>
                    <a:lnTo>
                      <a:pt x="0" y="57322"/>
                    </a:lnTo>
                    <a:lnTo>
                      <a:pt x="37710" y="57195"/>
                    </a:lnTo>
                    <a:lnTo>
                      <a:pt x="39578" y="57189"/>
                    </a:lnTo>
                    <a:lnTo>
                      <a:pt x="39578" y="417206"/>
                    </a:lnTo>
                    <a:lnTo>
                      <a:pt x="399463" y="417206"/>
                    </a:lnTo>
                    <a:lnTo>
                      <a:pt x="399457" y="418958"/>
                    </a:lnTo>
                    <a:lnTo>
                      <a:pt x="399324" y="456668"/>
                    </a:lnTo>
                    <a:close/>
                  </a:path>
                </a:pathLst>
              </a:custGeom>
              <a:grpFill/>
              <a:ln w="9525"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47" name="Group 46">
            <a:extLst>
              <a:ext uri="{FF2B5EF4-FFF2-40B4-BE49-F238E27FC236}">
                <a16:creationId xmlns:a16="http://schemas.microsoft.com/office/drawing/2014/main" id="{362CB3B2-372C-1459-D8E7-2F377EAF1490}"/>
              </a:ext>
            </a:extLst>
          </p:cNvPr>
          <p:cNvGrpSpPr/>
          <p:nvPr/>
        </p:nvGrpSpPr>
        <p:grpSpPr>
          <a:xfrm>
            <a:off x="6529147" y="941442"/>
            <a:ext cx="694894" cy="694894"/>
            <a:chOff x="2348302" y="4191701"/>
            <a:chExt cx="694894" cy="694894"/>
          </a:xfrm>
        </p:grpSpPr>
        <p:sp>
          <p:nvSpPr>
            <p:cNvPr id="19" name="Oval 18">
              <a:extLst>
                <a:ext uri="{FF2B5EF4-FFF2-40B4-BE49-F238E27FC236}">
                  <a16:creationId xmlns:a16="http://schemas.microsoft.com/office/drawing/2014/main" id="{B04F2154-2321-325D-2130-3E9075888C79}"/>
                </a:ext>
              </a:extLst>
            </p:cNvPr>
            <p:cNvSpPr/>
            <p:nvPr/>
          </p:nvSpPr>
          <p:spPr>
            <a:xfrm>
              <a:off x="2348302" y="4191701"/>
              <a:ext cx="694894" cy="694894"/>
            </a:xfrm>
            <a:prstGeom prst="ellipse">
              <a:avLst/>
            </a:prstGeom>
            <a:solidFill>
              <a:schemeClr val="bg1"/>
            </a:solidFill>
            <a:ln>
              <a:solidFill>
                <a:srgbClr val="F15D2C"/>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dometer_2">
              <a:extLst>
                <a:ext uri="{FF2B5EF4-FFF2-40B4-BE49-F238E27FC236}">
                  <a16:creationId xmlns:a16="http://schemas.microsoft.com/office/drawing/2014/main" id="{4E8A7DB9-9D39-A4D3-7932-9DC3DE1211B6}"/>
                </a:ext>
                <a:ext uri="{C183D7F6-B498-43B3-948B-1728B52AA6E4}">
                  <adec:decorative xmlns:adec="http://schemas.microsoft.com/office/drawing/2017/decorative" val="1"/>
                </a:ext>
              </a:extLst>
            </p:cNvPr>
            <p:cNvSpPr>
              <a:spLocks noChangeAspect="1" noEditPoints="1"/>
            </p:cNvSpPr>
            <p:nvPr/>
          </p:nvSpPr>
          <p:spPr bwMode="auto">
            <a:xfrm>
              <a:off x="2512910" y="4356309"/>
              <a:ext cx="365678" cy="365678"/>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2700" cap="sq">
              <a:solidFill>
                <a:srgbClr val="F15D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
        <p:nvSpPr>
          <p:cNvPr id="48" name="Rectangle: Rounded Corners 47">
            <a:extLst>
              <a:ext uri="{FF2B5EF4-FFF2-40B4-BE49-F238E27FC236}">
                <a16:creationId xmlns:a16="http://schemas.microsoft.com/office/drawing/2014/main" id="{AABC9BD0-C24E-FFCD-A166-D8E79A286911}"/>
              </a:ext>
            </a:extLst>
          </p:cNvPr>
          <p:cNvSpPr/>
          <p:nvPr/>
        </p:nvSpPr>
        <p:spPr>
          <a:xfrm>
            <a:off x="9862863" y="3934699"/>
            <a:ext cx="1388962" cy="1782501"/>
          </a:xfrm>
          <a:prstGeom prst="roundRect">
            <a:avLst/>
          </a:prstGeom>
          <a:solidFill>
            <a:schemeClr val="bg1"/>
          </a:solidFill>
          <a:ln>
            <a:solidFill>
              <a:srgbClr val="D2DC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A138B7D-33C1-632F-3F2D-C043507C8424}"/>
              </a:ext>
            </a:extLst>
          </p:cNvPr>
          <p:cNvSpPr txBox="1"/>
          <p:nvPr/>
        </p:nvSpPr>
        <p:spPr>
          <a:xfrm>
            <a:off x="10047999" y="4489326"/>
            <a:ext cx="1026665" cy="923330"/>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Take control of</a:t>
            </a:r>
            <a:b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b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financial data</a:t>
            </a:r>
            <a:endPar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endParaRPr>
          </a:p>
        </p:txBody>
      </p:sp>
      <p:sp>
        <p:nvSpPr>
          <p:cNvPr id="33" name="TextBox 32">
            <a:extLst>
              <a:ext uri="{FF2B5EF4-FFF2-40B4-BE49-F238E27FC236}">
                <a16:creationId xmlns:a16="http://schemas.microsoft.com/office/drawing/2014/main" id="{E715C9CD-1E95-2ECB-35C8-2A010D75B37F}"/>
              </a:ext>
            </a:extLst>
          </p:cNvPr>
          <p:cNvSpPr txBox="1"/>
          <p:nvPr/>
        </p:nvSpPr>
        <p:spPr>
          <a:xfrm>
            <a:off x="8294109" y="1855793"/>
            <a:ext cx="845721" cy="69249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Monitor financial reporting</a:t>
            </a:r>
            <a:endPar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endParaRPr>
          </a:p>
        </p:txBody>
      </p:sp>
      <p:sp>
        <p:nvSpPr>
          <p:cNvPr id="49" name="Rectangle: Rounded Corners 48">
            <a:extLst>
              <a:ext uri="{FF2B5EF4-FFF2-40B4-BE49-F238E27FC236}">
                <a16:creationId xmlns:a16="http://schemas.microsoft.com/office/drawing/2014/main" id="{5B703D8E-9E90-E065-9A08-CDF630716EAC}"/>
              </a:ext>
            </a:extLst>
          </p:cNvPr>
          <p:cNvSpPr/>
          <p:nvPr/>
        </p:nvSpPr>
        <p:spPr>
          <a:xfrm>
            <a:off x="6182113" y="3906500"/>
            <a:ext cx="1388962" cy="1782501"/>
          </a:xfrm>
          <a:prstGeom prst="roundRect">
            <a:avLst/>
          </a:prstGeom>
          <a:solidFill>
            <a:schemeClr val="bg1"/>
          </a:solidFill>
          <a:ln>
            <a:solidFill>
              <a:srgbClr val="D2DC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28625A30-A761-C42F-BE3A-7B18F04D6D16}"/>
              </a:ext>
            </a:extLst>
          </p:cNvPr>
          <p:cNvSpPr/>
          <p:nvPr/>
        </p:nvSpPr>
        <p:spPr>
          <a:xfrm>
            <a:off x="8022488" y="3906500"/>
            <a:ext cx="1388962" cy="1782501"/>
          </a:xfrm>
          <a:prstGeom prst="roundRect">
            <a:avLst/>
          </a:prstGeom>
          <a:solidFill>
            <a:srgbClr val="FDECE5"/>
          </a:solidFill>
          <a:ln>
            <a:solidFill>
              <a:srgbClr val="FCDF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66FE2A7-2AC4-06DD-F254-1A9EF45EBDD7}"/>
              </a:ext>
            </a:extLst>
          </p:cNvPr>
          <p:cNvGrpSpPr/>
          <p:nvPr/>
        </p:nvGrpSpPr>
        <p:grpSpPr>
          <a:xfrm>
            <a:off x="10209897" y="3556772"/>
            <a:ext cx="694894" cy="694894"/>
            <a:chOff x="10340840" y="3877621"/>
            <a:chExt cx="694894" cy="694894"/>
          </a:xfrm>
          <a:solidFill>
            <a:schemeClr val="bg1"/>
          </a:solidFill>
        </p:grpSpPr>
        <p:sp>
          <p:nvSpPr>
            <p:cNvPr id="11" name="Oval 10">
              <a:extLst>
                <a:ext uri="{FF2B5EF4-FFF2-40B4-BE49-F238E27FC236}">
                  <a16:creationId xmlns:a16="http://schemas.microsoft.com/office/drawing/2014/main" id="{4127F24B-4E55-9D80-010A-4C8A239E08F0}"/>
                </a:ext>
              </a:extLst>
            </p:cNvPr>
            <p:cNvSpPr/>
            <p:nvPr/>
          </p:nvSpPr>
          <p:spPr>
            <a:xfrm>
              <a:off x="10340840" y="3877621"/>
              <a:ext cx="694894" cy="694894"/>
            </a:xfrm>
            <a:prstGeom prst="ellipse">
              <a:avLst/>
            </a:prstGeom>
            <a:grpFill/>
            <a:ln>
              <a:solidFill>
                <a:srgbClr val="245065"/>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 name="Touchscreen">
              <a:extLst>
                <a:ext uri="{FF2B5EF4-FFF2-40B4-BE49-F238E27FC236}">
                  <a16:creationId xmlns:a16="http://schemas.microsoft.com/office/drawing/2014/main" id="{BCDBEB89-4A4F-3ED0-F6FC-6979053D86D4}"/>
                </a:ext>
                <a:ext uri="{C183D7F6-B498-43B3-948B-1728B52AA6E4}">
                  <adec:decorative xmlns:adec="http://schemas.microsoft.com/office/drawing/2017/decorative" val="1"/>
                </a:ext>
              </a:extLst>
            </p:cNvPr>
            <p:cNvSpPr>
              <a:spLocks noChangeAspect="1" noEditPoints="1"/>
            </p:cNvSpPr>
            <p:nvPr/>
          </p:nvSpPr>
          <p:spPr bwMode="auto">
            <a:xfrm>
              <a:off x="10501585" y="4050018"/>
              <a:ext cx="373405" cy="350101"/>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grpFill/>
            <a:ln w="12700" cap="sq">
              <a:solidFill>
                <a:srgbClr val="1E516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22" name="Group 21">
            <a:extLst>
              <a:ext uri="{FF2B5EF4-FFF2-40B4-BE49-F238E27FC236}">
                <a16:creationId xmlns:a16="http://schemas.microsoft.com/office/drawing/2014/main" id="{6AEBE76D-AFBC-0FA9-6FCF-3F7771624FEE}"/>
              </a:ext>
            </a:extLst>
          </p:cNvPr>
          <p:cNvGrpSpPr/>
          <p:nvPr/>
        </p:nvGrpSpPr>
        <p:grpSpPr>
          <a:xfrm>
            <a:off x="6529147" y="3552800"/>
            <a:ext cx="694894" cy="694894"/>
            <a:chOff x="5747523" y="3877621"/>
            <a:chExt cx="694894" cy="694894"/>
          </a:xfrm>
          <a:solidFill>
            <a:schemeClr val="bg1"/>
          </a:solidFill>
        </p:grpSpPr>
        <p:sp>
          <p:nvSpPr>
            <p:cNvPr id="23" name="Oval 22">
              <a:extLst>
                <a:ext uri="{FF2B5EF4-FFF2-40B4-BE49-F238E27FC236}">
                  <a16:creationId xmlns:a16="http://schemas.microsoft.com/office/drawing/2014/main" id="{37D1841C-6B06-4DAA-3E86-DA9C4DE72CA2}"/>
                </a:ext>
              </a:extLst>
            </p:cNvPr>
            <p:cNvSpPr/>
            <p:nvPr/>
          </p:nvSpPr>
          <p:spPr>
            <a:xfrm>
              <a:off x="5747523" y="3877621"/>
              <a:ext cx="694894" cy="694894"/>
            </a:xfrm>
            <a:prstGeom prst="ellipse">
              <a:avLst/>
            </a:prstGeom>
            <a:grpFill/>
            <a:ln>
              <a:solidFill>
                <a:srgbClr val="245065"/>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259C46A-BFB7-262C-9F0F-A27BF500C8DC}"/>
                </a:ext>
              </a:extLst>
            </p:cNvPr>
            <p:cNvGrpSpPr/>
            <p:nvPr/>
          </p:nvGrpSpPr>
          <p:grpSpPr>
            <a:xfrm>
              <a:off x="5861484" y="3991582"/>
              <a:ext cx="466973" cy="466973"/>
              <a:chOff x="5546165" y="2360097"/>
              <a:chExt cx="599894" cy="599894"/>
            </a:xfrm>
            <a:grpFill/>
          </p:grpSpPr>
          <p:sp>
            <p:nvSpPr>
              <p:cNvPr id="26" name="Freeform: Shape 25">
                <a:extLst>
                  <a:ext uri="{FF2B5EF4-FFF2-40B4-BE49-F238E27FC236}">
                    <a16:creationId xmlns:a16="http://schemas.microsoft.com/office/drawing/2014/main" id="{B838852A-30DF-502F-4812-F776CFC4BE6E}"/>
                  </a:ext>
                </a:extLst>
              </p:cNvPr>
              <p:cNvSpPr/>
              <p:nvPr/>
            </p:nvSpPr>
            <p:spPr>
              <a:xfrm>
                <a:off x="5997263" y="2566981"/>
                <a:ext cx="48738" cy="56945"/>
              </a:xfrm>
              <a:custGeom>
                <a:avLst/>
                <a:gdLst>
                  <a:gd name="connsiteX0" fmla="*/ 8216 w 48738"/>
                  <a:gd name="connsiteY0" fmla="*/ 56674 h 56945"/>
                  <a:gd name="connsiteX1" fmla="*/ 47683 w 48738"/>
                  <a:gd name="connsiteY1" fmla="*/ 1421 h 56945"/>
                  <a:gd name="connsiteX2" fmla="*/ 39789 w 48738"/>
                  <a:gd name="connsiteY2" fmla="*/ 1421 h 56945"/>
                  <a:gd name="connsiteX3" fmla="*/ 323 w 48738"/>
                  <a:gd name="connsiteY3" fmla="*/ 48781 h 56945"/>
                  <a:gd name="connsiteX4" fmla="*/ 8216 w 48738"/>
                  <a:gd name="connsiteY4" fmla="*/ 56674 h 5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8" h="56945">
                    <a:moveTo>
                      <a:pt x="8216" y="56674"/>
                    </a:moveTo>
                    <a:cubicBezTo>
                      <a:pt x="29607" y="42229"/>
                      <a:pt x="54155" y="26048"/>
                      <a:pt x="47683" y="1421"/>
                    </a:cubicBezTo>
                    <a:cubicBezTo>
                      <a:pt x="47209" y="-474"/>
                      <a:pt x="40263" y="-474"/>
                      <a:pt x="39789" y="1421"/>
                    </a:cubicBezTo>
                    <a:cubicBezTo>
                      <a:pt x="36553" y="15234"/>
                      <a:pt x="33238" y="27706"/>
                      <a:pt x="323" y="48781"/>
                    </a:cubicBezTo>
                    <a:cubicBezTo>
                      <a:pt x="-1572" y="49965"/>
                      <a:pt x="5374" y="58569"/>
                      <a:pt x="8216" y="56674"/>
                    </a:cubicBezTo>
                    <a:close/>
                  </a:path>
                </a:pathLst>
              </a:custGeom>
              <a:grpFill/>
              <a:ln w="10451"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Shape 26">
                <a:extLst>
                  <a:ext uri="{FF2B5EF4-FFF2-40B4-BE49-F238E27FC236}">
                    <a16:creationId xmlns:a16="http://schemas.microsoft.com/office/drawing/2014/main" id="{A4672809-3D9A-70E9-6122-7C03CD3D545C}"/>
                  </a:ext>
                </a:extLst>
              </p:cNvPr>
              <p:cNvSpPr/>
              <p:nvPr/>
            </p:nvSpPr>
            <p:spPr>
              <a:xfrm>
                <a:off x="5907710" y="2742991"/>
                <a:ext cx="50015" cy="54559"/>
              </a:xfrm>
              <a:custGeom>
                <a:avLst/>
                <a:gdLst>
                  <a:gd name="connsiteX0" fmla="*/ 3127 w 50015"/>
                  <a:gd name="connsiteY0" fmla="*/ 27086 h 54559"/>
                  <a:gd name="connsiteX1" fmla="*/ 23650 w 50015"/>
                  <a:gd name="connsiteY1" fmla="*/ 15877 h 54559"/>
                  <a:gd name="connsiteX2" fmla="*/ 35490 w 50015"/>
                  <a:gd name="connsiteY2" fmla="*/ 1038 h 54559"/>
                  <a:gd name="connsiteX3" fmla="*/ 39831 w 50015"/>
                  <a:gd name="connsiteY3" fmla="*/ 12 h 54559"/>
                  <a:gd name="connsiteX4" fmla="*/ 42515 w 50015"/>
                  <a:gd name="connsiteY4" fmla="*/ 2617 h 54559"/>
                  <a:gd name="connsiteX5" fmla="*/ 49777 w 50015"/>
                  <a:gd name="connsiteY5" fmla="*/ 7905 h 54559"/>
                  <a:gd name="connsiteX6" fmla="*/ 49145 w 50015"/>
                  <a:gd name="connsiteY6" fmla="*/ 9878 h 54559"/>
                  <a:gd name="connsiteX7" fmla="*/ 49145 w 50015"/>
                  <a:gd name="connsiteY7" fmla="*/ 9878 h 54559"/>
                  <a:gd name="connsiteX8" fmla="*/ 45830 w 50015"/>
                  <a:gd name="connsiteY8" fmla="*/ 10589 h 54559"/>
                  <a:gd name="connsiteX9" fmla="*/ 46461 w 50015"/>
                  <a:gd name="connsiteY9" fmla="*/ 13194 h 54559"/>
                  <a:gd name="connsiteX10" fmla="*/ 39200 w 50015"/>
                  <a:gd name="connsiteY10" fmla="*/ 18482 h 54559"/>
                  <a:gd name="connsiteX11" fmla="*/ 42515 w 50015"/>
                  <a:gd name="connsiteY11" fmla="*/ 22429 h 54559"/>
                  <a:gd name="connsiteX12" fmla="*/ 47803 w 50015"/>
                  <a:gd name="connsiteY12" fmla="*/ 29059 h 54559"/>
                  <a:gd name="connsiteX13" fmla="*/ 39910 w 50015"/>
                  <a:gd name="connsiteY13" fmla="*/ 37663 h 54559"/>
                  <a:gd name="connsiteX14" fmla="*/ 35963 w 50015"/>
                  <a:gd name="connsiteY14" fmla="*/ 46267 h 54559"/>
                  <a:gd name="connsiteX15" fmla="*/ 33990 w 50015"/>
                  <a:gd name="connsiteY15" fmla="*/ 53529 h 54559"/>
                  <a:gd name="connsiteX16" fmla="*/ 28070 w 50015"/>
                  <a:gd name="connsiteY16" fmla="*/ 54239 h 54559"/>
                  <a:gd name="connsiteX17" fmla="*/ 5811 w 50015"/>
                  <a:gd name="connsiteY17" fmla="*/ 51240 h 54559"/>
                  <a:gd name="connsiteX18" fmla="*/ 5100 w 50015"/>
                  <a:gd name="connsiteY18" fmla="*/ 44609 h 54559"/>
                  <a:gd name="connsiteX19" fmla="*/ 1469 w 50015"/>
                  <a:gd name="connsiteY19" fmla="*/ 41610 h 54559"/>
                  <a:gd name="connsiteX20" fmla="*/ 3127 w 50015"/>
                  <a:gd name="connsiteY20" fmla="*/ 27086 h 5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015" h="54559">
                    <a:moveTo>
                      <a:pt x="3127" y="27086"/>
                    </a:moveTo>
                    <a:cubicBezTo>
                      <a:pt x="5021" y="25507"/>
                      <a:pt x="21992" y="19193"/>
                      <a:pt x="23650" y="15877"/>
                    </a:cubicBezTo>
                    <a:cubicBezTo>
                      <a:pt x="26532" y="10168"/>
                      <a:pt x="30563" y="5116"/>
                      <a:pt x="35490" y="1038"/>
                    </a:cubicBezTo>
                    <a:cubicBezTo>
                      <a:pt x="36808" y="286"/>
                      <a:pt x="38315" y="-71"/>
                      <a:pt x="39831" y="12"/>
                    </a:cubicBezTo>
                    <a:lnTo>
                      <a:pt x="42515" y="2617"/>
                    </a:lnTo>
                    <a:cubicBezTo>
                      <a:pt x="45041" y="4228"/>
                      <a:pt x="47467" y="5995"/>
                      <a:pt x="49777" y="7905"/>
                    </a:cubicBezTo>
                    <a:cubicBezTo>
                      <a:pt x="50566" y="8931"/>
                      <a:pt x="49145" y="9878"/>
                      <a:pt x="49145" y="9878"/>
                    </a:cubicBezTo>
                    <a:lnTo>
                      <a:pt x="49145" y="9878"/>
                    </a:lnTo>
                    <a:lnTo>
                      <a:pt x="45830" y="10589"/>
                    </a:lnTo>
                    <a:cubicBezTo>
                      <a:pt x="46093" y="11444"/>
                      <a:pt x="46304" y="12314"/>
                      <a:pt x="46461" y="13194"/>
                    </a:cubicBezTo>
                    <a:cubicBezTo>
                      <a:pt x="46461" y="14930"/>
                      <a:pt x="39200" y="18482"/>
                      <a:pt x="39200" y="18482"/>
                    </a:cubicBezTo>
                    <a:lnTo>
                      <a:pt x="42515" y="22429"/>
                    </a:lnTo>
                    <a:cubicBezTo>
                      <a:pt x="42515" y="22429"/>
                      <a:pt x="51040" y="23692"/>
                      <a:pt x="47803" y="29059"/>
                    </a:cubicBezTo>
                    <a:lnTo>
                      <a:pt x="39910" y="37663"/>
                    </a:lnTo>
                    <a:lnTo>
                      <a:pt x="35963" y="46267"/>
                    </a:lnTo>
                    <a:cubicBezTo>
                      <a:pt x="35963" y="46267"/>
                      <a:pt x="35963" y="52266"/>
                      <a:pt x="33990" y="53529"/>
                    </a:cubicBezTo>
                    <a:cubicBezTo>
                      <a:pt x="32017" y="54792"/>
                      <a:pt x="31306" y="52897"/>
                      <a:pt x="28070" y="54239"/>
                    </a:cubicBezTo>
                    <a:cubicBezTo>
                      <a:pt x="20516" y="55148"/>
                      <a:pt x="12855" y="54115"/>
                      <a:pt x="5811" y="51240"/>
                    </a:cubicBezTo>
                    <a:cubicBezTo>
                      <a:pt x="5063" y="49115"/>
                      <a:pt x="4819" y="46845"/>
                      <a:pt x="5100" y="44609"/>
                    </a:cubicBezTo>
                    <a:cubicBezTo>
                      <a:pt x="5100" y="44609"/>
                      <a:pt x="3522" y="44609"/>
                      <a:pt x="1469" y="41610"/>
                    </a:cubicBezTo>
                    <a:cubicBezTo>
                      <a:pt x="-981" y="36882"/>
                      <a:pt x="-326" y="31141"/>
                      <a:pt x="3127" y="27086"/>
                    </a:cubicBezTo>
                    <a:close/>
                  </a:path>
                </a:pathLst>
              </a:custGeom>
              <a:grpFill/>
              <a:ln w="10451"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Shape 27">
                <a:extLst>
                  <a:ext uri="{FF2B5EF4-FFF2-40B4-BE49-F238E27FC236}">
                    <a16:creationId xmlns:a16="http://schemas.microsoft.com/office/drawing/2014/main" id="{9753387F-3C94-69B2-93B9-37DC972099D1}"/>
                  </a:ext>
                </a:extLst>
              </p:cNvPr>
              <p:cNvSpPr/>
              <p:nvPr/>
            </p:nvSpPr>
            <p:spPr>
              <a:xfrm>
                <a:off x="5834921" y="2755386"/>
                <a:ext cx="57213" cy="55014"/>
              </a:xfrm>
              <a:custGeom>
                <a:avLst/>
                <a:gdLst>
                  <a:gd name="connsiteX0" fmla="*/ 45527 w 57213"/>
                  <a:gd name="connsiteY0" fmla="*/ 50448 h 55014"/>
                  <a:gd name="connsiteX1" fmla="*/ 25636 w 57213"/>
                  <a:gd name="connsiteY1" fmla="*/ 29925 h 55014"/>
                  <a:gd name="connsiteX2" fmla="*/ 21057 w 57213"/>
                  <a:gd name="connsiteY2" fmla="*/ 25978 h 55014"/>
                  <a:gd name="connsiteX3" fmla="*/ 6455 w 57213"/>
                  <a:gd name="connsiteY3" fmla="*/ 8061 h 55014"/>
                  <a:gd name="connsiteX4" fmla="*/ 1166 w 57213"/>
                  <a:gd name="connsiteY4" fmla="*/ 2772 h 55014"/>
                  <a:gd name="connsiteX5" fmla="*/ 535 w 57213"/>
                  <a:gd name="connsiteY5" fmla="*/ 167 h 55014"/>
                  <a:gd name="connsiteX6" fmla="*/ 12454 w 57213"/>
                  <a:gd name="connsiteY6" fmla="*/ 1509 h 55014"/>
                  <a:gd name="connsiteX7" fmla="*/ 28951 w 57213"/>
                  <a:gd name="connsiteY7" fmla="*/ 16664 h 55014"/>
                  <a:gd name="connsiteX8" fmla="*/ 34239 w 57213"/>
                  <a:gd name="connsiteY8" fmla="*/ 16664 h 55014"/>
                  <a:gd name="connsiteX9" fmla="*/ 41501 w 57213"/>
                  <a:gd name="connsiteY9" fmla="*/ 23926 h 55014"/>
                  <a:gd name="connsiteX10" fmla="*/ 45527 w 57213"/>
                  <a:gd name="connsiteY10" fmla="*/ 25978 h 55014"/>
                  <a:gd name="connsiteX11" fmla="*/ 48132 w 57213"/>
                  <a:gd name="connsiteY11" fmla="*/ 31898 h 55014"/>
                  <a:gd name="connsiteX12" fmla="*/ 54131 w 57213"/>
                  <a:gd name="connsiteY12" fmla="*/ 37818 h 55014"/>
                  <a:gd name="connsiteX13" fmla="*/ 56735 w 57213"/>
                  <a:gd name="connsiteY13" fmla="*/ 41134 h 55014"/>
                  <a:gd name="connsiteX14" fmla="*/ 55393 w 57213"/>
                  <a:gd name="connsiteY14" fmla="*/ 47133 h 55014"/>
                  <a:gd name="connsiteX15" fmla="*/ 55393 w 57213"/>
                  <a:gd name="connsiteY15" fmla="*/ 54394 h 55014"/>
                  <a:gd name="connsiteX16" fmla="*/ 45527 w 57213"/>
                  <a:gd name="connsiteY16" fmla="*/ 50448 h 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13" h="55014">
                    <a:moveTo>
                      <a:pt x="45527" y="50448"/>
                    </a:moveTo>
                    <a:cubicBezTo>
                      <a:pt x="38228" y="44289"/>
                      <a:pt x="31563" y="37414"/>
                      <a:pt x="25636" y="29925"/>
                    </a:cubicBezTo>
                    <a:lnTo>
                      <a:pt x="21057" y="25978"/>
                    </a:lnTo>
                    <a:lnTo>
                      <a:pt x="6455" y="8061"/>
                    </a:lnTo>
                    <a:lnTo>
                      <a:pt x="1166" y="2772"/>
                    </a:lnTo>
                    <a:cubicBezTo>
                      <a:pt x="1166" y="2772"/>
                      <a:pt x="-965" y="799"/>
                      <a:pt x="535" y="167"/>
                    </a:cubicBezTo>
                    <a:cubicBezTo>
                      <a:pt x="4558" y="-282"/>
                      <a:pt x="8631" y="177"/>
                      <a:pt x="12454" y="1509"/>
                    </a:cubicBezTo>
                    <a:cubicBezTo>
                      <a:pt x="14743" y="2614"/>
                      <a:pt x="26820" y="16743"/>
                      <a:pt x="28951" y="16664"/>
                    </a:cubicBezTo>
                    <a:cubicBezTo>
                      <a:pt x="31082" y="16585"/>
                      <a:pt x="32503" y="15717"/>
                      <a:pt x="34239" y="16664"/>
                    </a:cubicBezTo>
                    <a:cubicBezTo>
                      <a:pt x="36858" y="18879"/>
                      <a:pt x="39286" y="21308"/>
                      <a:pt x="41501" y="23926"/>
                    </a:cubicBezTo>
                    <a:cubicBezTo>
                      <a:pt x="42921" y="24444"/>
                      <a:pt x="44273" y="25134"/>
                      <a:pt x="45527" y="25978"/>
                    </a:cubicBezTo>
                    <a:cubicBezTo>
                      <a:pt x="46719" y="27793"/>
                      <a:pt x="47599" y="29794"/>
                      <a:pt x="48132" y="31898"/>
                    </a:cubicBezTo>
                    <a:cubicBezTo>
                      <a:pt x="49590" y="34353"/>
                      <a:pt x="51657" y="36392"/>
                      <a:pt x="54131" y="37818"/>
                    </a:cubicBezTo>
                    <a:cubicBezTo>
                      <a:pt x="58867" y="41134"/>
                      <a:pt x="56735" y="41134"/>
                      <a:pt x="56735" y="41134"/>
                    </a:cubicBezTo>
                    <a:lnTo>
                      <a:pt x="55393" y="47133"/>
                    </a:lnTo>
                    <a:cubicBezTo>
                      <a:pt x="55393" y="47133"/>
                      <a:pt x="56814" y="53053"/>
                      <a:pt x="55393" y="54394"/>
                    </a:cubicBezTo>
                    <a:cubicBezTo>
                      <a:pt x="53973" y="55736"/>
                      <a:pt x="52552" y="55105"/>
                      <a:pt x="45527" y="50448"/>
                    </a:cubicBezTo>
                    <a:close/>
                  </a:path>
                </a:pathLst>
              </a:custGeom>
              <a:grpFill/>
              <a:ln w="10451"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28">
                <a:extLst>
                  <a:ext uri="{FF2B5EF4-FFF2-40B4-BE49-F238E27FC236}">
                    <a16:creationId xmlns:a16="http://schemas.microsoft.com/office/drawing/2014/main" id="{779C49C2-DA82-E2E9-FA31-873CADF51150}"/>
                  </a:ext>
                </a:extLst>
              </p:cNvPr>
              <p:cNvSpPr/>
              <p:nvPr/>
            </p:nvSpPr>
            <p:spPr>
              <a:xfrm>
                <a:off x="5546165" y="2360097"/>
                <a:ext cx="599894" cy="599894"/>
              </a:xfrm>
              <a:custGeom>
                <a:avLst/>
                <a:gdLst>
                  <a:gd name="connsiteX0" fmla="*/ 299947 w 599894"/>
                  <a:gd name="connsiteY0" fmla="*/ 0 h 599894"/>
                  <a:gd name="connsiteX1" fmla="*/ 0 w 599894"/>
                  <a:gd name="connsiteY1" fmla="*/ 299947 h 599894"/>
                  <a:gd name="connsiteX2" fmla="*/ 299947 w 599894"/>
                  <a:gd name="connsiteY2" fmla="*/ 599894 h 599894"/>
                  <a:gd name="connsiteX3" fmla="*/ 599894 w 599894"/>
                  <a:gd name="connsiteY3" fmla="*/ 299947 h 599894"/>
                  <a:gd name="connsiteX4" fmla="*/ 299947 w 599894"/>
                  <a:gd name="connsiteY4" fmla="*/ 0 h 599894"/>
                  <a:gd name="connsiteX5" fmla="*/ 443843 w 599894"/>
                  <a:gd name="connsiteY5" fmla="*/ 73566 h 599894"/>
                  <a:gd name="connsiteX6" fmla="*/ 442659 w 599894"/>
                  <a:gd name="connsiteY6" fmla="*/ 80591 h 599894"/>
                  <a:gd name="connsiteX7" fmla="*/ 411085 w 599894"/>
                  <a:gd name="connsiteY7" fmla="*/ 80591 h 599894"/>
                  <a:gd name="connsiteX8" fmla="*/ 363725 w 599894"/>
                  <a:gd name="connsiteY8" fmla="*/ 88484 h 599894"/>
                  <a:gd name="connsiteX9" fmla="*/ 340045 w 599894"/>
                  <a:gd name="connsiteY9" fmla="*/ 96378 h 599894"/>
                  <a:gd name="connsiteX10" fmla="*/ 332152 w 599894"/>
                  <a:gd name="connsiteY10" fmla="*/ 80591 h 599894"/>
                  <a:gd name="connsiteX11" fmla="*/ 237432 w 599894"/>
                  <a:gd name="connsiteY11" fmla="*/ 88484 h 599894"/>
                  <a:gd name="connsiteX12" fmla="*/ 184310 w 599894"/>
                  <a:gd name="connsiteY12" fmla="*/ 97325 h 599894"/>
                  <a:gd name="connsiteX13" fmla="*/ 166392 w 599894"/>
                  <a:gd name="connsiteY13" fmla="*/ 88484 h 599894"/>
                  <a:gd name="connsiteX14" fmla="*/ 158498 w 599894"/>
                  <a:gd name="connsiteY14" fmla="*/ 72698 h 599894"/>
                  <a:gd name="connsiteX15" fmla="*/ 158025 w 599894"/>
                  <a:gd name="connsiteY15" fmla="*/ 72303 h 599894"/>
                  <a:gd name="connsiteX16" fmla="*/ 443843 w 599894"/>
                  <a:gd name="connsiteY16" fmla="*/ 73566 h 599894"/>
                  <a:gd name="connsiteX17" fmla="*/ 473995 w 599894"/>
                  <a:gd name="connsiteY17" fmla="*/ 95904 h 599894"/>
                  <a:gd name="connsiteX18" fmla="*/ 504564 w 599894"/>
                  <a:gd name="connsiteY18" fmla="*/ 473313 h 599894"/>
                  <a:gd name="connsiteX19" fmla="*/ 501306 w 599894"/>
                  <a:gd name="connsiteY19" fmla="*/ 477074 h 599894"/>
                  <a:gd name="connsiteX20" fmla="*/ 499728 w 599894"/>
                  <a:gd name="connsiteY20" fmla="*/ 476048 h 599894"/>
                  <a:gd name="connsiteX21" fmla="*/ 500991 w 599894"/>
                  <a:gd name="connsiteY21" fmla="*/ 472732 h 599894"/>
                  <a:gd name="connsiteX22" fmla="*/ 503990 w 599894"/>
                  <a:gd name="connsiteY22" fmla="*/ 471075 h 599894"/>
                  <a:gd name="connsiteX23" fmla="*/ 504700 w 599894"/>
                  <a:gd name="connsiteY23" fmla="*/ 462787 h 599894"/>
                  <a:gd name="connsiteX24" fmla="*/ 503359 w 599894"/>
                  <a:gd name="connsiteY24" fmla="*/ 459472 h 599894"/>
                  <a:gd name="connsiteX25" fmla="*/ 500675 w 599894"/>
                  <a:gd name="connsiteY25" fmla="*/ 449052 h 599894"/>
                  <a:gd name="connsiteX26" fmla="*/ 500675 w 599894"/>
                  <a:gd name="connsiteY26" fmla="*/ 446684 h 599894"/>
                  <a:gd name="connsiteX27" fmla="*/ 496018 w 599894"/>
                  <a:gd name="connsiteY27" fmla="*/ 452762 h 599894"/>
                  <a:gd name="connsiteX28" fmla="*/ 492939 w 599894"/>
                  <a:gd name="connsiteY28" fmla="*/ 464444 h 599894"/>
                  <a:gd name="connsiteX29" fmla="*/ 483862 w 599894"/>
                  <a:gd name="connsiteY29" fmla="*/ 478179 h 599894"/>
                  <a:gd name="connsiteX30" fmla="*/ 470522 w 599894"/>
                  <a:gd name="connsiteY30" fmla="*/ 461129 h 599894"/>
                  <a:gd name="connsiteX31" fmla="*/ 471154 w 599894"/>
                  <a:gd name="connsiteY31" fmla="*/ 459787 h 599894"/>
                  <a:gd name="connsiteX32" fmla="*/ 475258 w 599894"/>
                  <a:gd name="connsiteY32" fmla="*/ 457104 h 599894"/>
                  <a:gd name="connsiteX33" fmla="*/ 478889 w 599894"/>
                  <a:gd name="connsiteY33" fmla="*/ 453946 h 599894"/>
                  <a:gd name="connsiteX34" fmla="*/ 477153 w 599894"/>
                  <a:gd name="connsiteY34" fmla="*/ 451184 h 599894"/>
                  <a:gd name="connsiteX35" fmla="*/ 474469 w 599894"/>
                  <a:gd name="connsiteY35" fmla="*/ 451894 h 599894"/>
                  <a:gd name="connsiteX36" fmla="*/ 472496 w 599894"/>
                  <a:gd name="connsiteY36" fmla="*/ 450236 h 599894"/>
                  <a:gd name="connsiteX37" fmla="*/ 464602 w 599894"/>
                  <a:gd name="connsiteY37" fmla="*/ 447474 h 599894"/>
                  <a:gd name="connsiteX38" fmla="*/ 461761 w 599894"/>
                  <a:gd name="connsiteY38" fmla="*/ 447474 h 599894"/>
                  <a:gd name="connsiteX39" fmla="*/ 459708 w 599894"/>
                  <a:gd name="connsiteY39" fmla="*/ 452446 h 599894"/>
                  <a:gd name="connsiteX40" fmla="*/ 454893 w 599894"/>
                  <a:gd name="connsiteY40" fmla="*/ 457972 h 599894"/>
                  <a:gd name="connsiteX41" fmla="*/ 435476 w 599894"/>
                  <a:gd name="connsiteY41" fmla="*/ 469891 h 599894"/>
                  <a:gd name="connsiteX42" fmla="*/ 428609 w 599894"/>
                  <a:gd name="connsiteY42" fmla="*/ 473601 h 599894"/>
                  <a:gd name="connsiteX43" fmla="*/ 419926 w 599894"/>
                  <a:gd name="connsiteY43" fmla="*/ 481494 h 599894"/>
                  <a:gd name="connsiteX44" fmla="*/ 389063 w 599894"/>
                  <a:gd name="connsiteY44" fmla="*/ 501227 h 599894"/>
                  <a:gd name="connsiteX45" fmla="*/ 381170 w 599894"/>
                  <a:gd name="connsiteY45" fmla="*/ 502648 h 599894"/>
                  <a:gd name="connsiteX46" fmla="*/ 371540 w 599894"/>
                  <a:gd name="connsiteY46" fmla="*/ 520961 h 599894"/>
                  <a:gd name="connsiteX47" fmla="*/ 366093 w 599894"/>
                  <a:gd name="connsiteY47" fmla="*/ 527749 h 599894"/>
                  <a:gd name="connsiteX48" fmla="*/ 369409 w 599894"/>
                  <a:gd name="connsiteY48" fmla="*/ 541247 h 599894"/>
                  <a:gd name="connsiteX49" fmla="*/ 369409 w 599894"/>
                  <a:gd name="connsiteY49" fmla="*/ 546219 h 599894"/>
                  <a:gd name="connsiteX50" fmla="*/ 366725 w 599894"/>
                  <a:gd name="connsiteY50" fmla="*/ 548193 h 599894"/>
                  <a:gd name="connsiteX51" fmla="*/ 366725 w 599894"/>
                  <a:gd name="connsiteY51" fmla="*/ 549535 h 599894"/>
                  <a:gd name="connsiteX52" fmla="*/ 372171 w 599894"/>
                  <a:gd name="connsiteY52" fmla="*/ 551508 h 599894"/>
                  <a:gd name="connsiteX53" fmla="*/ 374697 w 599894"/>
                  <a:gd name="connsiteY53" fmla="*/ 543220 h 599894"/>
                  <a:gd name="connsiteX54" fmla="*/ 379275 w 599894"/>
                  <a:gd name="connsiteY54" fmla="*/ 541326 h 599894"/>
                  <a:gd name="connsiteX55" fmla="*/ 391747 w 599894"/>
                  <a:gd name="connsiteY55" fmla="*/ 539668 h 599894"/>
                  <a:gd name="connsiteX56" fmla="*/ 410296 w 599894"/>
                  <a:gd name="connsiteY56" fmla="*/ 541641 h 599894"/>
                  <a:gd name="connsiteX57" fmla="*/ 418189 w 599894"/>
                  <a:gd name="connsiteY57" fmla="*/ 540536 h 599894"/>
                  <a:gd name="connsiteX58" fmla="*/ 59015 w 599894"/>
                  <a:gd name="connsiteY58" fmla="*/ 417887 h 599894"/>
                  <a:gd name="connsiteX59" fmla="*/ 32836 w 599894"/>
                  <a:gd name="connsiteY59" fmla="*/ 325837 h 599894"/>
                  <a:gd name="connsiteX60" fmla="*/ 116664 w 599894"/>
                  <a:gd name="connsiteY60" fmla="*/ 301526 h 599894"/>
                  <a:gd name="connsiteX61" fmla="*/ 107586 w 599894"/>
                  <a:gd name="connsiteY61" fmla="*/ 281556 h 599894"/>
                  <a:gd name="connsiteX62" fmla="*/ 156051 w 599894"/>
                  <a:gd name="connsiteY62" fmla="*/ 289449 h 599894"/>
                  <a:gd name="connsiteX63" fmla="*/ 161024 w 599894"/>
                  <a:gd name="connsiteY63" fmla="*/ 305236 h 599894"/>
                  <a:gd name="connsiteX64" fmla="*/ 179258 w 599894"/>
                  <a:gd name="connsiteY64" fmla="*/ 350543 h 599894"/>
                  <a:gd name="connsiteX65" fmla="*/ 198754 w 599894"/>
                  <a:gd name="connsiteY65" fmla="*/ 378802 h 599894"/>
                  <a:gd name="connsiteX66" fmla="*/ 205701 w 599894"/>
                  <a:gd name="connsiteY66" fmla="*/ 356148 h 599894"/>
                  <a:gd name="connsiteX67" fmla="*/ 209884 w 599894"/>
                  <a:gd name="connsiteY67" fmla="*/ 339651 h 599894"/>
                  <a:gd name="connsiteX68" fmla="*/ 245641 w 599894"/>
                  <a:gd name="connsiteY68" fmla="*/ 317786 h 599894"/>
                  <a:gd name="connsiteX69" fmla="*/ 260401 w 599894"/>
                  <a:gd name="connsiteY69" fmla="*/ 303973 h 599894"/>
                  <a:gd name="connsiteX70" fmla="*/ 272715 w 599894"/>
                  <a:gd name="connsiteY70" fmla="*/ 316444 h 599894"/>
                  <a:gd name="connsiteX71" fmla="*/ 284003 w 599894"/>
                  <a:gd name="connsiteY71" fmla="*/ 331678 h 599894"/>
                  <a:gd name="connsiteX72" fmla="*/ 288660 w 599894"/>
                  <a:gd name="connsiteY72" fmla="*/ 348018 h 599894"/>
                  <a:gd name="connsiteX73" fmla="*/ 293396 w 599894"/>
                  <a:gd name="connsiteY73" fmla="*/ 346912 h 599894"/>
                  <a:gd name="connsiteX74" fmla="*/ 315102 w 599894"/>
                  <a:gd name="connsiteY74" fmla="*/ 403981 h 599894"/>
                  <a:gd name="connsiteX75" fmla="*/ 338782 w 599894"/>
                  <a:gd name="connsiteY75" fmla="*/ 417637 h 599894"/>
                  <a:gd name="connsiteX76" fmla="*/ 315655 w 599894"/>
                  <a:gd name="connsiteY76" fmla="*/ 357411 h 599894"/>
                  <a:gd name="connsiteX77" fmla="*/ 336178 w 599894"/>
                  <a:gd name="connsiteY77" fmla="*/ 368067 h 599894"/>
                  <a:gd name="connsiteX78" fmla="*/ 357805 w 599894"/>
                  <a:gd name="connsiteY78" fmla="*/ 368067 h 599894"/>
                  <a:gd name="connsiteX79" fmla="*/ 348965 w 599894"/>
                  <a:gd name="connsiteY79" fmla="*/ 334757 h 599894"/>
                  <a:gd name="connsiteX80" fmla="*/ 355358 w 599894"/>
                  <a:gd name="connsiteY80" fmla="*/ 313760 h 599894"/>
                  <a:gd name="connsiteX81" fmla="*/ 365935 w 599894"/>
                  <a:gd name="connsiteY81" fmla="*/ 322127 h 599894"/>
                  <a:gd name="connsiteX82" fmla="*/ 391747 w 599894"/>
                  <a:gd name="connsiteY82" fmla="*/ 305157 h 599894"/>
                  <a:gd name="connsiteX83" fmla="*/ 414874 w 599894"/>
                  <a:gd name="connsiteY83" fmla="*/ 275399 h 599894"/>
                  <a:gd name="connsiteX84" fmla="*/ 399087 w 599894"/>
                  <a:gd name="connsiteY84" fmla="*/ 246667 h 599894"/>
                  <a:gd name="connsiteX85" fmla="*/ 420715 w 599894"/>
                  <a:gd name="connsiteY85" fmla="*/ 228907 h 599894"/>
                  <a:gd name="connsiteX86" fmla="*/ 430661 w 599894"/>
                  <a:gd name="connsiteY86" fmla="*/ 250456 h 599894"/>
                  <a:gd name="connsiteX87" fmla="*/ 438554 w 599894"/>
                  <a:gd name="connsiteY87" fmla="*/ 234669 h 599894"/>
                  <a:gd name="connsiteX88" fmla="*/ 430661 w 599894"/>
                  <a:gd name="connsiteY88" fmla="*/ 218882 h 599894"/>
                  <a:gd name="connsiteX89" fmla="*/ 462234 w 599894"/>
                  <a:gd name="connsiteY89" fmla="*/ 187309 h 599894"/>
                  <a:gd name="connsiteX90" fmla="*/ 454341 w 599894"/>
                  <a:gd name="connsiteY90" fmla="*/ 154078 h 599894"/>
                  <a:gd name="connsiteX91" fmla="*/ 426635 w 599894"/>
                  <a:gd name="connsiteY91" fmla="*/ 149737 h 599894"/>
                  <a:gd name="connsiteX92" fmla="*/ 435476 w 599894"/>
                  <a:gd name="connsiteY92" fmla="*/ 128346 h 599894"/>
                  <a:gd name="connsiteX93" fmla="*/ 454736 w 599894"/>
                  <a:gd name="connsiteY93" fmla="*/ 124162 h 599894"/>
                  <a:gd name="connsiteX94" fmla="*/ 462629 w 599894"/>
                  <a:gd name="connsiteY94" fmla="*/ 116269 h 599894"/>
                  <a:gd name="connsiteX95" fmla="*/ 470049 w 599894"/>
                  <a:gd name="connsiteY95" fmla="*/ 129609 h 599894"/>
                  <a:gd name="connsiteX96" fmla="*/ 474469 w 599894"/>
                  <a:gd name="connsiteY96" fmla="*/ 112322 h 599894"/>
                  <a:gd name="connsiteX97" fmla="*/ 474469 w 599894"/>
                  <a:gd name="connsiteY97" fmla="*/ 98509 h 5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99894" h="599894">
                    <a:moveTo>
                      <a:pt x="299947" y="0"/>
                    </a:moveTo>
                    <a:cubicBezTo>
                      <a:pt x="134291" y="0"/>
                      <a:pt x="0" y="134291"/>
                      <a:pt x="0" y="299947"/>
                    </a:cubicBezTo>
                    <a:cubicBezTo>
                      <a:pt x="0" y="465603"/>
                      <a:pt x="134291" y="599894"/>
                      <a:pt x="299947" y="599894"/>
                    </a:cubicBezTo>
                    <a:cubicBezTo>
                      <a:pt x="465603" y="599894"/>
                      <a:pt x="599894" y="465603"/>
                      <a:pt x="599894" y="299947"/>
                    </a:cubicBezTo>
                    <a:cubicBezTo>
                      <a:pt x="599894" y="134291"/>
                      <a:pt x="465603" y="0"/>
                      <a:pt x="299947" y="0"/>
                    </a:cubicBezTo>
                    <a:close/>
                    <a:moveTo>
                      <a:pt x="443843" y="73566"/>
                    </a:moveTo>
                    <a:cubicBezTo>
                      <a:pt x="442738" y="74513"/>
                      <a:pt x="442659" y="76487"/>
                      <a:pt x="442659" y="80591"/>
                    </a:cubicBezTo>
                    <a:cubicBezTo>
                      <a:pt x="442659" y="88484"/>
                      <a:pt x="426872" y="80591"/>
                      <a:pt x="411085" y="80591"/>
                    </a:cubicBezTo>
                    <a:cubicBezTo>
                      <a:pt x="395299" y="80591"/>
                      <a:pt x="371619" y="88484"/>
                      <a:pt x="363725" y="88484"/>
                    </a:cubicBezTo>
                    <a:cubicBezTo>
                      <a:pt x="355832" y="88484"/>
                      <a:pt x="347939" y="96378"/>
                      <a:pt x="340045" y="96378"/>
                    </a:cubicBezTo>
                    <a:cubicBezTo>
                      <a:pt x="332152" y="96378"/>
                      <a:pt x="338782" y="84932"/>
                      <a:pt x="332152" y="80591"/>
                    </a:cubicBezTo>
                    <a:cubicBezTo>
                      <a:pt x="291422" y="53675"/>
                      <a:pt x="245325" y="96378"/>
                      <a:pt x="237432" y="88484"/>
                    </a:cubicBezTo>
                    <a:cubicBezTo>
                      <a:pt x="229538" y="80591"/>
                      <a:pt x="197965" y="96378"/>
                      <a:pt x="184310" y="97325"/>
                    </a:cubicBezTo>
                    <a:cubicBezTo>
                      <a:pt x="170654" y="98272"/>
                      <a:pt x="158498" y="96378"/>
                      <a:pt x="166392" y="88484"/>
                    </a:cubicBezTo>
                    <a:cubicBezTo>
                      <a:pt x="174285" y="80591"/>
                      <a:pt x="166392" y="80591"/>
                      <a:pt x="158498" y="72698"/>
                    </a:cubicBezTo>
                    <a:lnTo>
                      <a:pt x="158025" y="72303"/>
                    </a:lnTo>
                    <a:cubicBezTo>
                      <a:pt x="245562" y="17545"/>
                      <a:pt x="356793" y="18035"/>
                      <a:pt x="443843" y="73566"/>
                    </a:cubicBezTo>
                    <a:close/>
                    <a:moveTo>
                      <a:pt x="473995" y="95904"/>
                    </a:moveTo>
                    <a:cubicBezTo>
                      <a:pt x="586655" y="191681"/>
                      <a:pt x="600342" y="360653"/>
                      <a:pt x="504564" y="473313"/>
                    </a:cubicBezTo>
                    <a:cubicBezTo>
                      <a:pt x="503490" y="474576"/>
                      <a:pt x="502404" y="475831"/>
                      <a:pt x="501306" y="477074"/>
                    </a:cubicBezTo>
                    <a:cubicBezTo>
                      <a:pt x="499964" y="477784"/>
                      <a:pt x="499885" y="477074"/>
                      <a:pt x="499728" y="476048"/>
                    </a:cubicBezTo>
                    <a:cubicBezTo>
                      <a:pt x="499570" y="475021"/>
                      <a:pt x="499728" y="472732"/>
                      <a:pt x="500991" y="472732"/>
                    </a:cubicBezTo>
                    <a:cubicBezTo>
                      <a:pt x="502253" y="472732"/>
                      <a:pt x="503832" y="471943"/>
                      <a:pt x="503990" y="471075"/>
                    </a:cubicBezTo>
                    <a:cubicBezTo>
                      <a:pt x="504148" y="470207"/>
                      <a:pt x="504464" y="463181"/>
                      <a:pt x="504700" y="462787"/>
                    </a:cubicBezTo>
                    <a:cubicBezTo>
                      <a:pt x="504937" y="462392"/>
                      <a:pt x="503516" y="459866"/>
                      <a:pt x="503359" y="459472"/>
                    </a:cubicBezTo>
                    <a:cubicBezTo>
                      <a:pt x="502165" y="456082"/>
                      <a:pt x="501267" y="452596"/>
                      <a:pt x="500675" y="449052"/>
                    </a:cubicBezTo>
                    <a:cubicBezTo>
                      <a:pt x="500675" y="447710"/>
                      <a:pt x="500675" y="446605"/>
                      <a:pt x="500675" y="446684"/>
                    </a:cubicBezTo>
                    <a:cubicBezTo>
                      <a:pt x="498815" y="448455"/>
                      <a:pt x="497244" y="450505"/>
                      <a:pt x="496018" y="452762"/>
                    </a:cubicBezTo>
                    <a:cubicBezTo>
                      <a:pt x="494676" y="456314"/>
                      <a:pt x="494123" y="460024"/>
                      <a:pt x="492939" y="464444"/>
                    </a:cubicBezTo>
                    <a:cubicBezTo>
                      <a:pt x="492234" y="470192"/>
                      <a:pt x="488873" y="475276"/>
                      <a:pt x="483862" y="478179"/>
                    </a:cubicBezTo>
                    <a:cubicBezTo>
                      <a:pt x="479205" y="480310"/>
                      <a:pt x="470522" y="461682"/>
                      <a:pt x="470522" y="461129"/>
                    </a:cubicBezTo>
                    <a:cubicBezTo>
                      <a:pt x="470532" y="460612"/>
                      <a:pt x="470761" y="460124"/>
                      <a:pt x="471154" y="459787"/>
                    </a:cubicBezTo>
                    <a:cubicBezTo>
                      <a:pt x="472571" y="458971"/>
                      <a:pt x="473942" y="458075"/>
                      <a:pt x="475258" y="457104"/>
                    </a:cubicBezTo>
                    <a:cubicBezTo>
                      <a:pt x="476596" y="456208"/>
                      <a:pt x="477816" y="455147"/>
                      <a:pt x="478889" y="453946"/>
                    </a:cubicBezTo>
                    <a:cubicBezTo>
                      <a:pt x="478889" y="452604"/>
                      <a:pt x="477863" y="450631"/>
                      <a:pt x="477153" y="451184"/>
                    </a:cubicBezTo>
                    <a:cubicBezTo>
                      <a:pt x="476377" y="451744"/>
                      <a:pt x="475421" y="451997"/>
                      <a:pt x="474469" y="451894"/>
                    </a:cubicBezTo>
                    <a:cubicBezTo>
                      <a:pt x="473647" y="451573"/>
                      <a:pt x="472954" y="450990"/>
                      <a:pt x="472496" y="450236"/>
                    </a:cubicBezTo>
                    <a:cubicBezTo>
                      <a:pt x="469963" y="449055"/>
                      <a:pt x="467319" y="448129"/>
                      <a:pt x="464602" y="447474"/>
                    </a:cubicBezTo>
                    <a:cubicBezTo>
                      <a:pt x="463418" y="447474"/>
                      <a:pt x="462629" y="446684"/>
                      <a:pt x="461761" y="447474"/>
                    </a:cubicBezTo>
                    <a:cubicBezTo>
                      <a:pt x="460892" y="448263"/>
                      <a:pt x="459708" y="452446"/>
                      <a:pt x="459708" y="452446"/>
                    </a:cubicBezTo>
                    <a:cubicBezTo>
                      <a:pt x="459708" y="452446"/>
                      <a:pt x="454893" y="457972"/>
                      <a:pt x="454893" y="457972"/>
                    </a:cubicBezTo>
                    <a:cubicBezTo>
                      <a:pt x="454893" y="457972"/>
                      <a:pt x="439107" y="470443"/>
                      <a:pt x="435476" y="469891"/>
                    </a:cubicBezTo>
                    <a:cubicBezTo>
                      <a:pt x="431845" y="469338"/>
                      <a:pt x="428609" y="473601"/>
                      <a:pt x="428609" y="473601"/>
                    </a:cubicBezTo>
                    <a:cubicBezTo>
                      <a:pt x="426320" y="474074"/>
                      <a:pt x="420715" y="480863"/>
                      <a:pt x="419926" y="481494"/>
                    </a:cubicBezTo>
                    <a:cubicBezTo>
                      <a:pt x="419137" y="482125"/>
                      <a:pt x="394273" y="498623"/>
                      <a:pt x="389063" y="501227"/>
                    </a:cubicBezTo>
                    <a:cubicBezTo>
                      <a:pt x="386616" y="502411"/>
                      <a:pt x="381880" y="501859"/>
                      <a:pt x="381170" y="502648"/>
                    </a:cubicBezTo>
                    <a:cubicBezTo>
                      <a:pt x="376606" y="507939"/>
                      <a:pt x="373313" y="514202"/>
                      <a:pt x="371540" y="520961"/>
                    </a:cubicBezTo>
                    <a:cubicBezTo>
                      <a:pt x="371540" y="523329"/>
                      <a:pt x="366567" y="524434"/>
                      <a:pt x="366093" y="527749"/>
                    </a:cubicBezTo>
                    <a:cubicBezTo>
                      <a:pt x="365304" y="533038"/>
                      <a:pt x="369409" y="538721"/>
                      <a:pt x="369409" y="541247"/>
                    </a:cubicBezTo>
                    <a:cubicBezTo>
                      <a:pt x="369583" y="542900"/>
                      <a:pt x="369583" y="544567"/>
                      <a:pt x="369409" y="546219"/>
                    </a:cubicBezTo>
                    <a:cubicBezTo>
                      <a:pt x="369409" y="546219"/>
                      <a:pt x="366883" y="547640"/>
                      <a:pt x="366725" y="548193"/>
                    </a:cubicBezTo>
                    <a:cubicBezTo>
                      <a:pt x="366467" y="548603"/>
                      <a:pt x="366467" y="549124"/>
                      <a:pt x="366725" y="549535"/>
                    </a:cubicBezTo>
                    <a:cubicBezTo>
                      <a:pt x="368476" y="550358"/>
                      <a:pt x="370299" y="551019"/>
                      <a:pt x="372171" y="551508"/>
                    </a:cubicBezTo>
                    <a:cubicBezTo>
                      <a:pt x="374144" y="551508"/>
                      <a:pt x="374934" y="547640"/>
                      <a:pt x="374697" y="543220"/>
                    </a:cubicBezTo>
                    <a:lnTo>
                      <a:pt x="379275" y="541326"/>
                    </a:lnTo>
                    <a:cubicBezTo>
                      <a:pt x="383023" y="539069"/>
                      <a:pt x="387540" y="538468"/>
                      <a:pt x="391747" y="539668"/>
                    </a:cubicBezTo>
                    <a:cubicBezTo>
                      <a:pt x="404850" y="541878"/>
                      <a:pt x="406665" y="542904"/>
                      <a:pt x="410296" y="541641"/>
                    </a:cubicBezTo>
                    <a:cubicBezTo>
                      <a:pt x="412886" y="541020"/>
                      <a:pt x="415529" y="540650"/>
                      <a:pt x="418189" y="540536"/>
                    </a:cubicBezTo>
                    <a:cubicBezTo>
                      <a:pt x="285138" y="605850"/>
                      <a:pt x="124330" y="550939"/>
                      <a:pt x="59015" y="417887"/>
                    </a:cubicBezTo>
                    <a:cubicBezTo>
                      <a:pt x="44844" y="389020"/>
                      <a:pt x="35977" y="357841"/>
                      <a:pt x="32836" y="325837"/>
                    </a:cubicBezTo>
                    <a:cubicBezTo>
                      <a:pt x="50675" y="331363"/>
                      <a:pt x="84775" y="328758"/>
                      <a:pt x="116664" y="301526"/>
                    </a:cubicBezTo>
                    <a:cubicBezTo>
                      <a:pt x="127004" y="292685"/>
                      <a:pt x="115795" y="287870"/>
                      <a:pt x="107586" y="281556"/>
                    </a:cubicBezTo>
                    <a:cubicBezTo>
                      <a:pt x="99377" y="275241"/>
                      <a:pt x="147842" y="284713"/>
                      <a:pt x="156051" y="289449"/>
                    </a:cubicBezTo>
                    <a:cubicBezTo>
                      <a:pt x="164260" y="294185"/>
                      <a:pt x="160393" y="302631"/>
                      <a:pt x="161024" y="305236"/>
                    </a:cubicBezTo>
                    <a:cubicBezTo>
                      <a:pt x="166078" y="320730"/>
                      <a:pt x="172170" y="335867"/>
                      <a:pt x="179258" y="350543"/>
                    </a:cubicBezTo>
                    <a:cubicBezTo>
                      <a:pt x="190624" y="374223"/>
                      <a:pt x="194334" y="381327"/>
                      <a:pt x="198754" y="378802"/>
                    </a:cubicBezTo>
                    <a:cubicBezTo>
                      <a:pt x="204700" y="372879"/>
                      <a:pt x="207304" y="364384"/>
                      <a:pt x="205701" y="356148"/>
                    </a:cubicBezTo>
                    <a:cubicBezTo>
                      <a:pt x="204438" y="346123"/>
                      <a:pt x="204438" y="336651"/>
                      <a:pt x="209884" y="339651"/>
                    </a:cubicBezTo>
                    <a:cubicBezTo>
                      <a:pt x="215330" y="342650"/>
                      <a:pt x="235853" y="325364"/>
                      <a:pt x="245641" y="317786"/>
                    </a:cubicBezTo>
                    <a:cubicBezTo>
                      <a:pt x="255429" y="310208"/>
                      <a:pt x="255981" y="312182"/>
                      <a:pt x="260401" y="303973"/>
                    </a:cubicBezTo>
                    <a:cubicBezTo>
                      <a:pt x="264822" y="295764"/>
                      <a:pt x="262927" y="305236"/>
                      <a:pt x="272715" y="316444"/>
                    </a:cubicBezTo>
                    <a:cubicBezTo>
                      <a:pt x="282503" y="327653"/>
                      <a:pt x="285581" y="328521"/>
                      <a:pt x="284003" y="331678"/>
                    </a:cubicBezTo>
                    <a:cubicBezTo>
                      <a:pt x="282424" y="334836"/>
                      <a:pt x="280529" y="344860"/>
                      <a:pt x="288660" y="348018"/>
                    </a:cubicBezTo>
                    <a:cubicBezTo>
                      <a:pt x="290308" y="348752"/>
                      <a:pt x="292243" y="348301"/>
                      <a:pt x="293396" y="346912"/>
                    </a:cubicBezTo>
                    <a:cubicBezTo>
                      <a:pt x="292212" y="360015"/>
                      <a:pt x="294974" y="380538"/>
                      <a:pt x="315102" y="403981"/>
                    </a:cubicBezTo>
                    <a:cubicBezTo>
                      <a:pt x="323706" y="414006"/>
                      <a:pt x="335230" y="420321"/>
                      <a:pt x="338782" y="417637"/>
                    </a:cubicBezTo>
                    <a:cubicBezTo>
                      <a:pt x="342334" y="414953"/>
                      <a:pt x="310603" y="370277"/>
                      <a:pt x="315655" y="357411"/>
                    </a:cubicBezTo>
                    <a:cubicBezTo>
                      <a:pt x="320707" y="344544"/>
                      <a:pt x="325679" y="361831"/>
                      <a:pt x="336178" y="368067"/>
                    </a:cubicBezTo>
                    <a:cubicBezTo>
                      <a:pt x="346676" y="374302"/>
                      <a:pt x="344071" y="377539"/>
                      <a:pt x="357805" y="368067"/>
                    </a:cubicBezTo>
                    <a:cubicBezTo>
                      <a:pt x="371540" y="358595"/>
                      <a:pt x="359700" y="345413"/>
                      <a:pt x="348965" y="334757"/>
                    </a:cubicBezTo>
                    <a:cubicBezTo>
                      <a:pt x="338230" y="324101"/>
                      <a:pt x="347070" y="320233"/>
                      <a:pt x="355358" y="313760"/>
                    </a:cubicBezTo>
                    <a:cubicBezTo>
                      <a:pt x="363646" y="307288"/>
                      <a:pt x="360331" y="321654"/>
                      <a:pt x="365935" y="322127"/>
                    </a:cubicBezTo>
                    <a:cubicBezTo>
                      <a:pt x="371540" y="322601"/>
                      <a:pt x="377933" y="308314"/>
                      <a:pt x="391747" y="305157"/>
                    </a:cubicBezTo>
                    <a:cubicBezTo>
                      <a:pt x="405560" y="301999"/>
                      <a:pt x="409349" y="286292"/>
                      <a:pt x="414874" y="275399"/>
                    </a:cubicBezTo>
                    <a:cubicBezTo>
                      <a:pt x="420399" y="264506"/>
                      <a:pt x="408086" y="258033"/>
                      <a:pt x="399087" y="246667"/>
                    </a:cubicBezTo>
                    <a:cubicBezTo>
                      <a:pt x="390089" y="235301"/>
                      <a:pt x="417005" y="221014"/>
                      <a:pt x="420715" y="228907"/>
                    </a:cubicBezTo>
                    <a:cubicBezTo>
                      <a:pt x="424425" y="236800"/>
                      <a:pt x="422531" y="244694"/>
                      <a:pt x="430661" y="250456"/>
                    </a:cubicBezTo>
                    <a:cubicBezTo>
                      <a:pt x="438791" y="256218"/>
                      <a:pt x="441948" y="240273"/>
                      <a:pt x="438554" y="234669"/>
                    </a:cubicBezTo>
                    <a:cubicBezTo>
                      <a:pt x="435160" y="229065"/>
                      <a:pt x="430661" y="234669"/>
                      <a:pt x="430661" y="218882"/>
                    </a:cubicBezTo>
                    <a:cubicBezTo>
                      <a:pt x="430661" y="203096"/>
                      <a:pt x="454341" y="187309"/>
                      <a:pt x="462234" y="187309"/>
                    </a:cubicBezTo>
                    <a:cubicBezTo>
                      <a:pt x="470128" y="187309"/>
                      <a:pt x="462234" y="163629"/>
                      <a:pt x="454341" y="154078"/>
                    </a:cubicBezTo>
                    <a:cubicBezTo>
                      <a:pt x="446448" y="144527"/>
                      <a:pt x="430661" y="147842"/>
                      <a:pt x="426635" y="149737"/>
                    </a:cubicBezTo>
                    <a:cubicBezTo>
                      <a:pt x="422610" y="151631"/>
                      <a:pt x="431056" y="139949"/>
                      <a:pt x="435476" y="128346"/>
                    </a:cubicBezTo>
                    <a:cubicBezTo>
                      <a:pt x="439896" y="116743"/>
                      <a:pt x="454736" y="124162"/>
                      <a:pt x="454736" y="124162"/>
                    </a:cubicBezTo>
                    <a:lnTo>
                      <a:pt x="462629" y="116269"/>
                    </a:lnTo>
                    <a:cubicBezTo>
                      <a:pt x="462629" y="116269"/>
                      <a:pt x="466339" y="129056"/>
                      <a:pt x="470049" y="129609"/>
                    </a:cubicBezTo>
                    <a:cubicBezTo>
                      <a:pt x="473759" y="130161"/>
                      <a:pt x="474469" y="120216"/>
                      <a:pt x="474469" y="112322"/>
                    </a:cubicBezTo>
                    <a:lnTo>
                      <a:pt x="474469" y="98509"/>
                    </a:lnTo>
                    <a:close/>
                  </a:path>
                </a:pathLst>
              </a:custGeom>
              <a:grpFill/>
              <a:ln w="10451"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1">
                <a:extLst>
                  <a:ext uri="{FF2B5EF4-FFF2-40B4-BE49-F238E27FC236}">
                    <a16:creationId xmlns:a16="http://schemas.microsoft.com/office/drawing/2014/main" id="{1711E3B0-0B5F-C089-C3FD-1B217F0875B8}"/>
                  </a:ext>
                </a:extLst>
              </p:cNvPr>
              <p:cNvSpPr/>
              <p:nvPr/>
            </p:nvSpPr>
            <p:spPr>
              <a:xfrm>
                <a:off x="6011621" y="2744888"/>
                <a:ext cx="63567" cy="38332"/>
              </a:xfrm>
              <a:custGeom>
                <a:avLst/>
                <a:gdLst>
                  <a:gd name="connsiteX0" fmla="*/ 409 w 63567"/>
                  <a:gd name="connsiteY0" fmla="*/ 8849 h 38332"/>
                  <a:gd name="connsiteX1" fmla="*/ 20143 w 63567"/>
                  <a:gd name="connsiteY1" fmla="*/ 35134 h 38332"/>
                  <a:gd name="connsiteX2" fmla="*/ 30009 w 63567"/>
                  <a:gd name="connsiteY2" fmla="*/ 37502 h 38332"/>
                  <a:gd name="connsiteX3" fmla="*/ 39876 w 63567"/>
                  <a:gd name="connsiteY3" fmla="*/ 32529 h 38332"/>
                  <a:gd name="connsiteX4" fmla="*/ 53137 w 63567"/>
                  <a:gd name="connsiteY4" fmla="*/ 36950 h 38332"/>
                  <a:gd name="connsiteX5" fmla="*/ 63149 w 63567"/>
                  <a:gd name="connsiteY5" fmla="*/ 32012 h 38332"/>
                  <a:gd name="connsiteX6" fmla="*/ 63556 w 63567"/>
                  <a:gd name="connsiteY6" fmla="*/ 29056 h 38332"/>
                  <a:gd name="connsiteX7" fmla="*/ 63556 w 63567"/>
                  <a:gd name="connsiteY7" fmla="*/ 29056 h 38332"/>
                  <a:gd name="connsiteX8" fmla="*/ 59688 w 63567"/>
                  <a:gd name="connsiteY8" fmla="*/ 22268 h 38332"/>
                  <a:gd name="connsiteX9" fmla="*/ 26300 w 63567"/>
                  <a:gd name="connsiteY9" fmla="*/ 1982 h 38332"/>
                  <a:gd name="connsiteX10" fmla="*/ 22195 w 63567"/>
                  <a:gd name="connsiteY10" fmla="*/ 877 h 38332"/>
                  <a:gd name="connsiteX11" fmla="*/ 725 w 63567"/>
                  <a:gd name="connsiteY11" fmla="*/ 877 h 38332"/>
                  <a:gd name="connsiteX12" fmla="*/ 409 w 63567"/>
                  <a:gd name="connsiteY12" fmla="*/ 8849 h 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67" h="38332">
                    <a:moveTo>
                      <a:pt x="409" y="8849"/>
                    </a:moveTo>
                    <a:lnTo>
                      <a:pt x="20143" y="35134"/>
                    </a:lnTo>
                    <a:cubicBezTo>
                      <a:pt x="22422" y="38213"/>
                      <a:pt x="26581" y="39211"/>
                      <a:pt x="30009" y="37502"/>
                    </a:cubicBezTo>
                    <a:lnTo>
                      <a:pt x="39876" y="32529"/>
                    </a:lnTo>
                    <a:lnTo>
                      <a:pt x="53137" y="36950"/>
                    </a:lnTo>
                    <a:cubicBezTo>
                      <a:pt x="57265" y="38351"/>
                      <a:pt x="61747" y="36140"/>
                      <a:pt x="63149" y="32012"/>
                    </a:cubicBezTo>
                    <a:cubicBezTo>
                      <a:pt x="63471" y="31062"/>
                      <a:pt x="63609" y="30059"/>
                      <a:pt x="63556" y="29056"/>
                    </a:cubicBezTo>
                    <a:lnTo>
                      <a:pt x="63556" y="29056"/>
                    </a:lnTo>
                    <a:cubicBezTo>
                      <a:pt x="63555" y="26269"/>
                      <a:pt x="62086" y="23690"/>
                      <a:pt x="59688" y="22268"/>
                    </a:cubicBezTo>
                    <a:lnTo>
                      <a:pt x="26300" y="1982"/>
                    </a:lnTo>
                    <a:cubicBezTo>
                      <a:pt x="25048" y="1270"/>
                      <a:pt x="23635" y="890"/>
                      <a:pt x="22195" y="877"/>
                    </a:cubicBezTo>
                    <a:cubicBezTo>
                      <a:pt x="22195" y="877"/>
                      <a:pt x="2146" y="-1096"/>
                      <a:pt x="725" y="877"/>
                    </a:cubicBezTo>
                    <a:cubicBezTo>
                      <a:pt x="-696" y="2850"/>
                      <a:pt x="409" y="8849"/>
                      <a:pt x="409" y="8849"/>
                    </a:cubicBezTo>
                    <a:close/>
                  </a:path>
                </a:pathLst>
              </a:custGeom>
              <a:grpFill/>
              <a:ln w="10451" cap="flat">
                <a:solidFill>
                  <a:srgbClr val="1E516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9" name="TextBox 38">
            <a:extLst>
              <a:ext uri="{FF2B5EF4-FFF2-40B4-BE49-F238E27FC236}">
                <a16:creationId xmlns:a16="http://schemas.microsoft.com/office/drawing/2014/main" id="{6C31AA4D-120A-CDBF-6802-B3C964B7C94D}"/>
              </a:ext>
            </a:extLst>
          </p:cNvPr>
          <p:cNvSpPr txBox="1"/>
          <p:nvPr/>
        </p:nvSpPr>
        <p:spPr>
          <a:xfrm>
            <a:off x="8098837" y="4489326"/>
            <a:ext cx="1236263" cy="923330"/>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rPr>
              <a:t>Finish projects on</a:t>
            </a:r>
            <a:b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rPr>
            </a:b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rPr>
              <a:t>time and under budget</a:t>
            </a:r>
          </a:p>
        </p:txBody>
      </p:sp>
      <p:sp>
        <p:nvSpPr>
          <p:cNvPr id="21" name="TextBox 20">
            <a:extLst>
              <a:ext uri="{FF2B5EF4-FFF2-40B4-BE49-F238E27FC236}">
                <a16:creationId xmlns:a16="http://schemas.microsoft.com/office/drawing/2014/main" id="{25597B9A-5BD8-FE3C-5321-74C4900810EE}"/>
              </a:ext>
            </a:extLst>
          </p:cNvPr>
          <p:cNvSpPr txBox="1"/>
          <p:nvPr/>
        </p:nvSpPr>
        <p:spPr>
          <a:xfrm>
            <a:off x="6262152" y="4489326"/>
            <a:ext cx="1199423" cy="69249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Expand into</a:t>
            </a:r>
            <a:b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br>
            <a:r>
              <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cs typeface="Segoe UI"/>
              </a:rPr>
              <a:t>global markets</a:t>
            </a:r>
            <a:endParaRPr kumimoji="0" lang="en-US" sz="1500" b="0" i="0" u="none" strike="noStrike" kern="1200" cap="none" spc="0" normalizeH="0" baseline="0" noProof="0" dirty="0">
              <a:ln>
                <a:noFill/>
              </a:ln>
              <a:solidFill>
                <a:srgbClr val="245065"/>
              </a:solidFill>
              <a:effectLst/>
              <a:uLnTx/>
              <a:uFillTx/>
              <a:latin typeface="Bahnschrift Light" panose="020B0502040204020203" pitchFamily="34" charset="0"/>
            </a:endParaRPr>
          </a:p>
        </p:txBody>
      </p:sp>
      <p:grpSp>
        <p:nvGrpSpPr>
          <p:cNvPr id="40" name="Group 39">
            <a:extLst>
              <a:ext uri="{FF2B5EF4-FFF2-40B4-BE49-F238E27FC236}">
                <a16:creationId xmlns:a16="http://schemas.microsoft.com/office/drawing/2014/main" id="{2431D3D1-60AD-5446-F91E-2AFBA99A9784}"/>
              </a:ext>
            </a:extLst>
          </p:cNvPr>
          <p:cNvGrpSpPr/>
          <p:nvPr/>
        </p:nvGrpSpPr>
        <p:grpSpPr>
          <a:xfrm>
            <a:off x="8369522" y="3556187"/>
            <a:ext cx="694894" cy="694894"/>
            <a:chOff x="7956750" y="3877621"/>
            <a:chExt cx="694894" cy="694894"/>
          </a:xfrm>
          <a:solidFill>
            <a:schemeClr val="bg1"/>
          </a:solidFill>
        </p:grpSpPr>
        <p:sp>
          <p:nvSpPr>
            <p:cNvPr id="41" name="Oval 40">
              <a:extLst>
                <a:ext uri="{FF2B5EF4-FFF2-40B4-BE49-F238E27FC236}">
                  <a16:creationId xmlns:a16="http://schemas.microsoft.com/office/drawing/2014/main" id="{6513C3B6-F7C2-3D9F-001A-1B730F443EFD}"/>
                </a:ext>
              </a:extLst>
            </p:cNvPr>
            <p:cNvSpPr/>
            <p:nvPr/>
          </p:nvSpPr>
          <p:spPr>
            <a:xfrm>
              <a:off x="7956750" y="3877621"/>
              <a:ext cx="694894" cy="694894"/>
            </a:xfrm>
            <a:prstGeom prst="ellipse">
              <a:avLst/>
            </a:prstGeom>
            <a:grpFill/>
            <a:ln>
              <a:solidFill>
                <a:srgbClr val="F15D2C"/>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MArticles_EFF5" title="Icon of two documents stacked together with writing on them">
              <a:extLst>
                <a:ext uri="{FF2B5EF4-FFF2-40B4-BE49-F238E27FC236}">
                  <a16:creationId xmlns:a16="http://schemas.microsoft.com/office/drawing/2014/main" id="{7918883B-DBCD-BAB0-1EC5-CC1F344FEE20}"/>
                </a:ext>
              </a:extLst>
            </p:cNvPr>
            <p:cNvSpPr>
              <a:spLocks noChangeAspect="1" noEditPoints="1"/>
            </p:cNvSpPr>
            <p:nvPr/>
          </p:nvSpPr>
          <p:spPr bwMode="auto">
            <a:xfrm>
              <a:off x="8149592" y="4046601"/>
              <a:ext cx="309211" cy="356935"/>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grpFill/>
            <a:ln w="12700" cap="flat">
              <a:solidFill>
                <a:srgbClr val="F15D2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13683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8743-2590-361A-20CD-AF45CF09F70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0F3F8212-C56A-EF8E-B110-D95A0451D72E}"/>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A7EDB90-3993-75E4-A5DC-24D01F685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09ADFCF7-90A1-47CC-9400-6C8EB3DEFA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72C7110C-CADD-0B7B-6AE0-6BC239E229FB}"/>
              </a:ext>
            </a:extLst>
          </p:cNvPr>
          <p:cNvSpPr txBox="1"/>
          <p:nvPr/>
        </p:nvSpPr>
        <p:spPr>
          <a:xfrm>
            <a:off x="361446" y="695284"/>
            <a:ext cx="4930401" cy="1015663"/>
          </a:xfrm>
          <a:prstGeom prst="rect">
            <a:avLst/>
          </a:prstGeom>
          <a:noFill/>
        </p:spPr>
        <p:txBody>
          <a:bodyPr wrap="square">
            <a:spAutoFit/>
          </a:bodyPr>
          <a:lstStyle/>
          <a:p>
            <a:r>
              <a:rPr lang="en-US" sz="3000" dirty="0">
                <a:solidFill>
                  <a:srgbClr val="1E5166"/>
                </a:solidFill>
                <a:latin typeface="Nunito SemiBold" pitchFamily="2" charset="0"/>
              </a:rPr>
              <a:t>Accelerate Financial </a:t>
            </a:r>
          </a:p>
          <a:p>
            <a:r>
              <a:rPr lang="en-US" sz="3000" dirty="0">
                <a:solidFill>
                  <a:srgbClr val="1E5166"/>
                </a:solidFill>
                <a:latin typeface="Nunito SemiBold" pitchFamily="2" charset="0"/>
              </a:rPr>
              <a:t>Closing And Reporting</a:t>
            </a:r>
          </a:p>
        </p:txBody>
      </p:sp>
      <p:sp>
        <p:nvSpPr>
          <p:cNvPr id="31" name="TextBox 30">
            <a:extLst>
              <a:ext uri="{FF2B5EF4-FFF2-40B4-BE49-F238E27FC236}">
                <a16:creationId xmlns:a16="http://schemas.microsoft.com/office/drawing/2014/main" id="{08F5CE2E-45AA-EE95-DBB2-CF9DA2F82A91}"/>
              </a:ext>
            </a:extLst>
          </p:cNvPr>
          <p:cNvSpPr txBox="1"/>
          <p:nvPr/>
        </p:nvSpPr>
        <p:spPr>
          <a:xfrm>
            <a:off x="365684" y="1773878"/>
            <a:ext cx="4704027" cy="1323439"/>
          </a:xfrm>
          <a:prstGeom prst="rect">
            <a:avLst/>
          </a:prstGeom>
          <a:noFill/>
        </p:spPr>
        <p:txBody>
          <a:bodyPr wrap="square">
            <a:spAutoFit/>
          </a:bodyPr>
          <a:lstStyle/>
          <a:p>
            <a:r>
              <a:rPr lang="en-US" sz="2000" dirty="0">
                <a:solidFill>
                  <a:srgbClr val="1E5166"/>
                </a:solidFill>
                <a:latin typeface="Bahnschrift Light" panose="020B0502040204020203" pitchFamily="34" charset="0"/>
                <a:cs typeface="Segoe UI Semibold" panose="020B0702040204020203" pitchFamily="34" charset="0"/>
              </a:rPr>
              <a:t>Improve finance department efficiency, profit margin control, and asset ROI, and efficiently manage asset leases.</a:t>
            </a:r>
          </a:p>
          <a:p>
            <a:endParaRPr lang="en-US" sz="2000" dirty="0">
              <a:solidFill>
                <a:srgbClr val="1E5166"/>
              </a:solidFill>
              <a:latin typeface="Nunito SemiBold" pitchFamily="2" charset="0"/>
            </a:endParaRPr>
          </a:p>
        </p:txBody>
      </p:sp>
      <p:sp>
        <p:nvSpPr>
          <p:cNvPr id="2" name="TextBox 1">
            <a:extLst>
              <a:ext uri="{FF2B5EF4-FFF2-40B4-BE49-F238E27FC236}">
                <a16:creationId xmlns:a16="http://schemas.microsoft.com/office/drawing/2014/main" id="{9F184679-0793-5299-EFA4-B6603F6E6CF8}"/>
              </a:ext>
            </a:extLst>
          </p:cNvPr>
          <p:cNvSpPr txBox="1"/>
          <p:nvPr/>
        </p:nvSpPr>
        <p:spPr>
          <a:xfrm>
            <a:off x="365684" y="3014891"/>
            <a:ext cx="4842924" cy="1323439"/>
          </a:xfrm>
          <a:prstGeom prst="rect">
            <a:avLst/>
          </a:prstGeom>
          <a:noFill/>
        </p:spPr>
        <p:txBody>
          <a:bodyPr wrap="square">
            <a:spAutoFit/>
          </a:bodyPr>
          <a:lstStyle/>
          <a:p>
            <a:r>
              <a:rPr lang="en-US" sz="2000" dirty="0">
                <a:solidFill>
                  <a:srgbClr val="F15D2C"/>
                </a:solidFill>
                <a:latin typeface="Nunito SemiBold" pitchFamily="2" charset="0"/>
              </a:rPr>
              <a:t>General ledger </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An advanced general ledger structure features unlimited dimensions and dimensional hierarchies, which enable advanced reporting. Set up companies and post to the general ledger though general journals. </a:t>
            </a:r>
          </a:p>
        </p:txBody>
      </p:sp>
      <p:sp>
        <p:nvSpPr>
          <p:cNvPr id="6" name="TextBox 5">
            <a:extLst>
              <a:ext uri="{FF2B5EF4-FFF2-40B4-BE49-F238E27FC236}">
                <a16:creationId xmlns:a16="http://schemas.microsoft.com/office/drawing/2014/main" id="{6923ACFD-16A3-3472-863A-5310A2DE63FD}"/>
              </a:ext>
            </a:extLst>
          </p:cNvPr>
          <p:cNvSpPr txBox="1"/>
          <p:nvPr/>
        </p:nvSpPr>
        <p:spPr>
          <a:xfrm>
            <a:off x="365684" y="4411008"/>
            <a:ext cx="4842924" cy="1323439"/>
          </a:xfrm>
          <a:prstGeom prst="rect">
            <a:avLst/>
          </a:prstGeom>
          <a:noFill/>
        </p:spPr>
        <p:txBody>
          <a:bodyPr wrap="square">
            <a:spAutoFit/>
          </a:bodyPr>
          <a:lstStyle/>
          <a:p>
            <a:r>
              <a:rPr lang="en-US" sz="2000" dirty="0">
                <a:solidFill>
                  <a:srgbClr val="F15D2C"/>
                </a:solidFill>
                <a:latin typeface="Nunito SemiBold" pitchFamily="2" charset="0"/>
              </a:rPr>
              <a:t>Fixed assets</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Track fixed assets such as buildings, machinery, and equipment. Post fixed-asset transactions such as acquisitions, depreciation, write-downs, appreciation, and disposal. </a:t>
            </a:r>
          </a:p>
        </p:txBody>
      </p:sp>
      <p:pic>
        <p:nvPicPr>
          <p:cNvPr id="18" name="Graphic 17">
            <a:extLst>
              <a:ext uri="{FF2B5EF4-FFF2-40B4-BE49-F238E27FC236}">
                <a16:creationId xmlns:a16="http://schemas.microsoft.com/office/drawing/2014/main" id="{A695CEE0-E184-8C5B-814C-EF0275C6A7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3" name="Oval 22">
            <a:extLst>
              <a:ext uri="{FF2B5EF4-FFF2-40B4-BE49-F238E27FC236}">
                <a16:creationId xmlns:a16="http://schemas.microsoft.com/office/drawing/2014/main" id="{C0A3414A-5B63-30E4-B4AE-566E0478C2AB}"/>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B889D9F0-941B-C806-625E-6F435AF3221C}"/>
              </a:ext>
            </a:extLst>
          </p:cNvPr>
          <p:cNvGrpSpPr>
            <a:grpSpLocks noChangeAspect="1"/>
          </p:cNvGrpSpPr>
          <p:nvPr/>
        </p:nvGrpSpPr>
        <p:grpSpPr>
          <a:xfrm>
            <a:off x="4585634" y="1693733"/>
            <a:ext cx="7785108" cy="5029200"/>
            <a:chOff x="4307841" y="1572768"/>
            <a:chExt cx="8059968" cy="5198202"/>
          </a:xfrm>
        </p:grpSpPr>
        <p:pic>
          <p:nvPicPr>
            <p:cNvPr id="11" name="Picture 10" descr="A computer with a blank screen&#10;&#10;AI-generated content may be incorrect.">
              <a:extLst>
                <a:ext uri="{FF2B5EF4-FFF2-40B4-BE49-F238E27FC236}">
                  <a16:creationId xmlns:a16="http://schemas.microsoft.com/office/drawing/2014/main" id="{39F63035-620E-7C55-CEBA-75A7E44B0A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7841" y="1572768"/>
              <a:ext cx="8059968" cy="5198202"/>
            </a:xfrm>
            <a:prstGeom prst="rect">
              <a:avLst/>
            </a:prstGeom>
          </p:spPr>
        </p:pic>
        <p:pic>
          <p:nvPicPr>
            <p:cNvPr id="19" name="Picture 18" descr="Graphical user interface, application, table&#10;&#10;Description automatically generated">
              <a:extLst>
                <a:ext uri="{FF2B5EF4-FFF2-40B4-BE49-F238E27FC236}">
                  <a16:creationId xmlns:a16="http://schemas.microsoft.com/office/drawing/2014/main" id="{C2814DCC-B7BF-0FC7-8FDC-977BF6C54516}"/>
                </a:ext>
              </a:extLst>
            </p:cNvPr>
            <p:cNvPicPr>
              <a:picLocks noChangeAspect="1"/>
            </p:cNvPicPr>
            <p:nvPr/>
          </p:nvPicPr>
          <p:blipFill>
            <a:blip r:embed="rId10"/>
            <a:srcRect/>
            <a:stretch/>
          </p:blipFill>
          <p:spPr>
            <a:xfrm>
              <a:off x="5791824" y="2471740"/>
              <a:ext cx="5097156" cy="3184333"/>
            </a:xfrm>
            <a:prstGeom prst="roundRect">
              <a:avLst>
                <a:gd name="adj" fmla="val 0"/>
              </a:avLst>
            </a:prstGeom>
            <a:effectLst/>
          </p:spPr>
        </p:pic>
      </p:grpSp>
    </p:spTree>
    <p:extLst>
      <p:ext uri="{BB962C8B-B14F-4D97-AF65-F5344CB8AC3E}">
        <p14:creationId xmlns:p14="http://schemas.microsoft.com/office/powerpoint/2010/main" val="205582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3E25D-28BE-9884-5E3B-EE061573B45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6DDCA1F-C312-90D5-5795-2F714CDAF995}"/>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CE95413-715A-359D-0FB2-275A086E45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455252A-8DBC-E291-19E8-1D3D987C4F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sp>
        <p:nvSpPr>
          <p:cNvPr id="30" name="TextBox 29">
            <a:extLst>
              <a:ext uri="{FF2B5EF4-FFF2-40B4-BE49-F238E27FC236}">
                <a16:creationId xmlns:a16="http://schemas.microsoft.com/office/drawing/2014/main" id="{45C5AC23-F435-D15B-1466-10DAE8D5DB61}"/>
              </a:ext>
            </a:extLst>
          </p:cNvPr>
          <p:cNvSpPr txBox="1"/>
          <p:nvPr/>
        </p:nvSpPr>
        <p:spPr>
          <a:xfrm>
            <a:off x="361446" y="695284"/>
            <a:ext cx="4930401" cy="1477328"/>
          </a:xfrm>
          <a:prstGeom prst="rect">
            <a:avLst/>
          </a:prstGeom>
          <a:noFill/>
        </p:spPr>
        <p:txBody>
          <a:bodyPr wrap="square">
            <a:spAutoFit/>
          </a:bodyPr>
          <a:lstStyle/>
          <a:p>
            <a:r>
              <a:rPr lang="en-US" sz="3000" dirty="0">
                <a:solidFill>
                  <a:srgbClr val="1E5166"/>
                </a:solidFill>
                <a:latin typeface="Nunito SemiBold" pitchFamily="2" charset="0"/>
              </a:rPr>
              <a:t>Monitor Financial Performance</a:t>
            </a:r>
          </a:p>
          <a:p>
            <a:endParaRPr lang="en-US" sz="3000" dirty="0">
              <a:solidFill>
                <a:srgbClr val="1E5166"/>
              </a:solidFill>
              <a:latin typeface="Nunito SemiBold" pitchFamily="2" charset="0"/>
            </a:endParaRPr>
          </a:p>
        </p:txBody>
      </p:sp>
      <p:sp>
        <p:nvSpPr>
          <p:cNvPr id="31" name="TextBox 30">
            <a:extLst>
              <a:ext uri="{FF2B5EF4-FFF2-40B4-BE49-F238E27FC236}">
                <a16:creationId xmlns:a16="http://schemas.microsoft.com/office/drawing/2014/main" id="{752075BB-F797-63C9-945C-ED2F084F4178}"/>
              </a:ext>
            </a:extLst>
          </p:cNvPr>
          <p:cNvSpPr txBox="1"/>
          <p:nvPr/>
        </p:nvSpPr>
        <p:spPr>
          <a:xfrm>
            <a:off x="365683" y="1773878"/>
            <a:ext cx="5287609" cy="707886"/>
          </a:xfrm>
          <a:prstGeom prst="rect">
            <a:avLst/>
          </a:prstGeom>
          <a:noFill/>
        </p:spPr>
        <p:txBody>
          <a:bodyPr wrap="square">
            <a:spAutoFit/>
          </a:bodyPr>
          <a:lstStyle/>
          <a:p>
            <a:r>
              <a:rPr lang="en-US" sz="2000" dirty="0">
                <a:solidFill>
                  <a:srgbClr val="245065"/>
                </a:solidFill>
                <a:latin typeface="Bahnschrift Light" panose="020B0502040204020203" pitchFamily="34" charset="0"/>
                <a:cs typeface="Segoe UI Semibold" panose="020B0702040204020203" pitchFamily="34" charset="0"/>
              </a:rPr>
              <a:t>Improve profit margin control, cash flow metrics, and finance department efficiency.</a:t>
            </a:r>
            <a:endParaRPr lang="en-US" sz="2000" dirty="0">
              <a:solidFill>
                <a:srgbClr val="1E5166"/>
              </a:solidFill>
              <a:latin typeface="Nunito SemiBold" pitchFamily="2" charset="0"/>
            </a:endParaRPr>
          </a:p>
        </p:txBody>
      </p:sp>
      <p:sp>
        <p:nvSpPr>
          <p:cNvPr id="2" name="TextBox 1">
            <a:extLst>
              <a:ext uri="{FF2B5EF4-FFF2-40B4-BE49-F238E27FC236}">
                <a16:creationId xmlns:a16="http://schemas.microsoft.com/office/drawing/2014/main" id="{C940EB1F-765F-37EB-86F1-8B0F254EAC8B}"/>
              </a:ext>
            </a:extLst>
          </p:cNvPr>
          <p:cNvSpPr txBox="1"/>
          <p:nvPr/>
        </p:nvSpPr>
        <p:spPr>
          <a:xfrm>
            <a:off x="365683" y="3013226"/>
            <a:ext cx="4926163" cy="1369606"/>
          </a:xfrm>
          <a:prstGeom prst="rect">
            <a:avLst/>
          </a:prstGeom>
          <a:noFill/>
        </p:spPr>
        <p:txBody>
          <a:bodyPr wrap="square">
            <a:spAutoFit/>
          </a:bodyPr>
          <a:lstStyle/>
          <a:p>
            <a:r>
              <a:rPr lang="en-US" sz="2000" dirty="0">
                <a:solidFill>
                  <a:srgbClr val="F15D2C"/>
                </a:solidFill>
                <a:latin typeface="Nunito SemiBold" pitchFamily="2" charset="0"/>
              </a:rPr>
              <a:t>General ledger </a:t>
            </a:r>
            <a:endParaRPr lang="en-US" sz="2000" dirty="0">
              <a:solidFill>
                <a:srgbClr val="1E5166"/>
              </a:solidFill>
              <a:latin typeface="Nunito SemiBold" pitchFamily="2" charset="0"/>
            </a:endParaRPr>
          </a:p>
          <a:p>
            <a:r>
              <a:rPr lang="en-US" sz="1500" dirty="0">
                <a:solidFill>
                  <a:srgbClr val="245065"/>
                </a:solidFill>
                <a:latin typeface="Bahnschrift Light" panose="020B0502040204020203" pitchFamily="34" charset="0"/>
              </a:rPr>
              <a:t>Use built-in reports, customized reports (both RDCL and Word), and easily refresh data in Microsoft Excel, and Power BI reports and charts. </a:t>
            </a:r>
          </a:p>
          <a:p>
            <a:endParaRPr lang="en-US" sz="1500" dirty="0">
              <a:solidFill>
                <a:srgbClr val="1E5166"/>
              </a:solidFill>
              <a:latin typeface="Nunito Light" pitchFamily="2" charset="0"/>
            </a:endParaRPr>
          </a:p>
        </p:txBody>
      </p:sp>
      <p:sp>
        <p:nvSpPr>
          <p:cNvPr id="6" name="TextBox 5">
            <a:extLst>
              <a:ext uri="{FF2B5EF4-FFF2-40B4-BE49-F238E27FC236}">
                <a16:creationId xmlns:a16="http://schemas.microsoft.com/office/drawing/2014/main" id="{3E34711E-1120-FCDF-610E-447524792741}"/>
              </a:ext>
            </a:extLst>
          </p:cNvPr>
          <p:cNvSpPr txBox="1"/>
          <p:nvPr/>
        </p:nvSpPr>
        <p:spPr>
          <a:xfrm>
            <a:off x="365684" y="4335746"/>
            <a:ext cx="5016544" cy="1092607"/>
          </a:xfrm>
          <a:prstGeom prst="rect">
            <a:avLst/>
          </a:prstGeom>
          <a:noFill/>
        </p:spPr>
        <p:txBody>
          <a:bodyPr wrap="square">
            <a:spAutoFit/>
          </a:bodyPr>
          <a:lstStyle/>
          <a:p>
            <a:r>
              <a:rPr lang="en-US" sz="2000" dirty="0">
                <a:solidFill>
                  <a:srgbClr val="F15D2C"/>
                </a:solidFill>
                <a:latin typeface="Nunito SemiBold" pitchFamily="2" charset="0"/>
              </a:rPr>
              <a:t>Cash flow forecast</a:t>
            </a:r>
            <a:endParaRPr lang="en-US" sz="2000" dirty="0">
              <a:solidFill>
                <a:srgbClr val="1E5166"/>
              </a:solidFill>
              <a:latin typeface="Nunito SemiBold" pitchFamily="2" charset="0"/>
            </a:endParaRPr>
          </a:p>
          <a:p>
            <a:r>
              <a:rPr lang="en-US" sz="1500" dirty="0">
                <a:solidFill>
                  <a:srgbClr val="1E5166"/>
                </a:solidFill>
                <a:latin typeface="Nunito Light" pitchFamily="2" charset="0"/>
              </a:rPr>
              <a:t>Predict how your company’s liquidity will evolve over time. Forecast expected cash receipts and disbursements plus available liquid funds.</a:t>
            </a:r>
          </a:p>
        </p:txBody>
      </p:sp>
      <p:pic>
        <p:nvPicPr>
          <p:cNvPr id="18" name="Graphic 17">
            <a:extLst>
              <a:ext uri="{FF2B5EF4-FFF2-40B4-BE49-F238E27FC236}">
                <a16:creationId xmlns:a16="http://schemas.microsoft.com/office/drawing/2014/main" id="{E72E8FB3-9ABF-636B-212B-7A3E4CFEB5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3" name="Oval 22">
            <a:extLst>
              <a:ext uri="{FF2B5EF4-FFF2-40B4-BE49-F238E27FC236}">
                <a16:creationId xmlns:a16="http://schemas.microsoft.com/office/drawing/2014/main" id="{35F42C7D-4F52-32F5-0A1B-4565C2C3A2D6}"/>
              </a:ext>
            </a:extLst>
          </p:cNvPr>
          <p:cNvSpPr/>
          <p:nvPr/>
        </p:nvSpPr>
        <p:spPr>
          <a:xfrm>
            <a:off x="10436012" y="1745672"/>
            <a:ext cx="1240108" cy="1240108"/>
          </a:xfrm>
          <a:prstGeom prst="ellipse">
            <a:avLst/>
          </a:prstGeom>
          <a:noFill/>
          <a:ln w="190500">
            <a:solidFill>
              <a:srgbClr val="F15D2C">
                <a:alpha val="8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F7623470-6B46-F549-1DD9-9284D6723EEE}"/>
              </a:ext>
            </a:extLst>
          </p:cNvPr>
          <p:cNvGrpSpPr/>
          <p:nvPr/>
        </p:nvGrpSpPr>
        <p:grpSpPr>
          <a:xfrm>
            <a:off x="4585634" y="1693733"/>
            <a:ext cx="7785108" cy="5029200"/>
            <a:chOff x="4585634" y="1693733"/>
            <a:chExt cx="7785108" cy="5029200"/>
          </a:xfrm>
        </p:grpSpPr>
        <p:pic>
          <p:nvPicPr>
            <p:cNvPr id="11" name="Picture 10" descr="A computer with a blank screen&#10;&#10;AI-generated content may be incorrect.">
              <a:extLst>
                <a:ext uri="{FF2B5EF4-FFF2-40B4-BE49-F238E27FC236}">
                  <a16:creationId xmlns:a16="http://schemas.microsoft.com/office/drawing/2014/main" id="{895D74DE-9736-8DD6-3AC9-7050F07587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5634" y="1693733"/>
              <a:ext cx="7785108" cy="5029200"/>
            </a:xfrm>
            <a:prstGeom prst="rect">
              <a:avLst/>
            </a:prstGeom>
          </p:spPr>
        </p:pic>
        <p:pic>
          <p:nvPicPr>
            <p:cNvPr id="4" name="Picture 3">
              <a:extLst>
                <a:ext uri="{FF2B5EF4-FFF2-40B4-BE49-F238E27FC236}">
                  <a16:creationId xmlns:a16="http://schemas.microsoft.com/office/drawing/2014/main" id="{D89BC6A6-6F7A-8266-2FDF-EFDED9EF73E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019393" y="2558489"/>
              <a:ext cx="4926163" cy="3081185"/>
            </a:xfrm>
            <a:prstGeom prst="rect">
              <a:avLst/>
            </a:prstGeom>
            <a:noFill/>
            <a:effectLst/>
          </p:spPr>
        </p:pic>
      </p:grpSp>
    </p:spTree>
    <p:extLst>
      <p:ext uri="{BB962C8B-B14F-4D97-AF65-F5344CB8AC3E}">
        <p14:creationId xmlns:p14="http://schemas.microsoft.com/office/powerpoint/2010/main" val="19145360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F52AA4-99A0-4B2C-BC13-B387FA69E362}">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2691</TotalTime>
  <Words>1237</Words>
  <Application>Microsoft Office PowerPoint</Application>
  <PresentationFormat>Widescreen</PresentationFormat>
  <Paragraphs>137</Paragraphs>
  <Slides>17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Aptos</vt:lpstr>
      <vt:lpstr>Aptos Display</vt:lpstr>
      <vt:lpstr>Arial</vt:lpstr>
      <vt:lpstr>Bahnschrift Light</vt:lpstr>
      <vt:lpstr>Nunito</vt:lpstr>
      <vt:lpstr>Nunito Black</vt:lpstr>
      <vt:lpstr>Nunito ExtraBold</vt:lpstr>
      <vt:lpstr>Nunito Light</vt:lpstr>
      <vt:lpstr>Nunito SemiBold</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Mattur</dc:creator>
  <cp:lastModifiedBy>Ahmed Hussein</cp:lastModifiedBy>
  <cp:revision>21</cp:revision>
  <dcterms:created xsi:type="dcterms:W3CDTF">2025-06-07T19:29:00Z</dcterms:created>
  <dcterms:modified xsi:type="dcterms:W3CDTF">2025-08-20T11:21:23Z</dcterms:modified>
</cp:coreProperties>
</file>