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ms-office.chartcolorstyle+xml" PartName="/ppt/charts/colors2.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12192000"/>
  <p:notesSz cx="6858000" cy="9144000"/>
  <p:embeddedFontLst>
    <p:embeddedFont>
      <p:font typeface="Nunito SemiBold"/>
      <p:regular r:id="rId22"/>
      <p:bold r:id="rId23"/>
      <p:italic r:id="rId24"/>
      <p:boldItalic r:id="rId25"/>
    </p:embeddedFont>
    <p:embeddedFont>
      <p:font typeface="Play"/>
      <p:regular r:id="rId26"/>
      <p:bold r:id="rId27"/>
    </p:embeddedFont>
    <p:embeddedFont>
      <p:font typeface="Tajawal ExtraBold"/>
      <p:bold r:id="rId28"/>
    </p:embeddedFont>
    <p:embeddedFont>
      <p:font typeface="Tajawal Light"/>
      <p:regular r:id="rId29"/>
      <p:bold r:id="rId30"/>
    </p:embeddedFont>
    <p:embeddedFont>
      <p:font typeface="Tajawal Black"/>
      <p:bold r:id="rId31"/>
    </p:embeddedFont>
    <p:embeddedFont>
      <p:font typeface="Quattrocento Sans"/>
      <p:regular r:id="rId32"/>
      <p:bold r:id="rId33"/>
      <p:italic r:id="rId34"/>
      <p:boldItalic r:id="rId35"/>
    </p:embeddedFont>
    <p:embeddedFont>
      <p:font typeface="Tajawal Medium"/>
      <p:regular r:id="rId36"/>
      <p:bold r:id="rId37"/>
    </p:embeddedFont>
    <p:embeddedFont>
      <p:font typeface="Tajawal"/>
      <p:regular r:id="rId38"/>
      <p:bold r:id="rId39"/>
    </p:embeddedFont>
    <p:embeddedFont>
      <p:font typeface="Nunito Light"/>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4" roundtripDataSignature="AMtx7mjNrg+Ldl4THySB9o4AZc9YE8cYS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NunitoLight-regular.fntdata"/><Relationship Id="rId20" Type="http://schemas.openxmlformats.org/officeDocument/2006/relationships/slide" Target="slides/slide16.xml"/><Relationship Id="rId42" Type="http://schemas.openxmlformats.org/officeDocument/2006/relationships/font" Target="fonts/NunitoLight-italic.fntdata"/><Relationship Id="rId41" Type="http://schemas.openxmlformats.org/officeDocument/2006/relationships/font" Target="fonts/NunitoLight-bold.fntdata"/><Relationship Id="rId22" Type="http://schemas.openxmlformats.org/officeDocument/2006/relationships/font" Target="fonts/NunitoSemiBold-regular.fntdata"/><Relationship Id="rId44" Type="http://customschemas.google.com/relationships/presentationmetadata" Target="metadata"/><Relationship Id="rId21" Type="http://schemas.openxmlformats.org/officeDocument/2006/relationships/slide" Target="slides/slide17.xml"/><Relationship Id="rId43" Type="http://schemas.openxmlformats.org/officeDocument/2006/relationships/font" Target="fonts/NunitoLight-boldItalic.fntdata"/><Relationship Id="rId24" Type="http://schemas.openxmlformats.org/officeDocument/2006/relationships/font" Target="fonts/NunitoSemiBold-italic.fntdata"/><Relationship Id="rId23" Type="http://schemas.openxmlformats.org/officeDocument/2006/relationships/font" Target="fonts/NunitoSemiBold-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lay-regular.fntdata"/><Relationship Id="rId25" Type="http://schemas.openxmlformats.org/officeDocument/2006/relationships/font" Target="fonts/NunitoSemiBold-boldItalic.fntdata"/><Relationship Id="rId28" Type="http://schemas.openxmlformats.org/officeDocument/2006/relationships/font" Target="fonts/TajawalExtraBold-bold.fntdata"/><Relationship Id="rId27" Type="http://schemas.openxmlformats.org/officeDocument/2006/relationships/font" Target="fonts/Play-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TajawalLight-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TajawalBlack-bold.fntdata"/><Relationship Id="rId30" Type="http://schemas.openxmlformats.org/officeDocument/2006/relationships/font" Target="fonts/TajawalLight-bold.fntdata"/><Relationship Id="rId11" Type="http://schemas.openxmlformats.org/officeDocument/2006/relationships/slide" Target="slides/slide7.xml"/><Relationship Id="rId33" Type="http://schemas.openxmlformats.org/officeDocument/2006/relationships/font" Target="fonts/QuattrocentoSans-bold.fntdata"/><Relationship Id="rId10" Type="http://schemas.openxmlformats.org/officeDocument/2006/relationships/slide" Target="slides/slide6.xml"/><Relationship Id="rId32" Type="http://schemas.openxmlformats.org/officeDocument/2006/relationships/font" Target="fonts/QuattrocentoSans-regular.fntdata"/><Relationship Id="rId13" Type="http://schemas.openxmlformats.org/officeDocument/2006/relationships/slide" Target="slides/slide9.xml"/><Relationship Id="rId35" Type="http://schemas.openxmlformats.org/officeDocument/2006/relationships/font" Target="fonts/QuattrocentoSans-boldItalic.fntdata"/><Relationship Id="rId12" Type="http://schemas.openxmlformats.org/officeDocument/2006/relationships/slide" Target="slides/slide8.xml"/><Relationship Id="rId34" Type="http://schemas.openxmlformats.org/officeDocument/2006/relationships/font" Target="fonts/QuattrocentoSans-italic.fntdata"/><Relationship Id="rId15" Type="http://schemas.openxmlformats.org/officeDocument/2006/relationships/slide" Target="slides/slide11.xml"/><Relationship Id="rId37" Type="http://schemas.openxmlformats.org/officeDocument/2006/relationships/font" Target="fonts/TajawalMedium-bold.fntdata"/><Relationship Id="rId14" Type="http://schemas.openxmlformats.org/officeDocument/2006/relationships/slide" Target="slides/slide10.xml"/><Relationship Id="rId36" Type="http://schemas.openxmlformats.org/officeDocument/2006/relationships/font" Target="fonts/TajawalMedium-regular.fntdata"/><Relationship Id="rId17" Type="http://schemas.openxmlformats.org/officeDocument/2006/relationships/slide" Target="slides/slide13.xml"/><Relationship Id="rId39" Type="http://schemas.openxmlformats.org/officeDocument/2006/relationships/font" Target="fonts/Tajawal-bold.fntdata"/><Relationship Id="rId16" Type="http://schemas.openxmlformats.org/officeDocument/2006/relationships/slide" Target="slides/slide12.xml"/><Relationship Id="rId38" Type="http://schemas.openxmlformats.org/officeDocument/2006/relationships/font" Target="fonts/Tajawal-regular.fntdata"/><Relationship Id="rId19" Type="http://schemas.openxmlformats.org/officeDocument/2006/relationships/slide" Target="slides/slide15.xml"/><Relationship Id="rId18" Type="http://schemas.openxmlformats.org/officeDocument/2006/relationships/slide" Target="slides/slide14.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F15D2C"/>
              </a:solidFill>
              <a:ln w="19050">
                <a:solidFill>
                  <a:schemeClr val="lt1"/>
                </a:solidFill>
              </a:ln>
              <a:effectLst/>
            </c:spPr>
            <c:extLst>
              <c:ext xmlns:c16="http://schemas.microsoft.com/office/drawing/2014/chart" uri="{C3380CC4-5D6E-409C-BE32-E72D297353CC}">
                <c16:uniqueId val="{00000003-6C1A-46E4-88CC-5724E3EB6BE6}"/>
              </c:ext>
            </c:extLst>
          </c:dPt>
          <c:dPt>
            <c:idx val="1"/>
            <c:bubble3D val="0"/>
            <c:spPr>
              <a:solidFill>
                <a:srgbClr val="FDECE5"/>
              </a:solidFill>
              <a:ln w="19050">
                <a:solidFill>
                  <a:schemeClr val="lt1"/>
                </a:solidFill>
              </a:ln>
              <a:effectLst/>
            </c:spPr>
            <c:extLst>
              <c:ext xmlns:c16="http://schemas.microsoft.com/office/drawing/2014/chart" uri="{C3380CC4-5D6E-409C-BE32-E72D297353CC}">
                <c16:uniqueId val="{00000001-6C1A-46E4-88CC-5724E3EB6BE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0A5-488E-A92E-3CEF53C25B2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0A5-488E-A92E-3CEF53C25B29}"/>
              </c:ext>
            </c:extLst>
          </c:dPt>
          <c:cat>
            <c:strRef>
              <c:f>Sheet1!$A$2:$A$5</c:f>
              <c:strCache>
                <c:ptCount val="1"/>
                <c:pt idx="0">
                  <c:v>1st Qtr</c:v>
                </c:pt>
              </c:strCache>
            </c:strRef>
          </c:cat>
          <c:val>
            <c:numRef>
              <c:f>Sheet1!$B$2:$B$5</c:f>
              <c:numCache>
                <c:formatCode>0%</c:formatCode>
                <c:ptCount val="4"/>
                <c:pt idx="0">
                  <c:v>0.65</c:v>
                </c:pt>
                <c:pt idx="1">
                  <c:v>0.35</c:v>
                </c:pt>
              </c:numCache>
            </c:numRef>
          </c:val>
          <c:extLst>
            <c:ext xmlns:c16="http://schemas.microsoft.com/office/drawing/2014/chart" uri="{C3380CC4-5D6E-409C-BE32-E72D297353CC}">
              <c16:uniqueId val="{00000000-6C1A-46E4-88CC-5724E3EB6BE6}"/>
            </c:ext>
          </c:extLst>
        </c:ser>
        <c:dLbls>
          <c:showLegendKey val="0"/>
          <c:showVal val="0"/>
          <c:showCatName val="0"/>
          <c:showSerName val="0"/>
          <c:showPercent val="0"/>
          <c:showBubbleSize val="0"/>
          <c:showLeaderLines val="1"/>
        </c:dLbls>
        <c:firstSliceAng val="0"/>
        <c:holeSize val="74"/>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F15D2C"/>
              </a:solidFill>
              <a:ln w="19050">
                <a:solidFill>
                  <a:schemeClr val="lt1"/>
                </a:solidFill>
              </a:ln>
              <a:effectLst/>
            </c:spPr>
            <c:extLst>
              <c:ext xmlns:c16="http://schemas.microsoft.com/office/drawing/2014/chart" uri="{C3380CC4-5D6E-409C-BE32-E72D297353CC}">
                <c16:uniqueId val="{00000003-6C1A-46E4-88CC-5724E3EB6BE6}"/>
              </c:ext>
            </c:extLst>
          </c:dPt>
          <c:dPt>
            <c:idx val="1"/>
            <c:bubble3D val="0"/>
            <c:spPr>
              <a:solidFill>
                <a:srgbClr val="FDECE5"/>
              </a:solidFill>
              <a:ln w="19050">
                <a:solidFill>
                  <a:schemeClr val="lt1"/>
                </a:solidFill>
              </a:ln>
              <a:effectLst/>
            </c:spPr>
            <c:extLst>
              <c:ext xmlns:c16="http://schemas.microsoft.com/office/drawing/2014/chart" uri="{C3380CC4-5D6E-409C-BE32-E72D297353CC}">
                <c16:uniqueId val="{00000001-6C1A-46E4-88CC-5724E3EB6BE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CB3-4B6C-A246-9667B351ECC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CB3-4B6C-A246-9667B351ECCE}"/>
              </c:ext>
            </c:extLst>
          </c:dPt>
          <c:cat>
            <c:strRef>
              <c:f>Sheet1!$A$2:$A$5</c:f>
              <c:strCache>
                <c:ptCount val="1"/>
                <c:pt idx="0">
                  <c:v>1st Qtr</c:v>
                </c:pt>
              </c:strCache>
            </c:strRef>
          </c:cat>
          <c:val>
            <c:numRef>
              <c:f>Sheet1!$B$2:$B$5</c:f>
              <c:numCache>
                <c:formatCode>0%</c:formatCode>
                <c:ptCount val="4"/>
                <c:pt idx="0">
                  <c:v>0.68</c:v>
                </c:pt>
                <c:pt idx="1">
                  <c:v>0.32</c:v>
                </c:pt>
              </c:numCache>
            </c:numRef>
          </c:val>
          <c:extLst>
            <c:ext xmlns:c16="http://schemas.microsoft.com/office/drawing/2014/chart" uri="{C3380CC4-5D6E-409C-BE32-E72D297353CC}">
              <c16:uniqueId val="{00000000-6C1A-46E4-88CC-5724E3EB6BE6}"/>
            </c:ext>
          </c:extLst>
        </c:ser>
        <c:dLbls>
          <c:showLegendKey val="0"/>
          <c:showVal val="0"/>
          <c:showCatName val="0"/>
          <c:showSerName val="0"/>
          <c:showPercent val="0"/>
          <c:showBubbleSize val="0"/>
          <c:showLeaderLines val="1"/>
        </c:dLbls>
        <c:firstSliceAng val="0"/>
        <c:holeSize val="74"/>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Google Shape;41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0" name="Google Shape;30;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7"/>
          <p:cNvSpPr/>
          <p:nvPr>
            <p:ph idx="2" type="pic"/>
          </p:nvPr>
        </p:nvSpPr>
        <p:spPr>
          <a:xfrm>
            <a:off x="5183188" y="987425"/>
            <a:ext cx="6172200" cy="4873625"/>
          </a:xfrm>
          <a:prstGeom prst="rect">
            <a:avLst/>
          </a:prstGeom>
          <a:noFill/>
          <a:ln>
            <a:noFill/>
          </a:ln>
        </p:spPr>
      </p:sp>
      <p:sp>
        <p:nvSpPr>
          <p:cNvPr id="68" name="Google Shape;68;p2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2.jpg"/><Relationship Id="rId6"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31.png"/><Relationship Id="rId7"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31.png"/><Relationship Id="rId7" Type="http://schemas.openxmlformats.org/officeDocument/2006/relationships/image" Target="../media/image3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31.png"/><Relationship Id="rId7"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31.png"/><Relationship Id="rId7"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9.png"/><Relationship Id="rId11" Type="http://schemas.openxmlformats.org/officeDocument/2006/relationships/image" Target="../media/image26.png"/><Relationship Id="rId10" Type="http://schemas.openxmlformats.org/officeDocument/2006/relationships/image" Target="../media/image29.png"/><Relationship Id="rId9" Type="http://schemas.openxmlformats.org/officeDocument/2006/relationships/image" Target="../media/image33.png"/><Relationship Id="rId5" Type="http://schemas.openxmlformats.org/officeDocument/2006/relationships/image" Target="../media/image8.png"/><Relationship Id="rId6" Type="http://schemas.openxmlformats.org/officeDocument/2006/relationships/image" Target="../media/image31.png"/><Relationship Id="rId7" Type="http://schemas.openxmlformats.org/officeDocument/2006/relationships/image" Target="../media/image35.jpg"/><Relationship Id="rId8"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31.png"/><Relationship Id="rId7"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2.jpg"/><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9.png"/><Relationship Id="rId10" Type="http://schemas.openxmlformats.org/officeDocument/2006/relationships/image" Target="../media/image8.png"/><Relationship Id="rId9" Type="http://schemas.openxmlformats.org/officeDocument/2006/relationships/image" Target="../media/image6.jpg"/><Relationship Id="rId5" Type="http://schemas.openxmlformats.org/officeDocument/2006/relationships/image" Target="../media/image15.jpg"/><Relationship Id="rId6" Type="http://schemas.openxmlformats.org/officeDocument/2006/relationships/image" Target="../media/image34.jpg"/><Relationship Id="rId7" Type="http://schemas.openxmlformats.org/officeDocument/2006/relationships/image" Target="../media/image10.jpg"/><Relationship Id="rId8"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chart" Target="../charts/chart1.xml"/><Relationship Id="rId7" Type="http://schemas.openxmlformats.org/officeDocument/2006/relationships/chart" Target="../charts/chart2.xml"/><Relationship Id="rId8"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6.png"/><Relationship Id="rId4" Type="http://schemas.openxmlformats.org/officeDocument/2006/relationships/image" Target="../media/image1.png"/><Relationship Id="rId5" Type="http://schemas.openxmlformats.org/officeDocument/2006/relationships/image" Target="../media/image9.png"/><Relationship Id="rId6" Type="http://schemas.openxmlformats.org/officeDocument/2006/relationships/image" Target="../media/image8.png"/><Relationship Id="rId7" Type="http://schemas.openxmlformats.org/officeDocument/2006/relationships/image" Target="../media/image31.png"/><Relationship Id="rId8"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1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31.png"/><Relationship Id="rId7"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31.png"/><Relationship Id="rId7"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0" y="0"/>
            <a:ext cx="12192000" cy="6858000"/>
          </a:xfrm>
          <a:prstGeom prst="rect">
            <a:avLst/>
          </a:prstGeom>
          <a:solidFill>
            <a:srgbClr val="E4EA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89" name="Google Shape;89;p1"/>
          <p:cNvPicPr preferRelativeResize="0"/>
          <p:nvPr/>
        </p:nvPicPr>
        <p:blipFill rotWithShape="1">
          <a:blip r:embed="rId3">
            <a:alphaModFix/>
          </a:blip>
          <a:srcRect b="6660" l="30282" r="0" t="0"/>
          <a:stretch/>
        </p:blipFill>
        <p:spPr>
          <a:xfrm>
            <a:off x="0" y="1"/>
            <a:ext cx="12191998" cy="6857999"/>
          </a:xfrm>
          <a:prstGeom prst="rect">
            <a:avLst/>
          </a:prstGeom>
          <a:noFill/>
          <a:ln>
            <a:noFill/>
          </a:ln>
        </p:spPr>
      </p:pic>
      <p:sp>
        <p:nvSpPr>
          <p:cNvPr id="90" name="Google Shape;90;p1"/>
          <p:cNvSpPr txBox="1"/>
          <p:nvPr/>
        </p:nvSpPr>
        <p:spPr>
          <a:xfrm>
            <a:off x="284225" y="2232350"/>
            <a:ext cx="5325300" cy="1169700"/>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lang="en-US" sz="3500">
                <a:solidFill>
                  <a:schemeClr val="lt1"/>
                </a:solidFill>
                <a:latin typeface="Tajawal"/>
                <a:ea typeface="Tajawal"/>
                <a:cs typeface="Tajawal"/>
                <a:sym typeface="Tajawal"/>
              </a:rPr>
              <a:t>خدماتٌ واستشاراتٌ متكاملة في مراكز الأعمال</a:t>
            </a:r>
            <a:endParaRPr b="1" sz="3500">
              <a:solidFill>
                <a:schemeClr val="lt1"/>
              </a:solidFill>
              <a:latin typeface="Tajawal"/>
              <a:ea typeface="Tajawal"/>
              <a:cs typeface="Tajawal"/>
              <a:sym typeface="Tajawal"/>
            </a:endParaRPr>
          </a:p>
        </p:txBody>
      </p:sp>
      <p:sp>
        <p:nvSpPr>
          <p:cNvPr id="91" name="Google Shape;91;p1"/>
          <p:cNvSpPr txBox="1"/>
          <p:nvPr/>
        </p:nvSpPr>
        <p:spPr>
          <a:xfrm>
            <a:off x="481175" y="3544750"/>
            <a:ext cx="4931400" cy="354000"/>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lang="en-US" sz="1700">
                <a:solidFill>
                  <a:schemeClr val="lt1"/>
                </a:solidFill>
                <a:latin typeface="Tajawal Medium"/>
                <a:ea typeface="Tajawal Medium"/>
                <a:cs typeface="Tajawal Medium"/>
                <a:sym typeface="Tajawal Medium"/>
              </a:rPr>
              <a:t>تعزز من رؤيتك المالية وتزيد من كفاءة أداء أعمالك </a:t>
            </a:r>
            <a:endParaRPr>
              <a:latin typeface="Tajawal Medium"/>
              <a:ea typeface="Tajawal Medium"/>
              <a:cs typeface="Tajawal Medium"/>
              <a:sym typeface="Tajawal Medium"/>
            </a:endParaRPr>
          </a:p>
        </p:txBody>
      </p:sp>
      <p:pic>
        <p:nvPicPr>
          <p:cNvPr descr="A black background with white text&#10;&#10;Description automatically generated" id="92" name="Google Shape;92;p1"/>
          <p:cNvPicPr preferRelativeResize="0"/>
          <p:nvPr/>
        </p:nvPicPr>
        <p:blipFill rotWithShape="1">
          <a:blip r:embed="rId4">
            <a:alphaModFix/>
          </a:blip>
          <a:srcRect b="0" l="0" r="0" t="0"/>
          <a:stretch/>
        </p:blipFill>
        <p:spPr>
          <a:xfrm>
            <a:off x="449928" y="4586148"/>
            <a:ext cx="1463040" cy="365760"/>
          </a:xfrm>
          <a:prstGeom prst="rect">
            <a:avLst/>
          </a:prstGeom>
          <a:noFill/>
          <a:ln>
            <a:noFill/>
          </a:ln>
        </p:spPr>
      </p:pic>
      <p:sp>
        <p:nvSpPr>
          <p:cNvPr id="93" name="Google Shape;93;p1"/>
          <p:cNvSpPr/>
          <p:nvPr/>
        </p:nvSpPr>
        <p:spPr>
          <a:xfrm>
            <a:off x="8234111" y="1795811"/>
            <a:ext cx="3474720" cy="3474721"/>
          </a:xfrm>
          <a:custGeom>
            <a:rect b="b" l="l" r="r" t="t"/>
            <a:pathLst>
              <a:path extrusionOk="0" h="4836478" w="4836477">
                <a:moveTo>
                  <a:pt x="4836478" y="2418239"/>
                </a:moveTo>
                <a:cubicBezTo>
                  <a:pt x="4836478" y="3753796"/>
                  <a:pt x="3753795" y="4836479"/>
                  <a:pt x="2418239" y="4836479"/>
                </a:cubicBezTo>
                <a:cubicBezTo>
                  <a:pt x="1082682" y="4836479"/>
                  <a:pt x="0" y="3753796"/>
                  <a:pt x="0" y="2418239"/>
                </a:cubicBezTo>
                <a:cubicBezTo>
                  <a:pt x="0" y="1082683"/>
                  <a:pt x="1082682" y="0"/>
                  <a:pt x="2418239" y="0"/>
                </a:cubicBezTo>
                <a:cubicBezTo>
                  <a:pt x="3753795" y="0"/>
                  <a:pt x="4836478" y="1082683"/>
                  <a:pt x="4836478" y="2418239"/>
                </a:cubicBezTo>
                <a:close/>
              </a:path>
            </a:pathLst>
          </a:custGeom>
          <a:blipFill rotWithShape="1">
            <a:blip r:embed="rId5">
              <a:alphaModFix/>
            </a:blip>
            <a:tile algn="ctr" flip="xy" tx="184150" sx="30000" ty="0" sy="30000"/>
          </a:blip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94" name="Google Shape;94;p1"/>
          <p:cNvPicPr preferRelativeResize="0"/>
          <p:nvPr/>
        </p:nvPicPr>
        <p:blipFill rotWithShape="1">
          <a:blip r:embed="rId6">
            <a:alphaModFix/>
          </a:blip>
          <a:srcRect b="0" l="0" r="0" t="0"/>
          <a:stretch/>
        </p:blipFill>
        <p:spPr>
          <a:xfrm>
            <a:off x="358141" y="358889"/>
            <a:ext cx="2103120" cy="3381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0"/>
          <p:cNvSpPr/>
          <p:nvPr/>
        </p:nvSpPr>
        <p:spPr>
          <a:xfrm>
            <a:off x="0" y="0"/>
            <a:ext cx="12192000" cy="6858000"/>
          </a:xfrm>
          <a:prstGeom prst="rect">
            <a:avLst/>
          </a:prstGeom>
          <a:solidFill>
            <a:srgbClr val="E4EA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86" name="Google Shape;286;p10"/>
          <p:cNvPicPr preferRelativeResize="0"/>
          <p:nvPr/>
        </p:nvPicPr>
        <p:blipFill rotWithShape="1">
          <a:blip r:embed="rId3">
            <a:alphaModFix/>
          </a:blip>
          <a:srcRect b="0" l="0" r="0" t="0"/>
          <a:stretch/>
        </p:blipFill>
        <p:spPr>
          <a:xfrm>
            <a:off x="336500" y="6140500"/>
            <a:ext cx="942975" cy="381000"/>
          </a:xfrm>
          <a:prstGeom prst="rect">
            <a:avLst/>
          </a:prstGeom>
          <a:noFill/>
          <a:ln>
            <a:noFill/>
          </a:ln>
        </p:spPr>
      </p:pic>
      <p:pic>
        <p:nvPicPr>
          <p:cNvPr id="287" name="Google Shape;287;p10"/>
          <p:cNvPicPr preferRelativeResize="0"/>
          <p:nvPr/>
        </p:nvPicPr>
        <p:blipFill rotWithShape="1">
          <a:blip r:embed="rId4">
            <a:alphaModFix/>
          </a:blip>
          <a:srcRect b="0" l="0" r="0" t="0"/>
          <a:stretch/>
        </p:blipFill>
        <p:spPr>
          <a:xfrm>
            <a:off x="1519237" y="6473875"/>
            <a:ext cx="9153525" cy="95250"/>
          </a:xfrm>
          <a:prstGeom prst="rect">
            <a:avLst/>
          </a:prstGeom>
          <a:noFill/>
          <a:ln>
            <a:noFill/>
          </a:ln>
        </p:spPr>
      </p:pic>
      <p:sp>
        <p:nvSpPr>
          <p:cNvPr id="288" name="Google Shape;288;p10"/>
          <p:cNvSpPr txBox="1"/>
          <p:nvPr/>
        </p:nvSpPr>
        <p:spPr>
          <a:xfrm>
            <a:off x="437671" y="790534"/>
            <a:ext cx="4930500" cy="554100"/>
          </a:xfrm>
          <a:prstGeom prst="rect">
            <a:avLst/>
          </a:prstGeom>
          <a:noFill/>
          <a:ln>
            <a:noFill/>
          </a:ln>
        </p:spPr>
        <p:txBody>
          <a:bodyPr anchorCtr="0" anchor="t" bIns="45700" lIns="91425" spcFirstLastPara="1" rIns="91425" wrap="square" tIns="45700">
            <a:spAutoFit/>
          </a:bodyPr>
          <a:lstStyle/>
          <a:p>
            <a:pPr indent="0" lvl="0" marL="0" rtl="1" algn="r">
              <a:lnSpc>
                <a:spcPct val="115000"/>
              </a:lnSpc>
              <a:spcBef>
                <a:spcPts val="1200"/>
              </a:spcBef>
              <a:spcAft>
                <a:spcPts val="1200"/>
              </a:spcAft>
              <a:buSzPts val="1100"/>
              <a:buNone/>
            </a:pPr>
            <a:r>
              <a:rPr lang="en-US" sz="3000">
                <a:solidFill>
                  <a:srgbClr val="1E5166"/>
                </a:solidFill>
                <a:latin typeface="Tajawal Medium"/>
                <a:ea typeface="Tajawal Medium"/>
                <a:cs typeface="Tajawal Medium"/>
                <a:sym typeface="Tajawal Medium"/>
              </a:rPr>
              <a:t>اتخذ قرارات مالية أكثر ربحية</a:t>
            </a:r>
            <a:endParaRPr sz="3000">
              <a:solidFill>
                <a:srgbClr val="1E5166"/>
              </a:solidFill>
              <a:latin typeface="Tajawal Medium"/>
              <a:ea typeface="Tajawal Medium"/>
              <a:cs typeface="Tajawal Medium"/>
              <a:sym typeface="Tajawal Medium"/>
            </a:endParaRPr>
          </a:p>
        </p:txBody>
      </p:sp>
      <p:sp>
        <p:nvSpPr>
          <p:cNvPr id="289" name="Google Shape;289;p10"/>
          <p:cNvSpPr txBox="1"/>
          <p:nvPr/>
        </p:nvSpPr>
        <p:spPr>
          <a:xfrm>
            <a:off x="259183" y="1497503"/>
            <a:ext cx="5287500" cy="754200"/>
          </a:xfrm>
          <a:prstGeom prst="rect">
            <a:avLst/>
          </a:prstGeom>
          <a:noFill/>
          <a:ln>
            <a:noFill/>
          </a:ln>
        </p:spPr>
        <p:txBody>
          <a:bodyPr anchorCtr="0" anchor="t" bIns="45700" lIns="91425" spcFirstLastPara="1" rIns="91425" wrap="square" tIns="45700">
            <a:spAutoFit/>
          </a:bodyPr>
          <a:lstStyle/>
          <a:p>
            <a:pPr indent="0" lvl="0" marL="0" rtl="1" algn="ctr">
              <a:lnSpc>
                <a:spcPct val="115000"/>
              </a:lnSpc>
              <a:spcBef>
                <a:spcPts val="1200"/>
              </a:spcBef>
              <a:spcAft>
                <a:spcPts val="1200"/>
              </a:spcAft>
              <a:buSzPts val="1100"/>
              <a:buNone/>
            </a:pPr>
            <a:r>
              <a:rPr lang="en-US" sz="2000">
                <a:solidFill>
                  <a:srgbClr val="245065"/>
                </a:solidFill>
                <a:latin typeface="Tajawal"/>
                <a:ea typeface="Tajawal"/>
                <a:cs typeface="Tajawal"/>
                <a:sym typeface="Tajawal"/>
              </a:rPr>
              <a:t>حسّن هامش أرباحك، واحصل على رؤى دقيقة، واتخذ قرارات مالية بثقة.</a:t>
            </a:r>
            <a:endParaRPr sz="2000">
              <a:solidFill>
                <a:srgbClr val="245065"/>
              </a:solidFill>
              <a:latin typeface="Tajawal"/>
              <a:ea typeface="Tajawal"/>
              <a:cs typeface="Tajawal"/>
              <a:sym typeface="Tajawal"/>
            </a:endParaRPr>
          </a:p>
        </p:txBody>
      </p:sp>
      <p:sp>
        <p:nvSpPr>
          <p:cNvPr id="290" name="Google Shape;290;p10"/>
          <p:cNvSpPr txBox="1"/>
          <p:nvPr/>
        </p:nvSpPr>
        <p:spPr>
          <a:xfrm>
            <a:off x="439783" y="2796199"/>
            <a:ext cx="4926300" cy="1096800"/>
          </a:xfrm>
          <a:prstGeom prst="rect">
            <a:avLst/>
          </a:prstGeom>
          <a:noFill/>
          <a:ln>
            <a:noFill/>
          </a:ln>
        </p:spPr>
        <p:txBody>
          <a:bodyPr anchorCtr="0" anchor="t" bIns="45700" lIns="91425" spcFirstLastPara="1" rIns="91425" wrap="square" tIns="45700">
            <a:spAutoFit/>
          </a:bodyPr>
          <a:lstStyle/>
          <a:p>
            <a:pPr indent="0" lvl="0" marL="0" rtl="1" algn="r">
              <a:lnSpc>
                <a:spcPct val="115000"/>
              </a:lnSpc>
              <a:spcBef>
                <a:spcPts val="1200"/>
              </a:spcBef>
              <a:spcAft>
                <a:spcPts val="0"/>
              </a:spcAft>
              <a:buSzPts val="1100"/>
              <a:buNone/>
            </a:pPr>
            <a:r>
              <a:rPr b="1" lang="en-US" sz="2000">
                <a:solidFill>
                  <a:srgbClr val="F15D2C"/>
                </a:solidFill>
                <a:latin typeface="Tajawal"/>
                <a:ea typeface="Tajawal"/>
                <a:cs typeface="Tajawal"/>
                <a:sym typeface="Tajawal"/>
              </a:rPr>
              <a:t>إعداد التقارير وتحليل البيانات</a:t>
            </a:r>
            <a:endParaRPr b="1" sz="2000">
              <a:solidFill>
                <a:srgbClr val="F15D2C"/>
              </a:solidFill>
              <a:latin typeface="Tajawal"/>
              <a:ea typeface="Tajawal"/>
              <a:cs typeface="Tajawal"/>
              <a:sym typeface="Tajawal"/>
            </a:endParaRPr>
          </a:p>
          <a:p>
            <a:pPr indent="0" lvl="0" marL="0" rtl="1" algn="r">
              <a:lnSpc>
                <a:spcPct val="115000"/>
              </a:lnSpc>
              <a:spcBef>
                <a:spcPts val="1200"/>
              </a:spcBef>
              <a:spcAft>
                <a:spcPts val="1200"/>
              </a:spcAft>
              <a:buSzPts val="1100"/>
              <a:buNone/>
            </a:pPr>
            <a:r>
              <a:rPr lang="en-US" sz="1500">
                <a:solidFill>
                  <a:srgbClr val="245065"/>
                </a:solidFill>
                <a:latin typeface="Tajawal"/>
                <a:ea typeface="Tajawal"/>
                <a:cs typeface="Tajawal"/>
                <a:sym typeface="Tajawal"/>
              </a:rPr>
              <a:t>استخدم أدوات التحليل والتقارير المدمجة الجاهزة للاستخدام لمساعدتك في متابعة أعمالك بشكل فعّال.</a:t>
            </a:r>
            <a:endParaRPr sz="1500">
              <a:solidFill>
                <a:srgbClr val="245065"/>
              </a:solidFill>
              <a:latin typeface="Tajawal"/>
              <a:ea typeface="Tajawal"/>
              <a:cs typeface="Tajawal"/>
              <a:sym typeface="Tajawal"/>
            </a:endParaRPr>
          </a:p>
        </p:txBody>
      </p:sp>
      <p:sp>
        <p:nvSpPr>
          <p:cNvPr id="291" name="Google Shape;291;p10"/>
          <p:cNvSpPr txBox="1"/>
          <p:nvPr/>
        </p:nvSpPr>
        <p:spPr>
          <a:xfrm>
            <a:off x="365683" y="4161134"/>
            <a:ext cx="5074500" cy="1627800"/>
          </a:xfrm>
          <a:prstGeom prst="rect">
            <a:avLst/>
          </a:prstGeom>
          <a:noFill/>
          <a:ln>
            <a:noFill/>
          </a:ln>
        </p:spPr>
        <p:txBody>
          <a:bodyPr anchorCtr="0" anchor="t" bIns="45700" lIns="91425" spcFirstLastPara="1" rIns="91425" wrap="square" tIns="45700">
            <a:spAutoFit/>
          </a:bodyPr>
          <a:lstStyle/>
          <a:p>
            <a:pPr indent="0" lvl="0" marL="0" rtl="1" algn="r">
              <a:lnSpc>
                <a:spcPct val="115000"/>
              </a:lnSpc>
              <a:spcBef>
                <a:spcPts val="1200"/>
              </a:spcBef>
              <a:spcAft>
                <a:spcPts val="0"/>
              </a:spcAft>
              <a:buSzPts val="1100"/>
              <a:buNone/>
            </a:pPr>
            <a:r>
              <a:rPr b="1" lang="en-US" sz="2000">
                <a:solidFill>
                  <a:srgbClr val="F15D2C"/>
                </a:solidFill>
                <a:latin typeface="Tajawal"/>
                <a:ea typeface="Tajawal"/>
                <a:cs typeface="Tajawal"/>
                <a:sym typeface="Tajawal"/>
              </a:rPr>
              <a:t>التقارير المالية (جداول الحسابات)</a:t>
            </a:r>
            <a:endParaRPr b="1" sz="2000">
              <a:solidFill>
                <a:srgbClr val="F15D2C"/>
              </a:solidFill>
              <a:latin typeface="Tajawal"/>
              <a:ea typeface="Tajawal"/>
              <a:cs typeface="Tajawal"/>
              <a:sym typeface="Tajawal"/>
            </a:endParaRPr>
          </a:p>
          <a:p>
            <a:pPr indent="0" lvl="0" marL="0" rtl="1" algn="r">
              <a:lnSpc>
                <a:spcPct val="115000"/>
              </a:lnSpc>
              <a:spcBef>
                <a:spcPts val="1200"/>
              </a:spcBef>
              <a:spcAft>
                <a:spcPts val="1200"/>
              </a:spcAft>
              <a:buSzPts val="1100"/>
              <a:buNone/>
            </a:pPr>
            <a:r>
              <a:rPr lang="en-US" sz="1500">
                <a:solidFill>
                  <a:srgbClr val="1E5166"/>
                </a:solidFill>
                <a:latin typeface="Tajawal Light"/>
                <a:ea typeface="Tajawal Light"/>
                <a:cs typeface="Tajawal Light"/>
                <a:sym typeface="Tajawal Light"/>
              </a:rPr>
              <a:t>قم بتضمين البيانات الأساسية للأعمال مثل دليل الحسابات، والميزانيات، وحسابات التدفق النقدي، وأنواع التكاليف ضمن التقارير المالية. استخدم هذه البيانات لمراقبة صحة النشاط التجاري بفعالية وتقديم مدخلات قيمة لصنّاع القرار في الشركة.</a:t>
            </a:r>
            <a:endParaRPr sz="1500">
              <a:solidFill>
                <a:srgbClr val="1E5166"/>
              </a:solidFill>
              <a:latin typeface="Tajawal Light"/>
              <a:ea typeface="Tajawal Light"/>
              <a:cs typeface="Tajawal Light"/>
              <a:sym typeface="Tajawal Light"/>
            </a:endParaRPr>
          </a:p>
        </p:txBody>
      </p:sp>
      <p:pic>
        <p:nvPicPr>
          <p:cNvPr id="292" name="Google Shape;292;p10"/>
          <p:cNvPicPr preferRelativeResize="0"/>
          <p:nvPr/>
        </p:nvPicPr>
        <p:blipFill rotWithShape="1">
          <a:blip r:embed="rId5">
            <a:alphaModFix/>
          </a:blip>
          <a:srcRect b="0" l="0" r="0" t="0"/>
          <a:stretch/>
        </p:blipFill>
        <p:spPr>
          <a:xfrm>
            <a:off x="152399" y="63320"/>
            <a:ext cx="11887200" cy="889686"/>
          </a:xfrm>
          <a:prstGeom prst="rect">
            <a:avLst/>
          </a:prstGeom>
          <a:noFill/>
          <a:ln>
            <a:noFill/>
          </a:ln>
        </p:spPr>
      </p:pic>
      <p:sp>
        <p:nvSpPr>
          <p:cNvPr id="293" name="Google Shape;293;p10"/>
          <p:cNvSpPr/>
          <p:nvPr/>
        </p:nvSpPr>
        <p:spPr>
          <a:xfrm>
            <a:off x="10672762" y="1530872"/>
            <a:ext cx="1240200" cy="1240200"/>
          </a:xfrm>
          <a:prstGeom prst="ellipse">
            <a:avLst/>
          </a:prstGeom>
          <a:noFill/>
          <a:ln cap="flat" cmpd="sng" w="190500">
            <a:solidFill>
              <a:srgbClr val="F15D2C">
                <a:alpha val="85882"/>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294" name="Google Shape;294;p10"/>
          <p:cNvGrpSpPr/>
          <p:nvPr/>
        </p:nvGrpSpPr>
        <p:grpSpPr>
          <a:xfrm>
            <a:off x="5366075" y="1964550"/>
            <a:ext cx="6678947" cy="3928298"/>
            <a:chOff x="5126000" y="2212200"/>
            <a:chExt cx="6678947" cy="3928298"/>
          </a:xfrm>
        </p:grpSpPr>
        <p:pic>
          <p:nvPicPr>
            <p:cNvPr descr="A computer with a blank screen&#10;&#10;AI-generated content may be incorrect." id="295" name="Google Shape;295;p10"/>
            <p:cNvPicPr preferRelativeResize="0"/>
            <p:nvPr/>
          </p:nvPicPr>
          <p:blipFill rotWithShape="1">
            <a:blip r:embed="rId6">
              <a:alphaModFix/>
            </a:blip>
            <a:srcRect b="11584" l="6940" r="7266" t="10303"/>
            <a:stretch/>
          </p:blipFill>
          <p:spPr>
            <a:xfrm>
              <a:off x="5126000" y="2212200"/>
              <a:ext cx="6678947" cy="3928298"/>
            </a:xfrm>
            <a:prstGeom prst="rect">
              <a:avLst/>
            </a:prstGeom>
            <a:noFill/>
            <a:ln>
              <a:noFill/>
            </a:ln>
          </p:spPr>
        </p:pic>
        <p:pic>
          <p:nvPicPr>
            <p:cNvPr descr="Chart, line chart&#10;&#10;Description automatically generated" id="296" name="Google Shape;296;p10"/>
            <p:cNvPicPr preferRelativeResize="0"/>
            <p:nvPr/>
          </p:nvPicPr>
          <p:blipFill rotWithShape="1">
            <a:blip r:embed="rId7">
              <a:alphaModFix/>
            </a:blip>
            <a:srcRect b="0" l="0" r="0" t="0"/>
            <a:stretch/>
          </p:blipFill>
          <p:spPr>
            <a:xfrm>
              <a:off x="6018757" y="2559124"/>
              <a:ext cx="4926163" cy="3085264"/>
            </a:xfrm>
            <a:prstGeom prst="roundRect">
              <a:avLst>
                <a:gd fmla="val 0" name="adj"/>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1"/>
          <p:cNvSpPr/>
          <p:nvPr/>
        </p:nvSpPr>
        <p:spPr>
          <a:xfrm>
            <a:off x="0" y="0"/>
            <a:ext cx="12192000" cy="6858000"/>
          </a:xfrm>
          <a:prstGeom prst="rect">
            <a:avLst/>
          </a:prstGeom>
          <a:solidFill>
            <a:srgbClr val="E4EA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03" name="Google Shape;303;p11"/>
          <p:cNvPicPr preferRelativeResize="0"/>
          <p:nvPr/>
        </p:nvPicPr>
        <p:blipFill rotWithShape="1">
          <a:blip r:embed="rId3">
            <a:alphaModFix/>
          </a:blip>
          <a:srcRect b="0" l="0" r="0" t="0"/>
          <a:stretch/>
        </p:blipFill>
        <p:spPr>
          <a:xfrm>
            <a:off x="336500" y="6140500"/>
            <a:ext cx="942975" cy="381000"/>
          </a:xfrm>
          <a:prstGeom prst="rect">
            <a:avLst/>
          </a:prstGeom>
          <a:noFill/>
          <a:ln>
            <a:noFill/>
          </a:ln>
        </p:spPr>
      </p:pic>
      <p:pic>
        <p:nvPicPr>
          <p:cNvPr id="304" name="Google Shape;304;p11"/>
          <p:cNvPicPr preferRelativeResize="0"/>
          <p:nvPr/>
        </p:nvPicPr>
        <p:blipFill rotWithShape="1">
          <a:blip r:embed="rId4">
            <a:alphaModFix/>
          </a:blip>
          <a:srcRect b="0" l="0" r="0" t="0"/>
          <a:stretch/>
        </p:blipFill>
        <p:spPr>
          <a:xfrm>
            <a:off x="1519237" y="6473875"/>
            <a:ext cx="9153525" cy="95250"/>
          </a:xfrm>
          <a:prstGeom prst="rect">
            <a:avLst/>
          </a:prstGeom>
          <a:noFill/>
          <a:ln>
            <a:noFill/>
          </a:ln>
        </p:spPr>
      </p:pic>
      <p:sp>
        <p:nvSpPr>
          <p:cNvPr id="305" name="Google Shape;305;p11"/>
          <p:cNvSpPr txBox="1"/>
          <p:nvPr/>
        </p:nvSpPr>
        <p:spPr>
          <a:xfrm>
            <a:off x="749696" y="705334"/>
            <a:ext cx="5074500" cy="554100"/>
          </a:xfrm>
          <a:prstGeom prst="rect">
            <a:avLst/>
          </a:prstGeom>
          <a:noFill/>
          <a:ln>
            <a:noFill/>
          </a:ln>
        </p:spPr>
        <p:txBody>
          <a:bodyPr anchorCtr="0" anchor="t" bIns="45700" lIns="91425" spcFirstLastPara="1" rIns="91425" wrap="square" tIns="45700">
            <a:spAutoFit/>
          </a:bodyPr>
          <a:lstStyle/>
          <a:p>
            <a:pPr indent="0" lvl="0" marL="0" rtl="1" algn="r">
              <a:lnSpc>
                <a:spcPct val="115000"/>
              </a:lnSpc>
              <a:spcBef>
                <a:spcPts val="1200"/>
              </a:spcBef>
              <a:spcAft>
                <a:spcPts val="1200"/>
              </a:spcAft>
              <a:buSzPts val="1100"/>
              <a:buNone/>
            </a:pPr>
            <a:r>
              <a:rPr lang="en-US" sz="3000">
                <a:solidFill>
                  <a:srgbClr val="1E5166"/>
                </a:solidFill>
                <a:latin typeface="Tajawal Medium"/>
                <a:ea typeface="Tajawal Medium"/>
                <a:cs typeface="Tajawal Medium"/>
                <a:sym typeface="Tajawal Medium"/>
              </a:rPr>
              <a:t>التوسع في الأسواق العالمية</a:t>
            </a:r>
            <a:endParaRPr sz="3000">
              <a:solidFill>
                <a:srgbClr val="1E5166"/>
              </a:solidFill>
              <a:latin typeface="Tajawal Medium"/>
              <a:ea typeface="Tajawal Medium"/>
              <a:cs typeface="Tajawal Medium"/>
              <a:sym typeface="Tajawal Medium"/>
            </a:endParaRPr>
          </a:p>
        </p:txBody>
      </p:sp>
      <p:sp>
        <p:nvSpPr>
          <p:cNvPr id="306" name="Google Shape;306;p11"/>
          <p:cNvSpPr txBox="1"/>
          <p:nvPr/>
        </p:nvSpPr>
        <p:spPr>
          <a:xfrm>
            <a:off x="0" y="1259425"/>
            <a:ext cx="5824200" cy="754200"/>
          </a:xfrm>
          <a:prstGeom prst="rect">
            <a:avLst/>
          </a:prstGeom>
          <a:noFill/>
          <a:ln>
            <a:noFill/>
          </a:ln>
        </p:spPr>
        <p:txBody>
          <a:bodyPr anchorCtr="0" anchor="t" bIns="45700" lIns="91425" spcFirstLastPara="1" rIns="91425" wrap="square" tIns="45700">
            <a:spAutoFit/>
          </a:bodyPr>
          <a:lstStyle/>
          <a:p>
            <a:pPr indent="0" lvl="0" marL="0" rtl="1" algn="r">
              <a:lnSpc>
                <a:spcPct val="115000"/>
              </a:lnSpc>
              <a:spcBef>
                <a:spcPts val="1200"/>
              </a:spcBef>
              <a:spcAft>
                <a:spcPts val="1200"/>
              </a:spcAft>
              <a:buSzPts val="1100"/>
              <a:buNone/>
            </a:pPr>
            <a:r>
              <a:rPr lang="en-US" sz="2000">
                <a:solidFill>
                  <a:srgbClr val="245065"/>
                </a:solidFill>
                <a:latin typeface="Tajawal"/>
                <a:ea typeface="Tajawal"/>
                <a:cs typeface="Tajawal"/>
                <a:sym typeface="Tajawal"/>
              </a:rPr>
              <a:t>تخلّص من الحاجة إلى استخدام أنظمة وبرامج مكررة، وقلّل من جهد التدقيق، وزِد من الالتزام باللوائح العالمية.</a:t>
            </a:r>
            <a:endParaRPr sz="2000">
              <a:solidFill>
                <a:srgbClr val="245065"/>
              </a:solidFill>
              <a:latin typeface="Tajawal"/>
              <a:ea typeface="Tajawal"/>
              <a:cs typeface="Tajawal"/>
              <a:sym typeface="Tajawal"/>
            </a:endParaRPr>
          </a:p>
        </p:txBody>
      </p:sp>
      <p:sp>
        <p:nvSpPr>
          <p:cNvPr id="307" name="Google Shape;307;p11"/>
          <p:cNvSpPr txBox="1"/>
          <p:nvPr/>
        </p:nvSpPr>
        <p:spPr>
          <a:xfrm>
            <a:off x="365683" y="2053599"/>
            <a:ext cx="5560800" cy="1362300"/>
          </a:xfrm>
          <a:prstGeom prst="rect">
            <a:avLst/>
          </a:prstGeom>
          <a:noFill/>
          <a:ln>
            <a:noFill/>
          </a:ln>
        </p:spPr>
        <p:txBody>
          <a:bodyPr anchorCtr="0" anchor="t" bIns="45700" lIns="91425" spcFirstLastPara="1" rIns="91425" wrap="square" tIns="45700">
            <a:spAutoFit/>
          </a:bodyPr>
          <a:lstStyle/>
          <a:p>
            <a:pPr indent="0" lvl="0" marL="0" rtl="1" algn="r">
              <a:lnSpc>
                <a:spcPct val="115000"/>
              </a:lnSpc>
              <a:spcBef>
                <a:spcPts val="1200"/>
              </a:spcBef>
              <a:spcAft>
                <a:spcPts val="0"/>
              </a:spcAft>
              <a:buSzPts val="1100"/>
              <a:buNone/>
            </a:pPr>
            <a:r>
              <a:rPr b="1" lang="en-US" sz="2000">
                <a:solidFill>
                  <a:srgbClr val="F15D2C"/>
                </a:solidFill>
                <a:latin typeface="Tajawal"/>
                <a:ea typeface="Tajawal"/>
                <a:cs typeface="Tajawal"/>
                <a:sym typeface="Tajawal"/>
              </a:rPr>
              <a:t>العملات المتعددة</a:t>
            </a:r>
            <a:endParaRPr b="1" sz="2000">
              <a:solidFill>
                <a:srgbClr val="F15D2C"/>
              </a:solidFill>
              <a:latin typeface="Tajawal"/>
              <a:ea typeface="Tajawal"/>
              <a:cs typeface="Tajawal"/>
              <a:sym typeface="Tajawal"/>
            </a:endParaRPr>
          </a:p>
          <a:p>
            <a:pPr indent="0" lvl="0" marL="0" rtl="1" algn="r">
              <a:lnSpc>
                <a:spcPct val="115000"/>
              </a:lnSpc>
              <a:spcBef>
                <a:spcPts val="1200"/>
              </a:spcBef>
              <a:spcAft>
                <a:spcPts val="1200"/>
              </a:spcAft>
              <a:buSzPts val="1100"/>
              <a:buNone/>
            </a:pPr>
            <a:r>
              <a:rPr lang="en-US" sz="1500">
                <a:solidFill>
                  <a:srgbClr val="245065"/>
                </a:solidFill>
                <a:latin typeface="Tajawal"/>
                <a:ea typeface="Tajawal"/>
                <a:cs typeface="Tajawal"/>
                <a:sym typeface="Tajawal"/>
              </a:rPr>
              <a:t>قم بإجراء المعاملات التجارية مع العملاء والموردين باستخدام أي عدد من العملات. استخدم العملات المتعددة في مستندات البيع والشراء، والمعاملات البنكية، والمدفوعات الدائنة والمدينة.</a:t>
            </a:r>
            <a:endParaRPr sz="1500">
              <a:solidFill>
                <a:srgbClr val="245065"/>
              </a:solidFill>
              <a:latin typeface="Tajawal"/>
              <a:ea typeface="Tajawal"/>
              <a:cs typeface="Tajawal"/>
              <a:sym typeface="Tajawal"/>
            </a:endParaRPr>
          </a:p>
        </p:txBody>
      </p:sp>
      <p:sp>
        <p:nvSpPr>
          <p:cNvPr id="308" name="Google Shape;308;p11"/>
          <p:cNvSpPr txBox="1"/>
          <p:nvPr/>
        </p:nvSpPr>
        <p:spPr>
          <a:xfrm>
            <a:off x="-1" y="3429000"/>
            <a:ext cx="5926500" cy="1362300"/>
          </a:xfrm>
          <a:prstGeom prst="rect">
            <a:avLst/>
          </a:prstGeom>
          <a:noFill/>
          <a:ln>
            <a:noFill/>
          </a:ln>
        </p:spPr>
        <p:txBody>
          <a:bodyPr anchorCtr="0" anchor="t" bIns="45700" lIns="91425" spcFirstLastPara="1" rIns="91425" wrap="square" tIns="45700">
            <a:spAutoFit/>
          </a:bodyPr>
          <a:lstStyle/>
          <a:p>
            <a:pPr indent="0" lvl="0" marL="0" rtl="1" algn="r">
              <a:lnSpc>
                <a:spcPct val="115000"/>
              </a:lnSpc>
              <a:spcBef>
                <a:spcPts val="1200"/>
              </a:spcBef>
              <a:spcAft>
                <a:spcPts val="0"/>
              </a:spcAft>
              <a:buSzPts val="1100"/>
              <a:buNone/>
            </a:pPr>
            <a:r>
              <a:rPr b="1" lang="en-US" sz="2000">
                <a:solidFill>
                  <a:srgbClr val="F15D2C"/>
                </a:solidFill>
                <a:latin typeface="Tajawal"/>
                <a:ea typeface="Tajawal"/>
                <a:cs typeface="Tajawal"/>
                <a:sym typeface="Tajawal"/>
              </a:rPr>
              <a:t>التجميع المالي</a:t>
            </a:r>
            <a:endParaRPr b="1" sz="2000">
              <a:solidFill>
                <a:srgbClr val="F15D2C"/>
              </a:solidFill>
              <a:latin typeface="Tajawal"/>
              <a:ea typeface="Tajawal"/>
              <a:cs typeface="Tajawal"/>
              <a:sym typeface="Tajawal"/>
            </a:endParaRPr>
          </a:p>
          <a:p>
            <a:pPr indent="0" lvl="0" marL="0" rtl="1" algn="r">
              <a:lnSpc>
                <a:spcPct val="115000"/>
              </a:lnSpc>
              <a:spcBef>
                <a:spcPts val="1200"/>
              </a:spcBef>
              <a:spcAft>
                <a:spcPts val="1200"/>
              </a:spcAft>
              <a:buSzPts val="1100"/>
              <a:buNone/>
            </a:pPr>
            <a:r>
              <a:rPr lang="en-US" sz="1500">
                <a:solidFill>
                  <a:srgbClr val="1E5166"/>
                </a:solidFill>
                <a:latin typeface="Tajawal Light"/>
                <a:ea typeface="Tajawal Light"/>
                <a:cs typeface="Tajawal Light"/>
                <a:sym typeface="Tajawal Light"/>
              </a:rPr>
              <a:t>قم بتجميع بيانات الشركات ضمن نفس بيئة Business Central وسحب البيانات مباشرة إلى شركة التجميع. أو استخدم ملفات XML لجلب البيانات من بيئات Business Central أخرى أو من قواعد بيانات أو تطبيقات إدارة أعمال خارجية.</a:t>
            </a:r>
            <a:endParaRPr sz="1500">
              <a:solidFill>
                <a:srgbClr val="1E5166"/>
              </a:solidFill>
              <a:latin typeface="Tajawal Light"/>
              <a:ea typeface="Tajawal Light"/>
              <a:cs typeface="Tajawal Light"/>
              <a:sym typeface="Tajawal Light"/>
            </a:endParaRPr>
          </a:p>
        </p:txBody>
      </p:sp>
      <p:pic>
        <p:nvPicPr>
          <p:cNvPr id="309" name="Google Shape;309;p11"/>
          <p:cNvPicPr preferRelativeResize="0"/>
          <p:nvPr/>
        </p:nvPicPr>
        <p:blipFill rotWithShape="1">
          <a:blip r:embed="rId5">
            <a:alphaModFix/>
          </a:blip>
          <a:srcRect b="0" l="0" r="0" t="0"/>
          <a:stretch/>
        </p:blipFill>
        <p:spPr>
          <a:xfrm>
            <a:off x="152399" y="63320"/>
            <a:ext cx="11887200" cy="889686"/>
          </a:xfrm>
          <a:prstGeom prst="rect">
            <a:avLst/>
          </a:prstGeom>
          <a:noFill/>
          <a:ln>
            <a:noFill/>
          </a:ln>
        </p:spPr>
      </p:pic>
      <p:sp>
        <p:nvSpPr>
          <p:cNvPr id="310" name="Google Shape;310;p11"/>
          <p:cNvSpPr txBox="1"/>
          <p:nvPr/>
        </p:nvSpPr>
        <p:spPr>
          <a:xfrm>
            <a:off x="365683" y="4765099"/>
            <a:ext cx="5560800" cy="1362300"/>
          </a:xfrm>
          <a:prstGeom prst="rect">
            <a:avLst/>
          </a:prstGeom>
          <a:noFill/>
          <a:ln>
            <a:noFill/>
          </a:ln>
        </p:spPr>
        <p:txBody>
          <a:bodyPr anchorCtr="0" anchor="t" bIns="45700" lIns="91425" spcFirstLastPara="1" rIns="91425" wrap="square" tIns="45700">
            <a:spAutoFit/>
          </a:bodyPr>
          <a:lstStyle/>
          <a:p>
            <a:pPr indent="0" lvl="0" marL="0" rtl="1" algn="r">
              <a:lnSpc>
                <a:spcPct val="115000"/>
              </a:lnSpc>
              <a:spcBef>
                <a:spcPts val="1200"/>
              </a:spcBef>
              <a:spcAft>
                <a:spcPts val="0"/>
              </a:spcAft>
              <a:buSzPts val="1100"/>
              <a:buNone/>
            </a:pPr>
            <a:r>
              <a:rPr b="1" lang="en-US" sz="2000">
                <a:solidFill>
                  <a:srgbClr val="F15D2C"/>
                </a:solidFill>
                <a:latin typeface="Tajawal"/>
                <a:ea typeface="Tajawal"/>
                <a:cs typeface="Tajawal"/>
                <a:sym typeface="Tajawal"/>
              </a:rPr>
              <a:t>التسجيل بين الشركات</a:t>
            </a:r>
            <a:endParaRPr b="1" sz="2000">
              <a:solidFill>
                <a:srgbClr val="F15D2C"/>
              </a:solidFill>
              <a:latin typeface="Tajawal"/>
              <a:ea typeface="Tajawal"/>
              <a:cs typeface="Tajawal"/>
              <a:sym typeface="Tajawal"/>
            </a:endParaRPr>
          </a:p>
          <a:p>
            <a:pPr indent="0" lvl="0" marL="0" rtl="1" algn="r">
              <a:lnSpc>
                <a:spcPct val="115000"/>
              </a:lnSpc>
              <a:spcBef>
                <a:spcPts val="1200"/>
              </a:spcBef>
              <a:spcAft>
                <a:spcPts val="1200"/>
              </a:spcAft>
              <a:buSzPts val="1100"/>
              <a:buNone/>
            </a:pPr>
            <a:r>
              <a:rPr lang="en-US" sz="1500">
                <a:solidFill>
                  <a:srgbClr val="1E5166"/>
                </a:solidFill>
                <a:latin typeface="Tajawal Light"/>
                <a:ea typeface="Tajawal Light"/>
                <a:cs typeface="Tajawal Light"/>
                <a:sym typeface="Tajawal Light"/>
              </a:rPr>
              <a:t>قم بإدارة العمليات المحاسبية لأكثر من شركة ضمن عملية تسجيل واحدة تشمل مستأجرًا واحدًا أو أكثر في Business Central أو قواعد بيانات مختلفة.</a:t>
            </a:r>
            <a:endParaRPr sz="1500">
              <a:solidFill>
                <a:srgbClr val="1E5166"/>
              </a:solidFill>
              <a:latin typeface="Tajawal Light"/>
              <a:ea typeface="Tajawal Light"/>
              <a:cs typeface="Tajawal Light"/>
              <a:sym typeface="Tajawal Light"/>
            </a:endParaRPr>
          </a:p>
        </p:txBody>
      </p:sp>
      <p:grpSp>
        <p:nvGrpSpPr>
          <p:cNvPr id="311" name="Google Shape;311;p11"/>
          <p:cNvGrpSpPr/>
          <p:nvPr/>
        </p:nvGrpSpPr>
        <p:grpSpPr>
          <a:xfrm>
            <a:off x="5291846" y="2071492"/>
            <a:ext cx="7077373" cy="4572000"/>
            <a:chOff x="4585634" y="1693733"/>
            <a:chExt cx="7785108" cy="5029200"/>
          </a:xfrm>
        </p:grpSpPr>
        <p:sp>
          <p:nvSpPr>
            <p:cNvPr id="312" name="Google Shape;312;p11"/>
            <p:cNvSpPr/>
            <p:nvPr/>
          </p:nvSpPr>
          <p:spPr>
            <a:xfrm>
              <a:off x="10436012" y="1745672"/>
              <a:ext cx="1240108" cy="1240108"/>
            </a:xfrm>
            <a:prstGeom prst="ellipse">
              <a:avLst/>
            </a:prstGeom>
            <a:noFill/>
            <a:ln cap="flat" cmpd="sng" w="190500">
              <a:solidFill>
                <a:srgbClr val="F15D2C">
                  <a:alpha val="85882"/>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313" name="Google Shape;313;p11"/>
            <p:cNvGrpSpPr/>
            <p:nvPr/>
          </p:nvGrpSpPr>
          <p:grpSpPr>
            <a:xfrm>
              <a:off x="4585634" y="1693733"/>
              <a:ext cx="7785108" cy="5029200"/>
              <a:chOff x="4585634" y="1693733"/>
              <a:chExt cx="7785108" cy="5029200"/>
            </a:xfrm>
          </p:grpSpPr>
          <p:pic>
            <p:nvPicPr>
              <p:cNvPr descr="A computer with a blank screen&#10;&#10;AI-generated content may be incorrect." id="314" name="Google Shape;314;p11"/>
              <p:cNvPicPr preferRelativeResize="0"/>
              <p:nvPr/>
            </p:nvPicPr>
            <p:blipFill rotWithShape="1">
              <a:blip r:embed="rId6">
                <a:alphaModFix/>
              </a:blip>
              <a:srcRect b="0" l="0" r="0" t="0"/>
              <a:stretch/>
            </p:blipFill>
            <p:spPr>
              <a:xfrm>
                <a:off x="4585634" y="1693733"/>
                <a:ext cx="7785108" cy="5029200"/>
              </a:xfrm>
              <a:prstGeom prst="rect">
                <a:avLst/>
              </a:prstGeom>
              <a:noFill/>
              <a:ln>
                <a:noFill/>
              </a:ln>
            </p:spPr>
          </p:pic>
          <p:pic>
            <p:nvPicPr>
              <p:cNvPr id="315" name="Google Shape;315;p11"/>
              <p:cNvPicPr preferRelativeResize="0"/>
              <p:nvPr/>
            </p:nvPicPr>
            <p:blipFill rotWithShape="1">
              <a:blip r:embed="rId7">
                <a:alphaModFix/>
              </a:blip>
              <a:srcRect b="0" l="0" r="0" t="0"/>
              <a:stretch/>
            </p:blipFill>
            <p:spPr>
              <a:xfrm>
                <a:off x="6016853" y="2563131"/>
                <a:ext cx="4926163" cy="3086043"/>
              </a:xfrm>
              <a:prstGeom prst="roundRect">
                <a:avLst>
                  <a:gd fmla="val 0" name="adj"/>
                </a:avLst>
              </a:prstGeom>
              <a:noFill/>
              <a:ln>
                <a:noFill/>
              </a:ln>
            </p:spPr>
          </p:pic>
        </p:gr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12"/>
          <p:cNvSpPr/>
          <p:nvPr/>
        </p:nvSpPr>
        <p:spPr>
          <a:xfrm>
            <a:off x="0" y="0"/>
            <a:ext cx="12192000" cy="6858000"/>
          </a:xfrm>
          <a:prstGeom prst="rect">
            <a:avLst/>
          </a:prstGeom>
          <a:solidFill>
            <a:srgbClr val="E4EA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22" name="Google Shape;322;p12"/>
          <p:cNvPicPr preferRelativeResize="0"/>
          <p:nvPr/>
        </p:nvPicPr>
        <p:blipFill rotWithShape="1">
          <a:blip r:embed="rId3">
            <a:alphaModFix/>
          </a:blip>
          <a:srcRect b="0" l="0" r="0" t="0"/>
          <a:stretch/>
        </p:blipFill>
        <p:spPr>
          <a:xfrm>
            <a:off x="336500" y="6140500"/>
            <a:ext cx="942975" cy="381000"/>
          </a:xfrm>
          <a:prstGeom prst="rect">
            <a:avLst/>
          </a:prstGeom>
          <a:noFill/>
          <a:ln>
            <a:noFill/>
          </a:ln>
        </p:spPr>
      </p:pic>
      <p:pic>
        <p:nvPicPr>
          <p:cNvPr id="323" name="Google Shape;323;p12"/>
          <p:cNvPicPr preferRelativeResize="0"/>
          <p:nvPr/>
        </p:nvPicPr>
        <p:blipFill rotWithShape="1">
          <a:blip r:embed="rId4">
            <a:alphaModFix/>
          </a:blip>
          <a:srcRect b="0" l="0" r="0" t="0"/>
          <a:stretch/>
        </p:blipFill>
        <p:spPr>
          <a:xfrm>
            <a:off x="1519237" y="6473875"/>
            <a:ext cx="9153525" cy="95250"/>
          </a:xfrm>
          <a:prstGeom prst="rect">
            <a:avLst/>
          </a:prstGeom>
          <a:noFill/>
          <a:ln>
            <a:noFill/>
          </a:ln>
        </p:spPr>
      </p:pic>
      <p:sp>
        <p:nvSpPr>
          <p:cNvPr id="324" name="Google Shape;324;p12"/>
          <p:cNvSpPr txBox="1"/>
          <p:nvPr/>
        </p:nvSpPr>
        <p:spPr>
          <a:xfrm>
            <a:off x="2272200" y="1075725"/>
            <a:ext cx="9749700" cy="52320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en-US" sz="2800">
                <a:solidFill>
                  <a:srgbClr val="1E5166"/>
                </a:solidFill>
                <a:latin typeface="Tajawal"/>
                <a:ea typeface="Tajawal"/>
                <a:cs typeface="Tajawal"/>
                <a:sym typeface="Tajawal"/>
              </a:rPr>
              <a:t>إنهاء المهام في الوقت المحدد بدون تكلفة إضافية.</a:t>
            </a:r>
            <a:endParaRPr b="1" sz="2800">
              <a:latin typeface="Tajawal"/>
              <a:ea typeface="Tajawal"/>
              <a:cs typeface="Tajawal"/>
              <a:sym typeface="Tajawal"/>
            </a:endParaRPr>
          </a:p>
        </p:txBody>
      </p:sp>
      <p:sp>
        <p:nvSpPr>
          <p:cNvPr id="325" name="Google Shape;325;p12"/>
          <p:cNvSpPr txBox="1"/>
          <p:nvPr/>
        </p:nvSpPr>
        <p:spPr>
          <a:xfrm>
            <a:off x="4305300" y="1690875"/>
            <a:ext cx="7716600" cy="721200"/>
          </a:xfrm>
          <a:prstGeom prst="rect">
            <a:avLst/>
          </a:prstGeom>
          <a:noFill/>
          <a:ln>
            <a:noFill/>
          </a:ln>
        </p:spPr>
        <p:txBody>
          <a:bodyPr anchorCtr="0" anchor="t" bIns="45700" lIns="91425" spcFirstLastPara="1" rIns="91425" wrap="square" tIns="45700">
            <a:spAutoFit/>
          </a:bodyPr>
          <a:lstStyle/>
          <a:p>
            <a:pPr indent="0" lvl="0" marL="0" rtl="1" algn="r">
              <a:lnSpc>
                <a:spcPct val="115000"/>
              </a:lnSpc>
              <a:spcBef>
                <a:spcPts val="0"/>
              </a:spcBef>
              <a:spcAft>
                <a:spcPts val="0"/>
              </a:spcAft>
              <a:buSzPts val="1100"/>
              <a:buNone/>
            </a:pPr>
            <a:r>
              <a:rPr lang="en-US" sz="1900">
                <a:solidFill>
                  <a:schemeClr val="dk1"/>
                </a:solidFill>
                <a:latin typeface="Tajawal Light"/>
                <a:ea typeface="Tajawal Light"/>
                <a:cs typeface="Tajawal Light"/>
                <a:sym typeface="Tajawal Light"/>
              </a:rPr>
              <a:t>حقق تنفيذًا ناجحًا للمشاريع وزيادة في الربحية.</a:t>
            </a:r>
            <a:endParaRPr sz="1900">
              <a:solidFill>
                <a:schemeClr val="dk1"/>
              </a:solidFill>
              <a:latin typeface="Tajawal Light"/>
              <a:ea typeface="Tajawal Light"/>
              <a:cs typeface="Tajawal Light"/>
              <a:sym typeface="Tajawal Light"/>
            </a:endParaRPr>
          </a:p>
          <a:p>
            <a:pPr indent="0" lvl="0" marL="0" rtl="1" algn="r">
              <a:lnSpc>
                <a:spcPct val="115000"/>
              </a:lnSpc>
              <a:spcBef>
                <a:spcPts val="0"/>
              </a:spcBef>
              <a:spcAft>
                <a:spcPts val="0"/>
              </a:spcAft>
              <a:buSzPts val="1100"/>
              <a:buNone/>
            </a:pPr>
            <a:r>
              <a:rPr lang="en-US" sz="1900">
                <a:solidFill>
                  <a:schemeClr val="dk1"/>
                </a:solidFill>
                <a:latin typeface="Tajawal Light"/>
                <a:ea typeface="Tajawal Light"/>
                <a:cs typeface="Tajawal Light"/>
                <a:sym typeface="Tajawal Light"/>
              </a:rPr>
              <a:t>حسِّن الكفاءة، واحصل على رؤى أعمق حول المشاريع، وزِد من العائد على الأصول.</a:t>
            </a:r>
            <a:endParaRPr sz="1900">
              <a:solidFill>
                <a:schemeClr val="dk1"/>
              </a:solidFill>
              <a:latin typeface="Tajawal Light"/>
              <a:ea typeface="Tajawal Light"/>
              <a:cs typeface="Tajawal Light"/>
              <a:sym typeface="Tajawal Light"/>
            </a:endParaRPr>
          </a:p>
        </p:txBody>
      </p:sp>
      <p:sp>
        <p:nvSpPr>
          <p:cNvPr id="326" name="Google Shape;326;p12"/>
          <p:cNvSpPr txBox="1"/>
          <p:nvPr/>
        </p:nvSpPr>
        <p:spPr>
          <a:xfrm>
            <a:off x="6548108" y="2509407"/>
            <a:ext cx="5386800" cy="1362300"/>
          </a:xfrm>
          <a:prstGeom prst="rect">
            <a:avLst/>
          </a:prstGeom>
          <a:noFill/>
          <a:ln>
            <a:noFill/>
          </a:ln>
        </p:spPr>
        <p:txBody>
          <a:bodyPr anchorCtr="0" anchor="t" bIns="45700" lIns="91425" spcFirstLastPara="1" rIns="91425" wrap="square" tIns="45700">
            <a:spAutoFit/>
          </a:bodyPr>
          <a:lstStyle/>
          <a:p>
            <a:pPr indent="0" lvl="0" marL="0" rtl="1" algn="r">
              <a:lnSpc>
                <a:spcPct val="115000"/>
              </a:lnSpc>
              <a:spcBef>
                <a:spcPts val="1200"/>
              </a:spcBef>
              <a:spcAft>
                <a:spcPts val="0"/>
              </a:spcAft>
              <a:buSzPts val="1100"/>
              <a:buNone/>
            </a:pPr>
            <a:r>
              <a:rPr lang="en-US" sz="2000">
                <a:solidFill>
                  <a:srgbClr val="F15D2C"/>
                </a:solidFill>
                <a:latin typeface="Tajawal Medium"/>
                <a:ea typeface="Tajawal Medium"/>
                <a:cs typeface="Tajawal Medium"/>
                <a:sym typeface="Tajawal Medium"/>
              </a:rPr>
              <a:t>تكاليف ومحاسبة المشاريع</a:t>
            </a:r>
            <a:endParaRPr sz="2000">
              <a:solidFill>
                <a:srgbClr val="F15D2C"/>
              </a:solidFill>
              <a:latin typeface="Tajawal Medium"/>
              <a:ea typeface="Tajawal Medium"/>
              <a:cs typeface="Tajawal Medium"/>
              <a:sym typeface="Tajawal Medium"/>
            </a:endParaRPr>
          </a:p>
          <a:p>
            <a:pPr indent="0" lvl="0" marL="0" rtl="1" algn="r">
              <a:lnSpc>
                <a:spcPct val="115000"/>
              </a:lnSpc>
              <a:spcBef>
                <a:spcPts val="1200"/>
              </a:spcBef>
              <a:spcAft>
                <a:spcPts val="1200"/>
              </a:spcAft>
              <a:buSzPts val="1100"/>
              <a:buNone/>
            </a:pPr>
            <a:r>
              <a:rPr lang="en-US" sz="1500">
                <a:solidFill>
                  <a:srgbClr val="245065"/>
                </a:solidFill>
                <a:latin typeface="Tajawal"/>
                <a:ea typeface="Tajawal"/>
                <a:cs typeface="Tajawal"/>
                <a:sym typeface="Tajawal"/>
              </a:rPr>
              <a:t>قم بإدارة المشاريع بشكل أفضل باستخدام جداول العمل وتكاليف الوظائف المتقدمة والتقارير. أنشئ وحدث الميزانيات التفصيلية للمساعدة في ضمان ربحية المشروع.</a:t>
            </a:r>
            <a:endParaRPr sz="1500">
              <a:solidFill>
                <a:srgbClr val="245065"/>
              </a:solidFill>
              <a:latin typeface="Tajawal"/>
              <a:ea typeface="Tajawal"/>
              <a:cs typeface="Tajawal"/>
              <a:sym typeface="Tajawal"/>
            </a:endParaRPr>
          </a:p>
        </p:txBody>
      </p:sp>
      <p:sp>
        <p:nvSpPr>
          <p:cNvPr id="327" name="Google Shape;327;p12"/>
          <p:cNvSpPr txBox="1"/>
          <p:nvPr/>
        </p:nvSpPr>
        <p:spPr>
          <a:xfrm>
            <a:off x="6374108" y="3966350"/>
            <a:ext cx="5560800" cy="131610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lang="en-US" sz="2000">
                <a:solidFill>
                  <a:srgbClr val="F15D2C"/>
                </a:solidFill>
                <a:latin typeface="Tajawal Medium"/>
                <a:ea typeface="Tajawal Medium"/>
                <a:cs typeface="Tajawal Medium"/>
                <a:sym typeface="Tajawal Medium"/>
              </a:rPr>
              <a:t>تكاليف متعددة</a:t>
            </a:r>
            <a:endParaRPr sz="2000">
              <a:solidFill>
                <a:srgbClr val="1E5166"/>
              </a:solidFill>
              <a:latin typeface="Tajawal Medium"/>
              <a:ea typeface="Tajawal Medium"/>
              <a:cs typeface="Tajawal Medium"/>
              <a:sym typeface="Tajawal Medium"/>
            </a:endParaRPr>
          </a:p>
          <a:p>
            <a:pPr indent="0" lvl="0" marL="0" rtl="1" algn="r">
              <a:lnSpc>
                <a:spcPct val="115000"/>
              </a:lnSpc>
              <a:spcBef>
                <a:spcPts val="1200"/>
              </a:spcBef>
              <a:spcAft>
                <a:spcPts val="1200"/>
              </a:spcAft>
              <a:buSzPts val="1100"/>
              <a:buNone/>
            </a:pPr>
            <a:r>
              <a:rPr lang="en-US" sz="1500">
                <a:solidFill>
                  <a:srgbClr val="1E5166"/>
                </a:solidFill>
                <a:latin typeface="Tajawal Light"/>
                <a:ea typeface="Tajawal Light"/>
                <a:cs typeface="Tajawal Light"/>
                <a:sym typeface="Tajawal Light"/>
              </a:rPr>
              <a:t>قم بإدارة التكاليف البديلة للموارد ومجموعات الموارد. يمكن أن تكون التكاليف ثابتة، أو تعتمد على نسبة مئوية، أو رسوم إضافية ثابتة. حدد عددًا غير محدود من أنواع العمل حسب الحاجة.</a:t>
            </a:r>
            <a:endParaRPr sz="1500">
              <a:solidFill>
                <a:srgbClr val="1E5166"/>
              </a:solidFill>
              <a:latin typeface="Tajawal Light"/>
              <a:ea typeface="Tajawal Light"/>
              <a:cs typeface="Tajawal Light"/>
              <a:sym typeface="Tajawal Light"/>
            </a:endParaRPr>
          </a:p>
        </p:txBody>
      </p:sp>
      <p:pic>
        <p:nvPicPr>
          <p:cNvPr id="328" name="Google Shape;328;p12"/>
          <p:cNvPicPr preferRelativeResize="0"/>
          <p:nvPr/>
        </p:nvPicPr>
        <p:blipFill rotWithShape="1">
          <a:blip r:embed="rId5">
            <a:alphaModFix/>
          </a:blip>
          <a:srcRect b="18936" l="0" r="0" t="0"/>
          <a:stretch/>
        </p:blipFill>
        <p:spPr>
          <a:xfrm>
            <a:off x="0" y="0"/>
            <a:ext cx="12192000" cy="721200"/>
          </a:xfrm>
          <a:prstGeom prst="rect">
            <a:avLst/>
          </a:prstGeom>
          <a:noFill/>
          <a:ln>
            <a:noFill/>
          </a:ln>
        </p:spPr>
      </p:pic>
      <p:sp>
        <p:nvSpPr>
          <p:cNvPr id="329" name="Google Shape;329;p12"/>
          <p:cNvSpPr txBox="1"/>
          <p:nvPr/>
        </p:nvSpPr>
        <p:spPr>
          <a:xfrm>
            <a:off x="6374108" y="5282432"/>
            <a:ext cx="5560800" cy="1096800"/>
          </a:xfrm>
          <a:prstGeom prst="rect">
            <a:avLst/>
          </a:prstGeom>
          <a:noFill/>
          <a:ln>
            <a:noFill/>
          </a:ln>
        </p:spPr>
        <p:txBody>
          <a:bodyPr anchorCtr="0" anchor="t" bIns="45700" lIns="91425" spcFirstLastPara="1" rIns="91425" wrap="square" tIns="45700">
            <a:spAutoFit/>
          </a:bodyPr>
          <a:lstStyle/>
          <a:p>
            <a:pPr indent="0" lvl="0" marL="0" rtl="1" algn="r">
              <a:lnSpc>
                <a:spcPct val="115000"/>
              </a:lnSpc>
              <a:spcBef>
                <a:spcPts val="1200"/>
              </a:spcBef>
              <a:spcAft>
                <a:spcPts val="0"/>
              </a:spcAft>
              <a:buSzPts val="1100"/>
              <a:buNone/>
            </a:pPr>
            <a:r>
              <a:rPr lang="en-US" sz="2000">
                <a:solidFill>
                  <a:srgbClr val="F15D2C"/>
                </a:solidFill>
                <a:latin typeface="Tajawal Medium"/>
                <a:ea typeface="Tajawal Medium"/>
                <a:cs typeface="Tajawal Medium"/>
                <a:sym typeface="Tajawal Medium"/>
              </a:rPr>
              <a:t>رؤى حول المشروع</a:t>
            </a:r>
            <a:endParaRPr sz="2000">
              <a:solidFill>
                <a:srgbClr val="F15D2C"/>
              </a:solidFill>
              <a:latin typeface="Tajawal Medium"/>
              <a:ea typeface="Tajawal Medium"/>
              <a:cs typeface="Tajawal Medium"/>
              <a:sym typeface="Tajawal Medium"/>
            </a:endParaRPr>
          </a:p>
          <a:p>
            <a:pPr indent="0" lvl="0" marL="0" rtl="1" algn="r">
              <a:lnSpc>
                <a:spcPct val="115000"/>
              </a:lnSpc>
              <a:spcBef>
                <a:spcPts val="1200"/>
              </a:spcBef>
              <a:spcAft>
                <a:spcPts val="1200"/>
              </a:spcAft>
              <a:buSzPts val="1100"/>
              <a:buNone/>
            </a:pPr>
            <a:r>
              <a:rPr lang="en-US" sz="1500">
                <a:solidFill>
                  <a:srgbClr val="1E5166"/>
                </a:solidFill>
                <a:latin typeface="Tajawal Light"/>
                <a:ea typeface="Tajawal Light"/>
                <a:cs typeface="Tajawal Light"/>
                <a:sym typeface="Tajawal Light"/>
              </a:rPr>
              <a:t>احصل على معلومات ذكية لحظية حول حالة المشروع، وربحيته، ومعدلات استخدام الموارد.</a:t>
            </a:r>
            <a:endParaRPr sz="1500">
              <a:solidFill>
                <a:srgbClr val="1E5166"/>
              </a:solidFill>
              <a:latin typeface="Tajawal Light"/>
              <a:ea typeface="Tajawal Light"/>
              <a:cs typeface="Tajawal Light"/>
              <a:sym typeface="Tajawal Light"/>
            </a:endParaRPr>
          </a:p>
        </p:txBody>
      </p:sp>
      <p:grpSp>
        <p:nvGrpSpPr>
          <p:cNvPr id="330" name="Google Shape;330;p12"/>
          <p:cNvGrpSpPr/>
          <p:nvPr/>
        </p:nvGrpSpPr>
        <p:grpSpPr>
          <a:xfrm>
            <a:off x="203104" y="2504018"/>
            <a:ext cx="5777313" cy="3400428"/>
            <a:chOff x="5834454" y="2071485"/>
            <a:chExt cx="6038792" cy="4068958"/>
          </a:xfrm>
        </p:grpSpPr>
        <p:grpSp>
          <p:nvGrpSpPr>
            <p:cNvPr id="331" name="Google Shape;331;p12"/>
            <p:cNvGrpSpPr/>
            <p:nvPr/>
          </p:nvGrpSpPr>
          <p:grpSpPr>
            <a:xfrm>
              <a:off x="5834454" y="2071485"/>
              <a:ext cx="6038792" cy="4068958"/>
              <a:chOff x="5182503" y="1693725"/>
              <a:chExt cx="6642670" cy="4475854"/>
            </a:xfrm>
          </p:grpSpPr>
          <p:sp>
            <p:nvSpPr>
              <p:cNvPr id="332" name="Google Shape;332;p12"/>
              <p:cNvSpPr/>
              <p:nvPr/>
            </p:nvSpPr>
            <p:spPr>
              <a:xfrm>
                <a:off x="10436012" y="1745672"/>
                <a:ext cx="1240108" cy="1240108"/>
              </a:xfrm>
              <a:prstGeom prst="ellipse">
                <a:avLst/>
              </a:prstGeom>
              <a:noFill/>
              <a:ln cap="flat" cmpd="sng" w="190500">
                <a:solidFill>
                  <a:srgbClr val="F15D2C">
                    <a:alpha val="85882"/>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 computer with a blank screen&#10;&#10;AI-generated content may be incorrect." id="333" name="Google Shape;333;p12"/>
              <p:cNvPicPr preferRelativeResize="0"/>
              <p:nvPr/>
            </p:nvPicPr>
            <p:blipFill rotWithShape="1">
              <a:blip r:embed="rId6">
                <a:alphaModFix/>
              </a:blip>
              <a:srcRect b="11000" l="7662" r="7005" t="0"/>
              <a:stretch/>
            </p:blipFill>
            <p:spPr>
              <a:xfrm>
                <a:off x="5182503" y="1693725"/>
                <a:ext cx="6642670" cy="4475854"/>
              </a:xfrm>
              <a:prstGeom prst="rect">
                <a:avLst/>
              </a:prstGeom>
              <a:noFill/>
              <a:ln>
                <a:noFill/>
              </a:ln>
            </p:spPr>
          </p:pic>
        </p:grpSp>
        <p:pic>
          <p:nvPicPr>
            <p:cNvPr id="334" name="Google Shape;334;p12"/>
            <p:cNvPicPr preferRelativeResize="0"/>
            <p:nvPr/>
          </p:nvPicPr>
          <p:blipFill rotWithShape="1">
            <a:blip r:embed="rId7">
              <a:alphaModFix/>
            </a:blip>
            <a:srcRect b="0" l="0" r="0" t="0"/>
            <a:stretch/>
          </p:blipFill>
          <p:spPr>
            <a:xfrm>
              <a:off x="6596293" y="2862452"/>
              <a:ext cx="4473900" cy="2804700"/>
            </a:xfrm>
            <a:prstGeom prst="roundRect">
              <a:avLst>
                <a:gd fmla="val 0" name="adj"/>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13"/>
          <p:cNvSpPr/>
          <p:nvPr/>
        </p:nvSpPr>
        <p:spPr>
          <a:xfrm>
            <a:off x="0" y="0"/>
            <a:ext cx="12192000" cy="6858000"/>
          </a:xfrm>
          <a:prstGeom prst="rect">
            <a:avLst/>
          </a:prstGeom>
          <a:solidFill>
            <a:srgbClr val="E4EA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41" name="Google Shape;341;p13"/>
          <p:cNvPicPr preferRelativeResize="0"/>
          <p:nvPr/>
        </p:nvPicPr>
        <p:blipFill rotWithShape="1">
          <a:blip r:embed="rId3">
            <a:alphaModFix/>
          </a:blip>
          <a:srcRect b="0" l="0" r="0" t="0"/>
          <a:stretch/>
        </p:blipFill>
        <p:spPr>
          <a:xfrm>
            <a:off x="336500" y="6140500"/>
            <a:ext cx="942975" cy="381000"/>
          </a:xfrm>
          <a:prstGeom prst="rect">
            <a:avLst/>
          </a:prstGeom>
          <a:noFill/>
          <a:ln>
            <a:noFill/>
          </a:ln>
        </p:spPr>
      </p:pic>
      <p:pic>
        <p:nvPicPr>
          <p:cNvPr id="342" name="Google Shape;342;p13"/>
          <p:cNvPicPr preferRelativeResize="0"/>
          <p:nvPr/>
        </p:nvPicPr>
        <p:blipFill rotWithShape="1">
          <a:blip r:embed="rId4">
            <a:alphaModFix/>
          </a:blip>
          <a:srcRect b="0" l="0" r="0" t="0"/>
          <a:stretch/>
        </p:blipFill>
        <p:spPr>
          <a:xfrm>
            <a:off x="1519237" y="6473875"/>
            <a:ext cx="9153525" cy="95250"/>
          </a:xfrm>
          <a:prstGeom prst="rect">
            <a:avLst/>
          </a:prstGeom>
          <a:noFill/>
          <a:ln>
            <a:noFill/>
          </a:ln>
        </p:spPr>
      </p:pic>
      <p:sp>
        <p:nvSpPr>
          <p:cNvPr id="343" name="Google Shape;343;p13"/>
          <p:cNvSpPr txBox="1"/>
          <p:nvPr/>
        </p:nvSpPr>
        <p:spPr>
          <a:xfrm>
            <a:off x="6478758" y="510922"/>
            <a:ext cx="5560800" cy="554100"/>
          </a:xfrm>
          <a:prstGeom prst="rect">
            <a:avLst/>
          </a:prstGeom>
          <a:noFill/>
          <a:ln>
            <a:noFill/>
          </a:ln>
        </p:spPr>
        <p:txBody>
          <a:bodyPr anchorCtr="0" anchor="t" bIns="45700" lIns="91425" spcFirstLastPara="1" rIns="91425" wrap="square" tIns="45700">
            <a:spAutoFit/>
          </a:bodyPr>
          <a:lstStyle/>
          <a:p>
            <a:pPr indent="0" lvl="0" marL="0" rtl="1" algn="r">
              <a:lnSpc>
                <a:spcPct val="115000"/>
              </a:lnSpc>
              <a:spcBef>
                <a:spcPts val="1200"/>
              </a:spcBef>
              <a:spcAft>
                <a:spcPts val="1200"/>
              </a:spcAft>
              <a:buSzPts val="1100"/>
              <a:buNone/>
            </a:pPr>
            <a:r>
              <a:rPr lang="en-US" sz="3000">
                <a:solidFill>
                  <a:srgbClr val="1E5166"/>
                </a:solidFill>
                <a:latin typeface="Tajawal Medium"/>
                <a:ea typeface="Tajawal Medium"/>
                <a:cs typeface="Tajawal Medium"/>
                <a:sym typeface="Tajawal Medium"/>
              </a:rPr>
              <a:t>تحكّم في بياناتك المالية</a:t>
            </a:r>
            <a:endParaRPr sz="3000">
              <a:solidFill>
                <a:srgbClr val="1E5166"/>
              </a:solidFill>
              <a:latin typeface="Tajawal Medium"/>
              <a:ea typeface="Tajawal Medium"/>
              <a:cs typeface="Tajawal Medium"/>
              <a:sym typeface="Tajawal Medium"/>
            </a:endParaRPr>
          </a:p>
        </p:txBody>
      </p:sp>
      <p:sp>
        <p:nvSpPr>
          <p:cNvPr id="344" name="Google Shape;344;p13"/>
          <p:cNvSpPr txBox="1"/>
          <p:nvPr/>
        </p:nvSpPr>
        <p:spPr>
          <a:xfrm>
            <a:off x="6482996" y="1073063"/>
            <a:ext cx="5556600" cy="588600"/>
          </a:xfrm>
          <a:prstGeom prst="rect">
            <a:avLst/>
          </a:prstGeom>
          <a:noFill/>
          <a:ln>
            <a:noFill/>
          </a:ln>
        </p:spPr>
        <p:txBody>
          <a:bodyPr anchorCtr="0" anchor="t" bIns="45700" lIns="91425" spcFirstLastPara="1" rIns="91425" wrap="square" tIns="45700">
            <a:spAutoFit/>
          </a:bodyPr>
          <a:lstStyle/>
          <a:p>
            <a:pPr indent="0" lvl="0" marL="0" rtl="1" algn="r">
              <a:lnSpc>
                <a:spcPct val="115000"/>
              </a:lnSpc>
              <a:spcBef>
                <a:spcPts val="1200"/>
              </a:spcBef>
              <a:spcAft>
                <a:spcPts val="1200"/>
              </a:spcAft>
              <a:buSzPts val="1100"/>
              <a:buNone/>
            </a:pPr>
            <a:r>
              <a:rPr lang="en-US" sz="1500">
                <a:solidFill>
                  <a:srgbClr val="1E5166"/>
                </a:solidFill>
                <a:latin typeface="Tajawal Light"/>
                <a:ea typeface="Tajawal Light"/>
                <a:cs typeface="Tajawal Light"/>
                <a:sym typeface="Tajawal Light"/>
              </a:rPr>
              <a:t>حسِّن الكفاءة وتحكّم في هامش الأرباح بشكل أفضل. افهم مؤشرات التدفق النقدي بوضوح، وحقق أفضل أداء في تحصيل المبيعات.</a:t>
            </a:r>
            <a:endParaRPr sz="1500">
              <a:solidFill>
                <a:srgbClr val="1E5166"/>
              </a:solidFill>
              <a:latin typeface="Tajawal Light"/>
              <a:ea typeface="Tajawal Light"/>
              <a:cs typeface="Tajawal Light"/>
              <a:sym typeface="Tajawal Light"/>
            </a:endParaRPr>
          </a:p>
        </p:txBody>
      </p:sp>
      <p:pic>
        <p:nvPicPr>
          <p:cNvPr id="345" name="Google Shape;345;p13"/>
          <p:cNvPicPr preferRelativeResize="0"/>
          <p:nvPr/>
        </p:nvPicPr>
        <p:blipFill rotWithShape="1">
          <a:blip r:embed="rId5">
            <a:alphaModFix/>
          </a:blip>
          <a:srcRect b="0" l="0" r="0" t="0"/>
          <a:stretch/>
        </p:blipFill>
        <p:spPr>
          <a:xfrm>
            <a:off x="152399" y="63320"/>
            <a:ext cx="11887200" cy="889686"/>
          </a:xfrm>
          <a:prstGeom prst="rect">
            <a:avLst/>
          </a:prstGeom>
          <a:noFill/>
          <a:ln>
            <a:noFill/>
          </a:ln>
        </p:spPr>
      </p:pic>
      <p:grpSp>
        <p:nvGrpSpPr>
          <p:cNvPr id="346" name="Google Shape;346;p13"/>
          <p:cNvGrpSpPr/>
          <p:nvPr/>
        </p:nvGrpSpPr>
        <p:grpSpPr>
          <a:xfrm>
            <a:off x="6261908" y="1713290"/>
            <a:ext cx="5777649" cy="4640661"/>
            <a:chOff x="6263108" y="1015340"/>
            <a:chExt cx="5777649" cy="4640661"/>
          </a:xfrm>
        </p:grpSpPr>
        <p:sp>
          <p:nvSpPr>
            <p:cNvPr id="347" name="Google Shape;347;p13"/>
            <p:cNvSpPr txBox="1"/>
            <p:nvPr/>
          </p:nvSpPr>
          <p:spPr>
            <a:xfrm>
              <a:off x="6263108" y="1015340"/>
              <a:ext cx="5776500" cy="1225200"/>
            </a:xfrm>
            <a:prstGeom prst="rect">
              <a:avLst/>
            </a:prstGeom>
            <a:noFill/>
            <a:ln>
              <a:noFill/>
            </a:ln>
          </p:spPr>
          <p:txBody>
            <a:bodyPr anchorCtr="0" anchor="t" bIns="45700" lIns="91425" spcFirstLastPara="1" rIns="91425" wrap="square" tIns="45700">
              <a:spAutoFit/>
            </a:bodyPr>
            <a:lstStyle/>
            <a:p>
              <a:pPr indent="0" lvl="0" marL="0" rtl="1" algn="r">
                <a:lnSpc>
                  <a:spcPct val="115000"/>
                </a:lnSpc>
                <a:spcBef>
                  <a:spcPts val="1200"/>
                </a:spcBef>
                <a:spcAft>
                  <a:spcPts val="0"/>
                </a:spcAft>
                <a:buSzPts val="1100"/>
                <a:buNone/>
              </a:pPr>
              <a:r>
                <a:rPr lang="en-US" sz="1800">
                  <a:solidFill>
                    <a:srgbClr val="F15D2C"/>
                  </a:solidFill>
                  <a:latin typeface="Tajawal Medium"/>
                  <a:ea typeface="Tajawal Medium"/>
                  <a:cs typeface="Tajawal Medium"/>
                  <a:sym typeface="Tajawal Medium"/>
                </a:rPr>
                <a:t>توقعات التدفق النقدي</a:t>
              </a:r>
              <a:endParaRPr sz="1800">
                <a:solidFill>
                  <a:srgbClr val="F15D2C"/>
                </a:solidFill>
                <a:latin typeface="Tajawal Medium"/>
                <a:ea typeface="Tajawal Medium"/>
                <a:cs typeface="Tajawal Medium"/>
                <a:sym typeface="Tajawal Medium"/>
              </a:endParaRPr>
            </a:p>
            <a:p>
              <a:pPr indent="0" lvl="0" marL="0" rtl="1" algn="r">
                <a:lnSpc>
                  <a:spcPct val="115000"/>
                </a:lnSpc>
                <a:spcBef>
                  <a:spcPts val="1200"/>
                </a:spcBef>
                <a:spcAft>
                  <a:spcPts val="1200"/>
                </a:spcAft>
                <a:buSzPts val="1100"/>
                <a:buNone/>
              </a:pPr>
              <a:r>
                <a:rPr lang="en-US" sz="1300">
                  <a:solidFill>
                    <a:srgbClr val="245065"/>
                  </a:solidFill>
                  <a:latin typeface="Tajawal"/>
                  <a:ea typeface="Tajawal"/>
                  <a:cs typeface="Tajawal"/>
                  <a:sym typeface="Tajawal"/>
                </a:rPr>
                <a:t>قم بإدارة وتوقّع التدفق النقدي باستخدام تقارير ذكية مدعومة بالذكاء الاصطناعي. توقّع كيف ستتغير سيولة شركتك بمرور الوقت، وتنبأ بالمقبوضات والمدفوعات النقدية المتوقعة، بالإضافة إلى السيولة المتاحة.</a:t>
              </a:r>
              <a:endParaRPr sz="1300">
                <a:solidFill>
                  <a:srgbClr val="245065"/>
                </a:solidFill>
                <a:latin typeface="Tajawal"/>
                <a:ea typeface="Tajawal"/>
                <a:cs typeface="Tajawal"/>
                <a:sym typeface="Tajawal"/>
              </a:endParaRPr>
            </a:p>
          </p:txBody>
        </p:sp>
        <p:sp>
          <p:nvSpPr>
            <p:cNvPr id="348" name="Google Shape;348;p13"/>
            <p:cNvSpPr txBox="1"/>
            <p:nvPr/>
          </p:nvSpPr>
          <p:spPr>
            <a:xfrm>
              <a:off x="6477557" y="2321376"/>
              <a:ext cx="5563200" cy="1225200"/>
            </a:xfrm>
            <a:prstGeom prst="rect">
              <a:avLst/>
            </a:prstGeom>
            <a:noFill/>
            <a:ln>
              <a:noFill/>
            </a:ln>
          </p:spPr>
          <p:txBody>
            <a:bodyPr anchorCtr="0" anchor="t" bIns="45700" lIns="91425" spcFirstLastPara="1" rIns="91425" wrap="square" tIns="45700">
              <a:spAutoFit/>
            </a:bodyPr>
            <a:lstStyle/>
            <a:p>
              <a:pPr indent="0" lvl="0" marL="0" rtl="1" algn="r">
                <a:lnSpc>
                  <a:spcPct val="115000"/>
                </a:lnSpc>
                <a:spcBef>
                  <a:spcPts val="1200"/>
                </a:spcBef>
                <a:spcAft>
                  <a:spcPts val="0"/>
                </a:spcAft>
                <a:buSzPts val="1100"/>
                <a:buNone/>
              </a:pPr>
              <a:r>
                <a:rPr lang="en-US" sz="1800">
                  <a:solidFill>
                    <a:srgbClr val="F15D2C"/>
                  </a:solidFill>
                  <a:latin typeface="Tajawal Medium"/>
                  <a:ea typeface="Tajawal Medium"/>
                  <a:cs typeface="Tajawal Medium"/>
                  <a:sym typeface="Tajawal Medium"/>
                </a:rPr>
                <a:t>تسوية الحسابات البنكية</a:t>
              </a:r>
              <a:endParaRPr sz="1800">
                <a:solidFill>
                  <a:srgbClr val="F15D2C"/>
                </a:solidFill>
                <a:latin typeface="Tajawal Medium"/>
                <a:ea typeface="Tajawal Medium"/>
                <a:cs typeface="Tajawal Medium"/>
                <a:sym typeface="Tajawal Medium"/>
              </a:endParaRPr>
            </a:p>
            <a:p>
              <a:pPr indent="0" lvl="0" marL="0" rtl="1" algn="r">
                <a:lnSpc>
                  <a:spcPct val="115000"/>
                </a:lnSpc>
                <a:spcBef>
                  <a:spcPts val="1200"/>
                </a:spcBef>
                <a:spcAft>
                  <a:spcPts val="1200"/>
                </a:spcAft>
                <a:buSzPts val="1100"/>
                <a:buNone/>
              </a:pPr>
              <a:r>
                <a:rPr lang="en-US" sz="1300">
                  <a:solidFill>
                    <a:srgbClr val="1E5166"/>
                  </a:solidFill>
                  <a:latin typeface="Tajawal Light"/>
                  <a:ea typeface="Tajawal Light"/>
                  <a:cs typeface="Tajawal Light"/>
                  <a:sym typeface="Tajawal Light"/>
                </a:rPr>
                <a:t>استورد بيانات كشوف الحساب البنكية من الملفات الإلكترونية المرسلة من البنك، وقم بتسوية البيانات تلقائيًا مع قيود دفتر الحساب البنكي المفتوحة، مع تتبع جميع الكشوفات البنكية بدقة.</a:t>
              </a:r>
              <a:endParaRPr sz="1300">
                <a:solidFill>
                  <a:srgbClr val="1E5166"/>
                </a:solidFill>
                <a:latin typeface="Tajawal Light"/>
                <a:ea typeface="Tajawal Light"/>
                <a:cs typeface="Tajawal Light"/>
                <a:sym typeface="Tajawal Light"/>
              </a:endParaRPr>
            </a:p>
          </p:txBody>
        </p:sp>
        <p:sp>
          <p:nvSpPr>
            <p:cNvPr id="349" name="Google Shape;349;p13"/>
            <p:cNvSpPr txBox="1"/>
            <p:nvPr/>
          </p:nvSpPr>
          <p:spPr>
            <a:xfrm>
              <a:off x="6371533" y="3627401"/>
              <a:ext cx="5560800" cy="995100"/>
            </a:xfrm>
            <a:prstGeom prst="rect">
              <a:avLst/>
            </a:prstGeom>
            <a:noFill/>
            <a:ln>
              <a:noFill/>
            </a:ln>
          </p:spPr>
          <p:txBody>
            <a:bodyPr anchorCtr="0" anchor="t" bIns="45700" lIns="91425" spcFirstLastPara="1" rIns="91425" wrap="square" tIns="45700">
              <a:spAutoFit/>
            </a:bodyPr>
            <a:lstStyle/>
            <a:p>
              <a:pPr indent="0" lvl="0" marL="0" rtl="1" algn="r">
                <a:lnSpc>
                  <a:spcPct val="115000"/>
                </a:lnSpc>
                <a:spcBef>
                  <a:spcPts val="1200"/>
                </a:spcBef>
                <a:spcAft>
                  <a:spcPts val="0"/>
                </a:spcAft>
                <a:buSzPts val="1100"/>
                <a:buNone/>
              </a:pPr>
              <a:r>
                <a:rPr lang="en-US" sz="1800">
                  <a:solidFill>
                    <a:srgbClr val="F15D2C"/>
                  </a:solidFill>
                  <a:latin typeface="Tajawal Medium"/>
                  <a:ea typeface="Tajawal Medium"/>
                  <a:cs typeface="Tajawal Medium"/>
                  <a:sym typeface="Tajawal Medium"/>
                </a:rPr>
                <a:t>الأصول الثابتة</a:t>
              </a:r>
              <a:endParaRPr sz="1800">
                <a:solidFill>
                  <a:srgbClr val="F15D2C"/>
                </a:solidFill>
                <a:latin typeface="Tajawal Medium"/>
                <a:ea typeface="Tajawal Medium"/>
                <a:cs typeface="Tajawal Medium"/>
                <a:sym typeface="Tajawal Medium"/>
              </a:endParaRPr>
            </a:p>
            <a:p>
              <a:pPr indent="0" lvl="0" marL="0" rtl="1" algn="r">
                <a:lnSpc>
                  <a:spcPct val="115000"/>
                </a:lnSpc>
                <a:spcBef>
                  <a:spcPts val="1200"/>
                </a:spcBef>
                <a:spcAft>
                  <a:spcPts val="1200"/>
                </a:spcAft>
                <a:buSzPts val="1100"/>
                <a:buNone/>
              </a:pPr>
              <a:r>
                <a:rPr lang="en-US" sz="1300">
                  <a:solidFill>
                    <a:srgbClr val="1E5166"/>
                  </a:solidFill>
                  <a:latin typeface="Tajawal Light"/>
                  <a:ea typeface="Tajawal Light"/>
                  <a:cs typeface="Tajawal Light"/>
                  <a:sym typeface="Tajawal Light"/>
                </a:rPr>
                <a:t>تابع الأصول الثابتة مثل المباني، والآلات، والمعدات. سجّل العمليات المحاسبية الخاصة بالأصول مثل الاستحواذ، والاستهلاك، والتخفيض، والتخلص من الأصل.</a:t>
              </a:r>
              <a:endParaRPr sz="1300">
                <a:solidFill>
                  <a:srgbClr val="1E5166"/>
                </a:solidFill>
                <a:latin typeface="Tajawal Light"/>
                <a:ea typeface="Tajawal Light"/>
                <a:cs typeface="Tajawal Light"/>
                <a:sym typeface="Tajawal Light"/>
              </a:endParaRPr>
            </a:p>
          </p:txBody>
        </p:sp>
        <p:sp>
          <p:nvSpPr>
            <p:cNvPr id="350" name="Google Shape;350;p13"/>
            <p:cNvSpPr txBox="1"/>
            <p:nvPr/>
          </p:nvSpPr>
          <p:spPr>
            <a:xfrm>
              <a:off x="6602558" y="4660901"/>
              <a:ext cx="5317500" cy="995100"/>
            </a:xfrm>
            <a:prstGeom prst="rect">
              <a:avLst/>
            </a:prstGeom>
            <a:noFill/>
            <a:ln>
              <a:noFill/>
            </a:ln>
          </p:spPr>
          <p:txBody>
            <a:bodyPr anchorCtr="0" anchor="t" bIns="45700" lIns="91425" spcFirstLastPara="1" rIns="91425" wrap="square" tIns="45700">
              <a:spAutoFit/>
            </a:bodyPr>
            <a:lstStyle/>
            <a:p>
              <a:pPr indent="0" lvl="0" marL="0" rtl="1" algn="r">
                <a:lnSpc>
                  <a:spcPct val="115000"/>
                </a:lnSpc>
                <a:spcBef>
                  <a:spcPts val="1200"/>
                </a:spcBef>
                <a:spcAft>
                  <a:spcPts val="0"/>
                </a:spcAft>
                <a:buSzPts val="1100"/>
                <a:buNone/>
              </a:pPr>
              <a:r>
                <a:rPr lang="en-US" sz="1800">
                  <a:solidFill>
                    <a:srgbClr val="F15D2C"/>
                  </a:solidFill>
                  <a:latin typeface="Tajawal Medium"/>
                  <a:ea typeface="Tajawal Medium"/>
                  <a:cs typeface="Tajawal Medium"/>
                  <a:sym typeface="Tajawal Medium"/>
                </a:rPr>
                <a:t>الميزانيات</a:t>
              </a:r>
              <a:endParaRPr sz="1800">
                <a:solidFill>
                  <a:srgbClr val="F15D2C"/>
                </a:solidFill>
                <a:latin typeface="Tajawal Medium"/>
                <a:ea typeface="Tajawal Medium"/>
                <a:cs typeface="Tajawal Medium"/>
                <a:sym typeface="Tajawal Medium"/>
              </a:endParaRPr>
            </a:p>
            <a:p>
              <a:pPr indent="0" lvl="0" marL="0" rtl="1" algn="r">
                <a:lnSpc>
                  <a:spcPct val="115000"/>
                </a:lnSpc>
                <a:spcBef>
                  <a:spcPts val="1200"/>
                </a:spcBef>
                <a:spcAft>
                  <a:spcPts val="1200"/>
                </a:spcAft>
                <a:buSzPts val="1100"/>
                <a:buNone/>
              </a:pPr>
              <a:r>
                <a:rPr lang="en-US" sz="1300">
                  <a:solidFill>
                    <a:srgbClr val="1E5166"/>
                  </a:solidFill>
                  <a:latin typeface="Tajawal Light"/>
                  <a:ea typeface="Tajawal Light"/>
                  <a:cs typeface="Tajawal Light"/>
                  <a:sym typeface="Tajawal Light"/>
                </a:rPr>
                <a:t>تابع النتائج وقارنها بالميزانيات المحددة. استخدم خاصية التتبع لإدارة الميزانيات عبر أبعاد العمل المختلفة.</a:t>
              </a:r>
              <a:endParaRPr sz="1300">
                <a:solidFill>
                  <a:srgbClr val="1E5166"/>
                </a:solidFill>
                <a:latin typeface="Tajawal Light"/>
                <a:ea typeface="Tajawal Light"/>
                <a:cs typeface="Tajawal Light"/>
                <a:sym typeface="Tajawal Light"/>
              </a:endParaRPr>
            </a:p>
          </p:txBody>
        </p:sp>
      </p:grpSp>
      <p:sp>
        <p:nvSpPr>
          <p:cNvPr id="351" name="Google Shape;351;p13"/>
          <p:cNvSpPr txBox="1"/>
          <p:nvPr/>
        </p:nvSpPr>
        <p:spPr>
          <a:xfrm>
            <a:off x="636601" y="799923"/>
            <a:ext cx="5087400" cy="995100"/>
          </a:xfrm>
          <a:prstGeom prst="rect">
            <a:avLst/>
          </a:prstGeom>
          <a:noFill/>
          <a:ln>
            <a:noFill/>
          </a:ln>
        </p:spPr>
        <p:txBody>
          <a:bodyPr anchorCtr="0" anchor="t" bIns="45700" lIns="91425" spcFirstLastPara="1" rIns="91425" wrap="square" tIns="45700">
            <a:spAutoFit/>
          </a:bodyPr>
          <a:lstStyle/>
          <a:p>
            <a:pPr indent="0" lvl="0" marL="0" rtl="1" algn="r">
              <a:lnSpc>
                <a:spcPct val="115000"/>
              </a:lnSpc>
              <a:spcBef>
                <a:spcPts val="1200"/>
              </a:spcBef>
              <a:spcAft>
                <a:spcPts val="0"/>
              </a:spcAft>
              <a:buSzPts val="1100"/>
              <a:buNone/>
            </a:pPr>
            <a:r>
              <a:rPr lang="en-US" sz="1800">
                <a:solidFill>
                  <a:srgbClr val="F15D2C"/>
                </a:solidFill>
                <a:latin typeface="Tajawal Medium"/>
                <a:ea typeface="Tajawal Medium"/>
                <a:cs typeface="Tajawal Medium"/>
                <a:sym typeface="Tajawal Medium"/>
              </a:rPr>
              <a:t>إضافة توقّع التأخير في الدفع</a:t>
            </a:r>
            <a:endParaRPr sz="1800">
              <a:solidFill>
                <a:srgbClr val="F15D2C"/>
              </a:solidFill>
              <a:latin typeface="Tajawal Medium"/>
              <a:ea typeface="Tajawal Medium"/>
              <a:cs typeface="Tajawal Medium"/>
              <a:sym typeface="Tajawal Medium"/>
            </a:endParaRPr>
          </a:p>
          <a:p>
            <a:pPr indent="0" lvl="0" marL="0" rtl="1" algn="r">
              <a:lnSpc>
                <a:spcPct val="115000"/>
              </a:lnSpc>
              <a:spcBef>
                <a:spcPts val="1200"/>
              </a:spcBef>
              <a:spcAft>
                <a:spcPts val="1200"/>
              </a:spcAft>
              <a:buSzPts val="1100"/>
              <a:buNone/>
            </a:pPr>
            <a:r>
              <a:rPr lang="en-US" sz="1300">
                <a:solidFill>
                  <a:srgbClr val="245065"/>
                </a:solidFill>
                <a:latin typeface="Tajawal"/>
                <a:ea typeface="Tajawal"/>
                <a:cs typeface="Tajawal"/>
                <a:sym typeface="Tajawal"/>
              </a:rPr>
              <a:t>قلّل من الذمم المدينة غير المسددة وقم بتحسين استراتيجية التحصيل من خلال التنبؤ بإمكانية سداد فواتير المبيعات في الوقت المحدد.</a:t>
            </a:r>
            <a:r>
              <a:rPr lang="en-US" sz="1300">
                <a:solidFill>
                  <a:srgbClr val="245065"/>
                </a:solidFill>
                <a:latin typeface="Tajawal"/>
                <a:ea typeface="Tajawal"/>
                <a:cs typeface="Tajawal"/>
                <a:sym typeface="Tajawal"/>
              </a:rPr>
              <a:t>.</a:t>
            </a:r>
            <a:endParaRPr sz="1300">
              <a:solidFill>
                <a:srgbClr val="1E5166"/>
              </a:solidFill>
              <a:latin typeface="Tajawal Light"/>
              <a:ea typeface="Tajawal Light"/>
              <a:cs typeface="Tajawal Light"/>
              <a:sym typeface="Tajawal Light"/>
            </a:endParaRPr>
          </a:p>
        </p:txBody>
      </p:sp>
      <p:grpSp>
        <p:nvGrpSpPr>
          <p:cNvPr id="352" name="Google Shape;352;p13"/>
          <p:cNvGrpSpPr/>
          <p:nvPr/>
        </p:nvGrpSpPr>
        <p:grpSpPr>
          <a:xfrm>
            <a:off x="-26" y="2086826"/>
            <a:ext cx="6104942" cy="3893515"/>
            <a:chOff x="5291846" y="2071492"/>
            <a:chExt cx="7077373" cy="4572000"/>
          </a:xfrm>
        </p:grpSpPr>
        <p:grpSp>
          <p:nvGrpSpPr>
            <p:cNvPr id="353" name="Google Shape;353;p13"/>
            <p:cNvGrpSpPr/>
            <p:nvPr/>
          </p:nvGrpSpPr>
          <p:grpSpPr>
            <a:xfrm>
              <a:off x="5291846" y="2071492"/>
              <a:ext cx="7077373" cy="4572000"/>
              <a:chOff x="4585634" y="1693733"/>
              <a:chExt cx="7785108" cy="5029200"/>
            </a:xfrm>
          </p:grpSpPr>
          <p:sp>
            <p:nvSpPr>
              <p:cNvPr id="354" name="Google Shape;354;p13"/>
              <p:cNvSpPr/>
              <p:nvPr/>
            </p:nvSpPr>
            <p:spPr>
              <a:xfrm>
                <a:off x="10436012" y="1745672"/>
                <a:ext cx="1240108" cy="1240108"/>
              </a:xfrm>
              <a:prstGeom prst="ellipse">
                <a:avLst/>
              </a:prstGeom>
              <a:noFill/>
              <a:ln cap="flat" cmpd="sng" w="190500">
                <a:solidFill>
                  <a:srgbClr val="F15D2C">
                    <a:alpha val="85882"/>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 computer with a blank screen&#10;&#10;AI-generated content may be incorrect." id="355" name="Google Shape;355;p13"/>
              <p:cNvPicPr preferRelativeResize="0"/>
              <p:nvPr/>
            </p:nvPicPr>
            <p:blipFill rotWithShape="1">
              <a:blip r:embed="rId6">
                <a:alphaModFix/>
              </a:blip>
              <a:srcRect b="0" l="0" r="0" t="0"/>
              <a:stretch/>
            </p:blipFill>
            <p:spPr>
              <a:xfrm>
                <a:off x="4585634" y="1693733"/>
                <a:ext cx="7785108" cy="5029200"/>
              </a:xfrm>
              <a:prstGeom prst="rect">
                <a:avLst/>
              </a:prstGeom>
              <a:noFill/>
              <a:ln>
                <a:noFill/>
              </a:ln>
            </p:spPr>
          </p:pic>
        </p:grpSp>
        <p:pic>
          <p:nvPicPr>
            <p:cNvPr id="356" name="Google Shape;356;p13"/>
            <p:cNvPicPr preferRelativeResize="0"/>
            <p:nvPr/>
          </p:nvPicPr>
          <p:blipFill rotWithShape="1">
            <a:blip r:embed="rId7">
              <a:alphaModFix/>
            </a:blip>
            <a:srcRect b="0" l="0" r="0" t="0"/>
            <a:stretch/>
          </p:blipFill>
          <p:spPr>
            <a:xfrm>
              <a:off x="6593127" y="2862450"/>
              <a:ext cx="4475073" cy="2809393"/>
            </a:xfrm>
            <a:prstGeom prst="roundRect">
              <a:avLst>
                <a:gd fmla="val 0" name="adj"/>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14"/>
          <p:cNvSpPr/>
          <p:nvPr/>
        </p:nvSpPr>
        <p:spPr>
          <a:xfrm>
            <a:off x="0" y="0"/>
            <a:ext cx="12192000" cy="6858000"/>
          </a:xfrm>
          <a:prstGeom prst="rect">
            <a:avLst/>
          </a:prstGeom>
          <a:solidFill>
            <a:srgbClr val="E4EA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63" name="Google Shape;363;p14"/>
          <p:cNvPicPr preferRelativeResize="0"/>
          <p:nvPr/>
        </p:nvPicPr>
        <p:blipFill rotWithShape="1">
          <a:blip r:embed="rId3">
            <a:alphaModFix/>
          </a:blip>
          <a:srcRect b="0" l="0" r="0" t="0"/>
          <a:stretch/>
        </p:blipFill>
        <p:spPr>
          <a:xfrm>
            <a:off x="336500" y="6140500"/>
            <a:ext cx="942975" cy="381000"/>
          </a:xfrm>
          <a:prstGeom prst="rect">
            <a:avLst/>
          </a:prstGeom>
          <a:noFill/>
          <a:ln>
            <a:noFill/>
          </a:ln>
        </p:spPr>
      </p:pic>
      <p:pic>
        <p:nvPicPr>
          <p:cNvPr id="364" name="Google Shape;364;p14"/>
          <p:cNvPicPr preferRelativeResize="0"/>
          <p:nvPr/>
        </p:nvPicPr>
        <p:blipFill rotWithShape="1">
          <a:blip r:embed="rId4">
            <a:alphaModFix/>
          </a:blip>
          <a:srcRect b="0" l="0" r="0" t="0"/>
          <a:stretch/>
        </p:blipFill>
        <p:spPr>
          <a:xfrm>
            <a:off x="1519237" y="6473875"/>
            <a:ext cx="9153525" cy="95250"/>
          </a:xfrm>
          <a:prstGeom prst="rect">
            <a:avLst/>
          </a:prstGeom>
          <a:noFill/>
          <a:ln>
            <a:noFill/>
          </a:ln>
        </p:spPr>
      </p:pic>
      <p:sp>
        <p:nvSpPr>
          <p:cNvPr id="365" name="Google Shape;365;p14"/>
          <p:cNvSpPr txBox="1"/>
          <p:nvPr/>
        </p:nvSpPr>
        <p:spPr>
          <a:xfrm>
            <a:off x="4591375" y="889675"/>
            <a:ext cx="7339200" cy="554100"/>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lang="en-US" sz="3000">
                <a:solidFill>
                  <a:srgbClr val="1E5166"/>
                </a:solidFill>
                <a:latin typeface="Tajawal"/>
                <a:ea typeface="Tajawal"/>
                <a:cs typeface="Tajawal"/>
                <a:sym typeface="Tajawal"/>
              </a:rPr>
              <a:t>قوة برامج مايكروسوفت في تطوير أعمالك</a:t>
            </a:r>
            <a:endParaRPr b="1">
              <a:latin typeface="Tajawal"/>
              <a:ea typeface="Tajawal"/>
              <a:cs typeface="Tajawal"/>
              <a:sym typeface="Tajawal"/>
            </a:endParaRPr>
          </a:p>
        </p:txBody>
      </p:sp>
      <p:sp>
        <p:nvSpPr>
          <p:cNvPr id="366" name="Google Shape;366;p14"/>
          <p:cNvSpPr txBox="1"/>
          <p:nvPr/>
        </p:nvSpPr>
        <p:spPr>
          <a:xfrm>
            <a:off x="4962300" y="1443775"/>
            <a:ext cx="7077300" cy="400200"/>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lang="en-US" sz="2000">
                <a:solidFill>
                  <a:srgbClr val="1E5166"/>
                </a:solidFill>
                <a:latin typeface="Tajawal Light"/>
                <a:ea typeface="Tajawal Light"/>
                <a:cs typeface="Tajawal Light"/>
                <a:sym typeface="Tajawal Light"/>
              </a:rPr>
              <a:t>تمنحك القدرة </a:t>
            </a:r>
            <a:r>
              <a:rPr lang="en-US" sz="2000">
                <a:solidFill>
                  <a:srgbClr val="1E5166"/>
                </a:solidFill>
                <a:latin typeface="Tajawal Light"/>
                <a:ea typeface="Tajawal Light"/>
                <a:cs typeface="Tajawal Light"/>
                <a:sym typeface="Tajawal Light"/>
              </a:rPr>
              <a:t> على ابتكار الحلول التي تُناسب أعمالك التجارية.</a:t>
            </a:r>
            <a:endParaRPr>
              <a:latin typeface="Tajawal"/>
              <a:ea typeface="Tajawal"/>
              <a:cs typeface="Tajawal"/>
              <a:sym typeface="Tajawal"/>
            </a:endParaRPr>
          </a:p>
        </p:txBody>
      </p:sp>
      <p:pic>
        <p:nvPicPr>
          <p:cNvPr id="367" name="Google Shape;367;p14"/>
          <p:cNvPicPr preferRelativeResize="0"/>
          <p:nvPr/>
        </p:nvPicPr>
        <p:blipFill rotWithShape="1">
          <a:blip r:embed="rId5">
            <a:alphaModFix/>
          </a:blip>
          <a:srcRect b="0" l="0" r="0" t="0"/>
          <a:stretch/>
        </p:blipFill>
        <p:spPr>
          <a:xfrm>
            <a:off x="152399" y="-5"/>
            <a:ext cx="11887200" cy="889686"/>
          </a:xfrm>
          <a:prstGeom prst="rect">
            <a:avLst/>
          </a:prstGeom>
          <a:noFill/>
          <a:ln>
            <a:noFill/>
          </a:ln>
        </p:spPr>
      </p:pic>
      <p:grpSp>
        <p:nvGrpSpPr>
          <p:cNvPr id="368" name="Google Shape;368;p14"/>
          <p:cNvGrpSpPr/>
          <p:nvPr/>
        </p:nvGrpSpPr>
        <p:grpSpPr>
          <a:xfrm>
            <a:off x="-402565" y="1959822"/>
            <a:ext cx="7077357" cy="4064758"/>
            <a:chOff x="5291855" y="2071490"/>
            <a:chExt cx="7077357" cy="4064758"/>
          </a:xfrm>
        </p:grpSpPr>
        <p:grpSp>
          <p:nvGrpSpPr>
            <p:cNvPr id="369" name="Google Shape;369;p14"/>
            <p:cNvGrpSpPr/>
            <p:nvPr/>
          </p:nvGrpSpPr>
          <p:grpSpPr>
            <a:xfrm>
              <a:off x="5291855" y="2071490"/>
              <a:ext cx="7077357" cy="4064758"/>
              <a:chOff x="4585643" y="1693731"/>
              <a:chExt cx="7785091" cy="4471234"/>
            </a:xfrm>
          </p:grpSpPr>
          <p:sp>
            <p:nvSpPr>
              <p:cNvPr id="370" name="Google Shape;370;p14"/>
              <p:cNvSpPr/>
              <p:nvPr/>
            </p:nvSpPr>
            <p:spPr>
              <a:xfrm>
                <a:off x="10436012" y="1745672"/>
                <a:ext cx="1240108" cy="1240108"/>
              </a:xfrm>
              <a:prstGeom prst="ellipse">
                <a:avLst/>
              </a:prstGeom>
              <a:noFill/>
              <a:ln cap="flat" cmpd="sng" w="190500">
                <a:solidFill>
                  <a:srgbClr val="F15D2C">
                    <a:alpha val="85882"/>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 computer with a blank screen&#10;&#10;AI-generated content may be incorrect." id="371" name="Google Shape;371;p14"/>
              <p:cNvPicPr preferRelativeResize="0"/>
              <p:nvPr/>
            </p:nvPicPr>
            <p:blipFill rotWithShape="1">
              <a:blip r:embed="rId6">
                <a:alphaModFix/>
              </a:blip>
              <a:srcRect b="11095" l="0" r="0" t="0"/>
              <a:stretch/>
            </p:blipFill>
            <p:spPr>
              <a:xfrm>
                <a:off x="4585643" y="1693731"/>
                <a:ext cx="7785091" cy="4471234"/>
              </a:xfrm>
              <a:prstGeom prst="rect">
                <a:avLst/>
              </a:prstGeom>
              <a:noFill/>
              <a:ln>
                <a:noFill/>
              </a:ln>
            </p:spPr>
          </p:pic>
        </p:grpSp>
        <p:pic>
          <p:nvPicPr>
            <p:cNvPr id="372" name="Google Shape;372;p14"/>
            <p:cNvPicPr preferRelativeResize="0"/>
            <p:nvPr/>
          </p:nvPicPr>
          <p:blipFill rotWithShape="1">
            <a:blip r:embed="rId7">
              <a:alphaModFix/>
            </a:blip>
            <a:srcRect b="0" l="0" r="13216" t="0"/>
            <a:stretch/>
          </p:blipFill>
          <p:spPr>
            <a:xfrm>
              <a:off x="6595356" y="2860086"/>
              <a:ext cx="4473230" cy="2809399"/>
            </a:xfrm>
            <a:custGeom>
              <a:rect b="b" l="l" r="r" t="t"/>
              <a:pathLst>
                <a:path extrusionOk="0" h="4406900" w="6803391">
                  <a:moveTo>
                    <a:pt x="0" y="0"/>
                  </a:moveTo>
                  <a:lnTo>
                    <a:pt x="6803391" y="0"/>
                  </a:lnTo>
                  <a:lnTo>
                    <a:pt x="6803391" y="4406900"/>
                  </a:lnTo>
                  <a:lnTo>
                    <a:pt x="0" y="4406900"/>
                  </a:lnTo>
                  <a:close/>
                </a:path>
              </a:pathLst>
            </a:custGeom>
            <a:noFill/>
            <a:ln>
              <a:noFill/>
            </a:ln>
          </p:spPr>
        </p:pic>
      </p:grpSp>
      <p:sp>
        <p:nvSpPr>
          <p:cNvPr id="373" name="Google Shape;373;p14"/>
          <p:cNvSpPr txBox="1"/>
          <p:nvPr/>
        </p:nvSpPr>
        <p:spPr>
          <a:xfrm>
            <a:off x="6784126" y="2688175"/>
            <a:ext cx="2100600" cy="1301400"/>
          </a:xfrm>
          <a:prstGeom prst="rect">
            <a:avLst/>
          </a:prstGeom>
          <a:noFill/>
          <a:ln>
            <a:noFill/>
          </a:ln>
        </p:spPr>
        <p:txBody>
          <a:bodyPr anchorCtr="0" anchor="t" bIns="0" lIns="0" spcFirstLastPara="1" rIns="0" wrap="square" tIns="0">
            <a:spAutoFit/>
          </a:bodyPr>
          <a:lstStyle/>
          <a:p>
            <a:pPr indent="0" lvl="0" marL="0" marR="0" rtl="1" algn="r">
              <a:lnSpc>
                <a:spcPct val="100000"/>
              </a:lnSpc>
              <a:spcBef>
                <a:spcPts val="0"/>
              </a:spcBef>
              <a:spcAft>
                <a:spcPts val="0"/>
              </a:spcAft>
              <a:buClr>
                <a:srgbClr val="1E5166"/>
              </a:buClr>
              <a:buSzPts val="1100"/>
              <a:buFont typeface="Noto Sans Symbols"/>
              <a:buNone/>
            </a:pPr>
            <a:r>
              <a:rPr i="0" lang="en-US" sz="1100" u="none" cap="none" strike="noStrike">
                <a:solidFill>
                  <a:srgbClr val="1E5166"/>
                </a:solidFill>
                <a:latin typeface="Tajawal Light"/>
                <a:ea typeface="Tajawal Light"/>
                <a:cs typeface="Tajawal Light"/>
                <a:sym typeface="Tajawal Light"/>
              </a:rPr>
              <a:t>Power BI</a:t>
            </a:r>
            <a:endParaRPr>
              <a:latin typeface="Tajawal"/>
              <a:ea typeface="Tajawal"/>
              <a:cs typeface="Tajawal"/>
              <a:sym typeface="Tajawal"/>
            </a:endParaRPr>
          </a:p>
          <a:p>
            <a:pPr indent="0" lvl="0" marL="0" rtl="1" algn="r">
              <a:lnSpc>
                <a:spcPct val="115000"/>
              </a:lnSpc>
              <a:spcBef>
                <a:spcPts val="1200"/>
              </a:spcBef>
              <a:spcAft>
                <a:spcPts val="0"/>
              </a:spcAft>
              <a:buClr>
                <a:schemeClr val="dk1"/>
              </a:buClr>
              <a:buSzPts val="1100"/>
              <a:buFont typeface="Arial"/>
              <a:buNone/>
            </a:pPr>
            <a:r>
              <a:rPr lang="en-US" sz="1500">
                <a:solidFill>
                  <a:srgbClr val="F15D2C"/>
                </a:solidFill>
                <a:latin typeface="Tajawal Light"/>
                <a:ea typeface="Tajawal Light"/>
                <a:cs typeface="Tajawal Light"/>
                <a:sym typeface="Tajawal Light"/>
              </a:rPr>
              <a:t>تحليل البيانات</a:t>
            </a:r>
            <a:endParaRPr sz="1500">
              <a:solidFill>
                <a:srgbClr val="F15D2C"/>
              </a:solidFill>
              <a:latin typeface="Tajawal Light"/>
              <a:ea typeface="Tajawal Light"/>
              <a:cs typeface="Tajawal Light"/>
              <a:sym typeface="Tajawal Light"/>
            </a:endParaRPr>
          </a:p>
          <a:p>
            <a:pPr indent="0" lvl="0" marL="0" rtl="1" algn="r">
              <a:lnSpc>
                <a:spcPct val="115000"/>
              </a:lnSpc>
              <a:spcBef>
                <a:spcPts val="1200"/>
              </a:spcBef>
              <a:spcAft>
                <a:spcPts val="1200"/>
              </a:spcAft>
              <a:buClr>
                <a:schemeClr val="dk1"/>
              </a:buClr>
              <a:buSzPts val="1100"/>
              <a:buFont typeface="Arial"/>
              <a:buNone/>
            </a:pPr>
            <a:r>
              <a:rPr lang="en-US" sz="1100">
                <a:solidFill>
                  <a:srgbClr val="245065"/>
                </a:solidFill>
                <a:latin typeface="Tajawal Light"/>
                <a:ea typeface="Tajawal Light"/>
                <a:cs typeface="Tajawal Light"/>
                <a:sym typeface="Tajawal Light"/>
              </a:rPr>
              <a:t>اتخذ قرارات تجارية مدروسة بثقة من خلال تمكين الجميع من الوصول إلى رؤى مستندة إلى البيانات.</a:t>
            </a:r>
            <a:endParaRPr sz="1100">
              <a:solidFill>
                <a:srgbClr val="245065"/>
              </a:solidFill>
              <a:latin typeface="Tajawal Light"/>
              <a:ea typeface="Tajawal Light"/>
              <a:cs typeface="Tajawal Light"/>
              <a:sym typeface="Tajawal Light"/>
            </a:endParaRPr>
          </a:p>
        </p:txBody>
      </p:sp>
      <p:sp>
        <p:nvSpPr>
          <p:cNvPr id="374" name="Google Shape;374;p14"/>
          <p:cNvSpPr txBox="1"/>
          <p:nvPr/>
        </p:nvSpPr>
        <p:spPr>
          <a:xfrm>
            <a:off x="9449322" y="2691775"/>
            <a:ext cx="2113800" cy="1228200"/>
          </a:xfrm>
          <a:prstGeom prst="rect">
            <a:avLst/>
          </a:prstGeom>
          <a:noFill/>
          <a:ln>
            <a:noFill/>
          </a:ln>
        </p:spPr>
        <p:txBody>
          <a:bodyPr anchorCtr="0" anchor="t" bIns="0" lIns="0" spcFirstLastPara="1" rIns="0" wrap="square" tIns="0">
            <a:spAutoFit/>
          </a:bodyPr>
          <a:lstStyle/>
          <a:p>
            <a:pPr indent="0" lvl="0" marL="0" marR="0" rtl="1" algn="r">
              <a:lnSpc>
                <a:spcPct val="100000"/>
              </a:lnSpc>
              <a:spcBef>
                <a:spcPts val="0"/>
              </a:spcBef>
              <a:spcAft>
                <a:spcPts val="0"/>
              </a:spcAft>
              <a:buClr>
                <a:srgbClr val="1E5166"/>
              </a:buClr>
              <a:buSzPts val="990"/>
              <a:buFont typeface="Noto Sans Symbols"/>
              <a:buNone/>
            </a:pPr>
            <a:r>
              <a:rPr i="0" lang="en-US" sz="1100" u="none" cap="none" strike="noStrike">
                <a:solidFill>
                  <a:srgbClr val="1E5166"/>
                </a:solidFill>
                <a:latin typeface="Tajawal Light"/>
                <a:ea typeface="Tajawal Light"/>
                <a:cs typeface="Tajawal Light"/>
                <a:sym typeface="Tajawal Light"/>
              </a:rPr>
              <a:t>Power Apps</a:t>
            </a:r>
            <a:endParaRPr>
              <a:latin typeface="Tajawal"/>
              <a:ea typeface="Tajawal"/>
              <a:cs typeface="Tajawal"/>
              <a:sym typeface="Tajawal"/>
            </a:endParaRPr>
          </a:p>
          <a:p>
            <a:pPr indent="0" lvl="1" marL="0" marR="0" rtl="1" algn="r">
              <a:lnSpc>
                <a:spcPct val="100000"/>
              </a:lnSpc>
              <a:spcBef>
                <a:spcPts val="900"/>
              </a:spcBef>
              <a:spcAft>
                <a:spcPts val="0"/>
              </a:spcAft>
              <a:buClr>
                <a:srgbClr val="F15D2C"/>
              </a:buClr>
              <a:buSzPts val="1350"/>
              <a:buFont typeface="Noto Sans Symbols"/>
              <a:buNone/>
            </a:pPr>
            <a:r>
              <a:rPr lang="en-US" sz="1500">
                <a:solidFill>
                  <a:srgbClr val="F15D2C"/>
                </a:solidFill>
                <a:latin typeface="Tajawal Light"/>
                <a:ea typeface="Tajawal Light"/>
                <a:cs typeface="Tajawal Light"/>
                <a:sym typeface="Tajawal Light"/>
              </a:rPr>
              <a:t>ابتكار الحلول</a:t>
            </a:r>
            <a:endParaRPr>
              <a:latin typeface="Tajawal"/>
              <a:ea typeface="Tajawal"/>
              <a:cs typeface="Tajawal"/>
              <a:sym typeface="Tajawal"/>
            </a:endParaRPr>
          </a:p>
          <a:p>
            <a:pPr indent="0" lvl="0" marL="0" rtl="1" algn="r">
              <a:lnSpc>
                <a:spcPct val="115000"/>
              </a:lnSpc>
              <a:spcBef>
                <a:spcPts val="1200"/>
              </a:spcBef>
              <a:spcAft>
                <a:spcPts val="1200"/>
              </a:spcAft>
              <a:buClr>
                <a:schemeClr val="dk1"/>
              </a:buClr>
              <a:buSzPts val="1100"/>
              <a:buFont typeface="Arial"/>
              <a:buNone/>
            </a:pPr>
            <a:r>
              <a:rPr lang="en-US" sz="1100">
                <a:solidFill>
                  <a:srgbClr val="245065"/>
                </a:solidFill>
                <a:latin typeface="Tajawal Light"/>
                <a:ea typeface="Tajawal Light"/>
                <a:cs typeface="Tajawal Light"/>
                <a:sym typeface="Tajawal Light"/>
              </a:rPr>
              <a:t>حوّل الأفكار إلى حلول تنظيمية عبر تمكين الجميع من إنشاء تطبيقات مخصصة تُعالج التحديات التجارية.</a:t>
            </a:r>
            <a:endParaRPr sz="1100">
              <a:solidFill>
                <a:srgbClr val="245065"/>
              </a:solidFill>
              <a:latin typeface="Tajawal Light"/>
              <a:ea typeface="Tajawal Light"/>
              <a:cs typeface="Tajawal Light"/>
              <a:sym typeface="Tajawal Light"/>
            </a:endParaRPr>
          </a:p>
        </p:txBody>
      </p:sp>
      <p:sp>
        <p:nvSpPr>
          <p:cNvPr id="375" name="Google Shape;375;p14"/>
          <p:cNvSpPr txBox="1"/>
          <p:nvPr/>
        </p:nvSpPr>
        <p:spPr>
          <a:xfrm>
            <a:off x="6936522" y="4682683"/>
            <a:ext cx="2123400" cy="1561500"/>
          </a:xfrm>
          <a:prstGeom prst="rect">
            <a:avLst/>
          </a:prstGeom>
          <a:noFill/>
          <a:ln>
            <a:noFill/>
          </a:ln>
        </p:spPr>
        <p:txBody>
          <a:bodyPr anchorCtr="0" anchor="t" bIns="0" lIns="0" spcFirstLastPara="1" rIns="0" wrap="square" tIns="0">
            <a:spAutoFit/>
          </a:bodyPr>
          <a:lstStyle/>
          <a:p>
            <a:pPr indent="0" lvl="0" marL="0" marR="0" rtl="1" algn="r">
              <a:lnSpc>
                <a:spcPct val="100000"/>
              </a:lnSpc>
              <a:spcBef>
                <a:spcPts val="0"/>
              </a:spcBef>
              <a:spcAft>
                <a:spcPts val="0"/>
              </a:spcAft>
              <a:buClr>
                <a:srgbClr val="1E5166"/>
              </a:buClr>
              <a:buSzPts val="990"/>
              <a:buFont typeface="Noto Sans Symbols"/>
              <a:buNone/>
            </a:pPr>
            <a:r>
              <a:rPr i="0" lang="en-US" sz="1100" u="none" cap="none" strike="noStrike">
                <a:solidFill>
                  <a:srgbClr val="1E5166"/>
                </a:solidFill>
                <a:latin typeface="Tajawal Light"/>
                <a:ea typeface="Tajawal Light"/>
                <a:cs typeface="Tajawal Light"/>
                <a:sym typeface="Tajawal Light"/>
              </a:rPr>
              <a:t>Power Automate</a:t>
            </a:r>
            <a:endParaRPr>
              <a:latin typeface="Tajawal"/>
              <a:ea typeface="Tajawal"/>
              <a:cs typeface="Tajawal"/>
              <a:sym typeface="Tajawal"/>
            </a:endParaRPr>
          </a:p>
          <a:p>
            <a:pPr indent="0" lvl="1" marL="0" marR="0" rtl="1" algn="r">
              <a:lnSpc>
                <a:spcPct val="100000"/>
              </a:lnSpc>
              <a:spcBef>
                <a:spcPts val="900"/>
              </a:spcBef>
              <a:spcAft>
                <a:spcPts val="0"/>
              </a:spcAft>
              <a:buClr>
                <a:srgbClr val="F15D2C"/>
              </a:buClr>
              <a:buSzPts val="1350"/>
              <a:buFont typeface="Noto Sans Symbols"/>
              <a:buNone/>
            </a:pPr>
            <a:r>
              <a:rPr lang="en-US" sz="1500">
                <a:solidFill>
                  <a:srgbClr val="F15D2C"/>
                </a:solidFill>
                <a:latin typeface="Tajawal Light"/>
                <a:ea typeface="Tajawal Light"/>
                <a:cs typeface="Tajawal Light"/>
                <a:sym typeface="Tajawal Light"/>
              </a:rPr>
              <a:t>أتمتة المهام والعمليات</a:t>
            </a:r>
            <a:endParaRPr>
              <a:latin typeface="Tajawal"/>
              <a:ea typeface="Tajawal"/>
              <a:cs typeface="Tajawal"/>
              <a:sym typeface="Tajawal"/>
            </a:endParaRPr>
          </a:p>
          <a:p>
            <a:pPr indent="0" lvl="0" marL="0" rtl="1" algn="r">
              <a:lnSpc>
                <a:spcPct val="115000"/>
              </a:lnSpc>
              <a:spcBef>
                <a:spcPts val="1200"/>
              </a:spcBef>
              <a:spcAft>
                <a:spcPts val="0"/>
              </a:spcAft>
              <a:buClr>
                <a:schemeClr val="dk1"/>
              </a:buClr>
              <a:buSzPts val="1100"/>
              <a:buFont typeface="Arial"/>
              <a:buNone/>
            </a:pPr>
            <a:r>
              <a:rPr lang="en-US" sz="1100">
                <a:solidFill>
                  <a:srgbClr val="245065"/>
                </a:solidFill>
                <a:latin typeface="Tajawal Light"/>
                <a:ea typeface="Tajawal Light"/>
                <a:cs typeface="Tajawal Light"/>
                <a:sym typeface="Tajawal Light"/>
              </a:rPr>
              <a:t>عزّز إنتاجية الأعمال وأنجز المزيد من خلال تمكين الجميع من أتمتة العمليات التنظيمية بكل سهولة.</a:t>
            </a:r>
            <a:endParaRPr sz="1100">
              <a:solidFill>
                <a:srgbClr val="245065"/>
              </a:solidFill>
              <a:latin typeface="Tajawal Light"/>
              <a:ea typeface="Tajawal Light"/>
              <a:cs typeface="Tajawal Light"/>
              <a:sym typeface="Tajawal Light"/>
            </a:endParaRPr>
          </a:p>
          <a:p>
            <a:pPr indent="0" lvl="2" marL="0" marR="0" rtl="1" algn="r">
              <a:lnSpc>
                <a:spcPct val="100000"/>
              </a:lnSpc>
              <a:spcBef>
                <a:spcPts val="1200"/>
              </a:spcBef>
              <a:spcAft>
                <a:spcPts val="0"/>
              </a:spcAft>
              <a:buClr>
                <a:schemeClr val="dk1"/>
              </a:buClr>
              <a:buSzPts val="900"/>
              <a:buFont typeface="Noto Sans Symbols"/>
              <a:buNone/>
            </a:pPr>
            <a:r>
              <a:t/>
            </a:r>
            <a:endParaRPr i="0" sz="1000" u="none" cap="none" strike="noStrike">
              <a:solidFill>
                <a:srgbClr val="245065"/>
              </a:solidFill>
              <a:latin typeface="Tajawal Light"/>
              <a:ea typeface="Tajawal Light"/>
              <a:cs typeface="Tajawal Light"/>
              <a:sym typeface="Tajawal Light"/>
            </a:endParaRPr>
          </a:p>
        </p:txBody>
      </p:sp>
      <p:sp>
        <p:nvSpPr>
          <p:cNvPr id="376" name="Google Shape;376;p14"/>
          <p:cNvSpPr txBox="1"/>
          <p:nvPr/>
        </p:nvSpPr>
        <p:spPr>
          <a:xfrm>
            <a:off x="9529872" y="4676633"/>
            <a:ext cx="2113800" cy="1564500"/>
          </a:xfrm>
          <a:prstGeom prst="rect">
            <a:avLst/>
          </a:prstGeom>
          <a:noFill/>
          <a:ln>
            <a:noFill/>
          </a:ln>
        </p:spPr>
        <p:txBody>
          <a:bodyPr anchorCtr="0" anchor="t" bIns="0" lIns="0" spcFirstLastPara="1" rIns="0" wrap="square" tIns="0">
            <a:spAutoFit/>
          </a:bodyPr>
          <a:lstStyle/>
          <a:p>
            <a:pPr indent="0" lvl="0" marL="0" marR="0" rtl="1" algn="r">
              <a:lnSpc>
                <a:spcPct val="100000"/>
              </a:lnSpc>
              <a:spcBef>
                <a:spcPts val="0"/>
              </a:spcBef>
              <a:spcAft>
                <a:spcPts val="0"/>
              </a:spcAft>
              <a:buClr>
                <a:srgbClr val="1E5166"/>
              </a:buClr>
              <a:buSzPts val="990"/>
              <a:buFont typeface="Noto Sans Symbols"/>
              <a:buNone/>
            </a:pPr>
            <a:r>
              <a:rPr i="0" lang="en-US" sz="1100" u="none" cap="none" strike="noStrike">
                <a:solidFill>
                  <a:srgbClr val="1E5166"/>
                </a:solidFill>
                <a:latin typeface="Tajawal Light"/>
                <a:ea typeface="Tajawal Light"/>
                <a:cs typeface="Tajawal Light"/>
                <a:sym typeface="Tajawal Light"/>
              </a:rPr>
              <a:t>Power Virtual Agents</a:t>
            </a:r>
            <a:endParaRPr>
              <a:latin typeface="Tajawal"/>
              <a:ea typeface="Tajawal"/>
              <a:cs typeface="Tajawal"/>
              <a:sym typeface="Tajawal"/>
            </a:endParaRPr>
          </a:p>
          <a:p>
            <a:pPr indent="0" lvl="0" marL="0" rtl="1" algn="r">
              <a:lnSpc>
                <a:spcPct val="115000"/>
              </a:lnSpc>
              <a:spcBef>
                <a:spcPts val="1200"/>
              </a:spcBef>
              <a:spcAft>
                <a:spcPts val="0"/>
              </a:spcAft>
              <a:buClr>
                <a:schemeClr val="dk1"/>
              </a:buClr>
              <a:buSzPts val="1100"/>
              <a:buFont typeface="Arial"/>
              <a:buNone/>
            </a:pPr>
            <a:r>
              <a:rPr lang="en-US" sz="1500">
                <a:solidFill>
                  <a:srgbClr val="F15D2C"/>
                </a:solidFill>
                <a:latin typeface="Tajawal Light"/>
                <a:ea typeface="Tajawal Light"/>
                <a:cs typeface="Tajawal Light"/>
                <a:sym typeface="Tajawal Light"/>
              </a:rPr>
              <a:t>إنشاء وكلاء افتراضيين</a:t>
            </a:r>
            <a:endParaRPr sz="1500">
              <a:solidFill>
                <a:srgbClr val="F15D2C"/>
              </a:solidFill>
              <a:latin typeface="Tajawal Light"/>
              <a:ea typeface="Tajawal Light"/>
              <a:cs typeface="Tajawal Light"/>
              <a:sym typeface="Tajawal Light"/>
            </a:endParaRPr>
          </a:p>
          <a:p>
            <a:pPr indent="0" lvl="0" marL="0" rtl="1" algn="r">
              <a:lnSpc>
                <a:spcPct val="115000"/>
              </a:lnSpc>
              <a:spcBef>
                <a:spcPts val="1200"/>
              </a:spcBef>
              <a:spcAft>
                <a:spcPts val="1200"/>
              </a:spcAft>
              <a:buClr>
                <a:schemeClr val="dk1"/>
              </a:buClr>
              <a:buSzPts val="1100"/>
              <a:buFont typeface="Arial"/>
              <a:buNone/>
            </a:pPr>
            <a:r>
              <a:rPr lang="en-US" sz="1200">
                <a:solidFill>
                  <a:srgbClr val="245065"/>
                </a:solidFill>
                <a:latin typeface="Tajawal Light"/>
                <a:ea typeface="Tajawal Light"/>
                <a:cs typeface="Tajawal Light"/>
                <a:sym typeface="Tajawal Light"/>
              </a:rPr>
              <a:t>أنشئ روبوتات محادثة بسهولة للتفاعل مع العملاء والموظفين بشكل حواري دون الحاجة إلى كتابة أي كود.</a:t>
            </a:r>
            <a:endParaRPr sz="1200">
              <a:solidFill>
                <a:srgbClr val="245065"/>
              </a:solidFill>
              <a:latin typeface="Tajawal Light"/>
              <a:ea typeface="Tajawal Light"/>
              <a:cs typeface="Tajawal Light"/>
              <a:sym typeface="Tajawal Light"/>
            </a:endParaRPr>
          </a:p>
        </p:txBody>
      </p:sp>
      <p:pic>
        <p:nvPicPr>
          <p:cNvPr id="377" name="Google Shape;377;p14"/>
          <p:cNvPicPr preferRelativeResize="0"/>
          <p:nvPr/>
        </p:nvPicPr>
        <p:blipFill rotWithShape="1">
          <a:blip r:embed="rId8">
            <a:alphaModFix/>
          </a:blip>
          <a:srcRect b="0" l="0" r="0" t="0"/>
          <a:stretch/>
        </p:blipFill>
        <p:spPr>
          <a:xfrm>
            <a:off x="11153247" y="2180803"/>
            <a:ext cx="409874" cy="409874"/>
          </a:xfrm>
          <a:prstGeom prst="rect">
            <a:avLst/>
          </a:prstGeom>
          <a:noFill/>
          <a:ln>
            <a:noFill/>
          </a:ln>
        </p:spPr>
      </p:pic>
      <p:pic>
        <p:nvPicPr>
          <p:cNvPr id="378" name="Google Shape;378;p14"/>
          <p:cNvPicPr preferRelativeResize="0"/>
          <p:nvPr/>
        </p:nvPicPr>
        <p:blipFill rotWithShape="1">
          <a:blip r:embed="rId9">
            <a:alphaModFix/>
          </a:blip>
          <a:srcRect b="0" l="0" r="0" t="0"/>
          <a:stretch/>
        </p:blipFill>
        <p:spPr>
          <a:xfrm>
            <a:off x="8589019" y="2180799"/>
            <a:ext cx="402680" cy="402680"/>
          </a:xfrm>
          <a:prstGeom prst="rect">
            <a:avLst/>
          </a:prstGeom>
          <a:noFill/>
          <a:ln>
            <a:noFill/>
          </a:ln>
        </p:spPr>
      </p:pic>
      <p:pic>
        <p:nvPicPr>
          <p:cNvPr id="379" name="Google Shape;379;p14"/>
          <p:cNvPicPr preferRelativeResize="0"/>
          <p:nvPr/>
        </p:nvPicPr>
        <p:blipFill rotWithShape="1">
          <a:blip r:embed="rId10">
            <a:alphaModFix/>
          </a:blip>
          <a:srcRect b="0" l="0" r="0" t="0"/>
          <a:stretch/>
        </p:blipFill>
        <p:spPr>
          <a:xfrm>
            <a:off x="11258460" y="4149673"/>
            <a:ext cx="366792" cy="366792"/>
          </a:xfrm>
          <a:prstGeom prst="rect">
            <a:avLst/>
          </a:prstGeom>
          <a:noFill/>
          <a:ln>
            <a:noFill/>
          </a:ln>
        </p:spPr>
      </p:pic>
      <p:pic>
        <p:nvPicPr>
          <p:cNvPr id="380" name="Google Shape;380;p14"/>
          <p:cNvPicPr preferRelativeResize="0"/>
          <p:nvPr/>
        </p:nvPicPr>
        <p:blipFill rotWithShape="1">
          <a:blip r:embed="rId11">
            <a:alphaModFix/>
          </a:blip>
          <a:srcRect b="28924" l="23110" r="23110" t="28924"/>
          <a:stretch/>
        </p:blipFill>
        <p:spPr>
          <a:xfrm>
            <a:off x="8761817" y="4216235"/>
            <a:ext cx="406970" cy="3189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15"/>
          <p:cNvSpPr/>
          <p:nvPr/>
        </p:nvSpPr>
        <p:spPr>
          <a:xfrm>
            <a:off x="0" y="0"/>
            <a:ext cx="12192000" cy="6858000"/>
          </a:xfrm>
          <a:prstGeom prst="rect">
            <a:avLst/>
          </a:prstGeom>
          <a:solidFill>
            <a:srgbClr val="E4EA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87" name="Google Shape;387;p15"/>
          <p:cNvPicPr preferRelativeResize="0"/>
          <p:nvPr/>
        </p:nvPicPr>
        <p:blipFill rotWithShape="1">
          <a:blip r:embed="rId3">
            <a:alphaModFix/>
          </a:blip>
          <a:srcRect b="0" l="0" r="0" t="0"/>
          <a:stretch/>
        </p:blipFill>
        <p:spPr>
          <a:xfrm>
            <a:off x="336500" y="6140500"/>
            <a:ext cx="942975" cy="381000"/>
          </a:xfrm>
          <a:prstGeom prst="rect">
            <a:avLst/>
          </a:prstGeom>
          <a:noFill/>
          <a:ln>
            <a:noFill/>
          </a:ln>
        </p:spPr>
      </p:pic>
      <p:pic>
        <p:nvPicPr>
          <p:cNvPr id="388" name="Google Shape;388;p15"/>
          <p:cNvPicPr preferRelativeResize="0"/>
          <p:nvPr/>
        </p:nvPicPr>
        <p:blipFill rotWithShape="1">
          <a:blip r:embed="rId4">
            <a:alphaModFix/>
          </a:blip>
          <a:srcRect b="0" l="0" r="0" t="0"/>
          <a:stretch/>
        </p:blipFill>
        <p:spPr>
          <a:xfrm>
            <a:off x="1519237" y="6473875"/>
            <a:ext cx="9153525" cy="95250"/>
          </a:xfrm>
          <a:prstGeom prst="rect">
            <a:avLst/>
          </a:prstGeom>
          <a:noFill/>
          <a:ln>
            <a:noFill/>
          </a:ln>
        </p:spPr>
      </p:pic>
      <p:sp>
        <p:nvSpPr>
          <p:cNvPr id="389" name="Google Shape;389;p15"/>
          <p:cNvSpPr txBox="1"/>
          <p:nvPr/>
        </p:nvSpPr>
        <p:spPr>
          <a:xfrm>
            <a:off x="5428196" y="781559"/>
            <a:ext cx="6231600" cy="55410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en-US" sz="3000">
                <a:solidFill>
                  <a:srgbClr val="F15D2C"/>
                </a:solidFill>
                <a:latin typeface="Tajawal"/>
                <a:ea typeface="Tajawal"/>
                <a:cs typeface="Tajawal"/>
                <a:sym typeface="Tajawal"/>
              </a:rPr>
              <a:t>حلولٌ متكاملة قابلة للتوسع</a:t>
            </a:r>
            <a:endParaRPr b="1">
              <a:latin typeface="Tajawal"/>
              <a:ea typeface="Tajawal"/>
              <a:cs typeface="Tajawal"/>
              <a:sym typeface="Tajawal"/>
            </a:endParaRPr>
          </a:p>
        </p:txBody>
      </p:sp>
      <p:pic>
        <p:nvPicPr>
          <p:cNvPr id="390" name="Google Shape;390;p15"/>
          <p:cNvPicPr preferRelativeResize="0"/>
          <p:nvPr/>
        </p:nvPicPr>
        <p:blipFill rotWithShape="1">
          <a:blip r:embed="rId5">
            <a:alphaModFix/>
          </a:blip>
          <a:srcRect b="0" l="0" r="0" t="0"/>
          <a:stretch/>
        </p:blipFill>
        <p:spPr>
          <a:xfrm>
            <a:off x="152399" y="63320"/>
            <a:ext cx="11887200" cy="889686"/>
          </a:xfrm>
          <a:prstGeom prst="rect">
            <a:avLst/>
          </a:prstGeom>
          <a:noFill/>
          <a:ln>
            <a:noFill/>
          </a:ln>
        </p:spPr>
      </p:pic>
      <p:sp>
        <p:nvSpPr>
          <p:cNvPr id="391" name="Google Shape;391;p15"/>
          <p:cNvSpPr/>
          <p:nvPr/>
        </p:nvSpPr>
        <p:spPr>
          <a:xfrm>
            <a:off x="529336" y="2395686"/>
            <a:ext cx="2437363" cy="2723357"/>
          </a:xfrm>
          <a:prstGeom prst="roundRect">
            <a:avLst>
              <a:gd fmla="val 4711" name="adj"/>
            </a:avLst>
          </a:prstGeom>
          <a:solidFill>
            <a:srgbClr val="163D4D"/>
          </a:solidFill>
          <a:ln>
            <a:noFill/>
          </a:ln>
          <a:effectLst>
            <a:outerShdw blurRad="50800" rotWithShape="0" algn="t" dir="5400000" dist="38100">
              <a:srgbClr val="1E5166">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2" name="Google Shape;392;p15"/>
          <p:cNvSpPr/>
          <p:nvPr/>
        </p:nvSpPr>
        <p:spPr>
          <a:xfrm>
            <a:off x="9225298" y="2395686"/>
            <a:ext cx="2437363" cy="2723357"/>
          </a:xfrm>
          <a:prstGeom prst="roundRect">
            <a:avLst>
              <a:gd fmla="val 5124" name="adj"/>
            </a:avLst>
          </a:prstGeom>
          <a:solidFill>
            <a:srgbClr val="7797A3"/>
          </a:solidFill>
          <a:ln>
            <a:noFill/>
          </a:ln>
          <a:effectLst>
            <a:outerShdw blurRad="50800" rotWithShape="0" algn="t" dir="5400000" dist="38100">
              <a:srgbClr val="1E5166">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3" name="Google Shape;393;p15"/>
          <p:cNvSpPr/>
          <p:nvPr/>
        </p:nvSpPr>
        <p:spPr>
          <a:xfrm>
            <a:off x="6326644" y="2395686"/>
            <a:ext cx="2437363" cy="2723357"/>
          </a:xfrm>
          <a:prstGeom prst="roundRect">
            <a:avLst>
              <a:gd fmla="val 5536" name="adj"/>
            </a:avLst>
          </a:prstGeom>
          <a:solidFill>
            <a:srgbClr val="4A7485"/>
          </a:solidFill>
          <a:ln>
            <a:noFill/>
          </a:ln>
          <a:effectLst>
            <a:outerShdw blurRad="50800" rotWithShape="0" algn="t" dir="5400000" dist="38100">
              <a:srgbClr val="1E5166">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4" name="Google Shape;394;p15"/>
          <p:cNvSpPr/>
          <p:nvPr/>
        </p:nvSpPr>
        <p:spPr>
          <a:xfrm>
            <a:off x="3427990" y="2395686"/>
            <a:ext cx="2437363" cy="2723357"/>
          </a:xfrm>
          <a:prstGeom prst="roundRect">
            <a:avLst>
              <a:gd fmla="val 5124" name="adj"/>
            </a:avLst>
          </a:prstGeom>
          <a:solidFill>
            <a:srgbClr val="1E5166"/>
          </a:solidFill>
          <a:ln>
            <a:noFill/>
          </a:ln>
          <a:effectLst>
            <a:outerShdw blurRad="50800" rotWithShape="0" algn="t" dir="5400000" dist="38100">
              <a:srgbClr val="1E5166">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5" name="Google Shape;395;p15"/>
          <p:cNvSpPr/>
          <p:nvPr/>
        </p:nvSpPr>
        <p:spPr>
          <a:xfrm>
            <a:off x="1236934" y="1890878"/>
            <a:ext cx="1033314" cy="1033314"/>
          </a:xfrm>
          <a:prstGeom prst="ellipse">
            <a:avLst/>
          </a:prstGeom>
          <a:solidFill>
            <a:srgbClr val="163D4D"/>
          </a:solidFill>
          <a:ln cap="flat" cmpd="sng" w="9525">
            <a:solidFill>
              <a:srgbClr val="0F29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6" name="Google Shape;396;p15"/>
          <p:cNvSpPr/>
          <p:nvPr/>
        </p:nvSpPr>
        <p:spPr>
          <a:xfrm>
            <a:off x="1545641" y="2236189"/>
            <a:ext cx="404752" cy="309112"/>
          </a:xfrm>
          <a:custGeom>
            <a:rect b="b" l="l" r="r" t="t"/>
            <a:pathLst>
              <a:path extrusionOk="0" h="181" w="237">
                <a:moveTo>
                  <a:pt x="55" y="91"/>
                </a:moveTo>
                <a:lnTo>
                  <a:pt x="237" y="91"/>
                </a:lnTo>
                <a:moveTo>
                  <a:pt x="201" y="134"/>
                </a:moveTo>
                <a:lnTo>
                  <a:pt x="237" y="91"/>
                </a:lnTo>
                <a:lnTo>
                  <a:pt x="201" y="47"/>
                </a:lnTo>
                <a:moveTo>
                  <a:pt x="0" y="0"/>
                </a:moveTo>
                <a:lnTo>
                  <a:pt x="0" y="181"/>
                </a:lnTo>
                <a:lnTo>
                  <a:pt x="149" y="181"/>
                </a:lnTo>
                <a:lnTo>
                  <a:pt x="149" y="0"/>
                </a:lnTo>
                <a:lnTo>
                  <a:pt x="0" y="0"/>
                </a:lnTo>
                <a:lnTo>
                  <a:pt x="0" y="0"/>
                </a:lnTo>
              </a:path>
            </a:pathLst>
          </a:custGeom>
          <a:noFill/>
          <a:ln cap="sq" cmpd="sng" w="15875">
            <a:solidFill>
              <a:schemeClr val="lt1"/>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765"/>
              <a:buFont typeface="Arial"/>
              <a:buNone/>
            </a:pPr>
            <a:r>
              <a:t/>
            </a:r>
            <a:endParaRPr b="0" baseline="30000" i="0" sz="1765" u="none" cap="none" strike="noStrike">
              <a:solidFill>
                <a:srgbClr val="505050"/>
              </a:solidFill>
              <a:latin typeface="Quattrocento Sans"/>
              <a:ea typeface="Quattrocento Sans"/>
              <a:cs typeface="Quattrocento Sans"/>
              <a:sym typeface="Quattrocento Sans"/>
            </a:endParaRPr>
          </a:p>
        </p:txBody>
      </p:sp>
      <p:sp>
        <p:nvSpPr>
          <p:cNvPr id="397" name="Google Shape;397;p15"/>
          <p:cNvSpPr/>
          <p:nvPr/>
        </p:nvSpPr>
        <p:spPr>
          <a:xfrm>
            <a:off x="4130014" y="1890878"/>
            <a:ext cx="1033314" cy="1033314"/>
          </a:xfrm>
          <a:prstGeom prst="ellipse">
            <a:avLst/>
          </a:prstGeom>
          <a:solidFill>
            <a:srgbClr val="1E5166"/>
          </a:solidFill>
          <a:ln cap="flat" cmpd="sng" w="9525">
            <a:solidFill>
              <a:srgbClr val="163D4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8" name="Google Shape;398;p15"/>
          <p:cNvSpPr/>
          <p:nvPr/>
        </p:nvSpPr>
        <p:spPr>
          <a:xfrm>
            <a:off x="7028668" y="1890878"/>
            <a:ext cx="1033314" cy="1033314"/>
          </a:xfrm>
          <a:prstGeom prst="ellipse">
            <a:avLst/>
          </a:prstGeom>
          <a:solidFill>
            <a:srgbClr val="4A7485"/>
          </a:solidFill>
          <a:ln cap="flat" cmpd="sng" w="9525">
            <a:solidFill>
              <a:srgbClr val="1E51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9" name="Google Shape;399;p15"/>
          <p:cNvSpPr/>
          <p:nvPr/>
        </p:nvSpPr>
        <p:spPr>
          <a:xfrm>
            <a:off x="9927322" y="1890878"/>
            <a:ext cx="1033314" cy="1033314"/>
          </a:xfrm>
          <a:prstGeom prst="ellipse">
            <a:avLst/>
          </a:prstGeom>
          <a:solidFill>
            <a:srgbClr val="7797A3"/>
          </a:solidFill>
          <a:ln cap="flat" cmpd="sng" w="9525">
            <a:solidFill>
              <a:srgbClr val="4A748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00" name="Google Shape;400;p15"/>
          <p:cNvSpPr/>
          <p:nvPr/>
        </p:nvSpPr>
        <p:spPr>
          <a:xfrm>
            <a:off x="4530186" y="2210228"/>
            <a:ext cx="277752" cy="361034"/>
          </a:xfrm>
          <a:custGeom>
            <a:rect b="b" l="l" r="r" t="t"/>
            <a:pathLst>
              <a:path extrusionOk="0" h="3264" w="2511">
                <a:moveTo>
                  <a:pt x="2470" y="627"/>
                </a:moveTo>
                <a:cubicBezTo>
                  <a:pt x="2511" y="627"/>
                  <a:pt x="2511" y="627"/>
                  <a:pt x="2511" y="627"/>
                </a:cubicBezTo>
                <a:cubicBezTo>
                  <a:pt x="2511" y="2762"/>
                  <a:pt x="2511" y="2762"/>
                  <a:pt x="2511" y="2762"/>
                </a:cubicBezTo>
                <a:cubicBezTo>
                  <a:pt x="2511" y="3040"/>
                  <a:pt x="1949" y="3264"/>
                  <a:pt x="1255" y="3264"/>
                </a:cubicBezTo>
                <a:cubicBezTo>
                  <a:pt x="562" y="3264"/>
                  <a:pt x="0" y="3040"/>
                  <a:pt x="0" y="2762"/>
                </a:cubicBezTo>
                <a:cubicBezTo>
                  <a:pt x="0" y="627"/>
                  <a:pt x="0" y="627"/>
                  <a:pt x="0" y="627"/>
                </a:cubicBezTo>
                <a:cubicBezTo>
                  <a:pt x="41" y="627"/>
                  <a:pt x="41" y="627"/>
                  <a:pt x="41" y="627"/>
                </a:cubicBezTo>
                <a:cubicBezTo>
                  <a:pt x="180" y="844"/>
                  <a:pt x="671" y="1004"/>
                  <a:pt x="1255" y="1004"/>
                </a:cubicBezTo>
                <a:cubicBezTo>
                  <a:pt x="1840" y="1004"/>
                  <a:pt x="2330" y="844"/>
                  <a:pt x="2470" y="627"/>
                </a:cubicBezTo>
                <a:close/>
                <a:moveTo>
                  <a:pt x="1255" y="0"/>
                </a:moveTo>
                <a:cubicBezTo>
                  <a:pt x="562" y="0"/>
                  <a:pt x="0" y="224"/>
                  <a:pt x="0" y="502"/>
                </a:cubicBezTo>
                <a:cubicBezTo>
                  <a:pt x="0" y="779"/>
                  <a:pt x="562" y="1004"/>
                  <a:pt x="1255" y="1004"/>
                </a:cubicBezTo>
                <a:cubicBezTo>
                  <a:pt x="1949" y="1004"/>
                  <a:pt x="2511" y="779"/>
                  <a:pt x="2511" y="502"/>
                </a:cubicBezTo>
                <a:cubicBezTo>
                  <a:pt x="2511" y="224"/>
                  <a:pt x="1949" y="0"/>
                  <a:pt x="1255" y="0"/>
                </a:cubicBezTo>
                <a:close/>
              </a:path>
            </a:pathLst>
          </a:custGeom>
          <a:noFill/>
          <a:ln cap="sq" cmpd="sng" w="1587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765"/>
              <a:buFont typeface="Arial"/>
              <a:buNone/>
            </a:pPr>
            <a:r>
              <a:t/>
            </a:r>
            <a:endParaRPr b="0" i="0" sz="1765" u="none" cap="none" strike="noStrike">
              <a:solidFill>
                <a:srgbClr val="000000"/>
              </a:solidFill>
              <a:latin typeface="Quattrocento Sans"/>
              <a:ea typeface="Quattrocento Sans"/>
              <a:cs typeface="Quattrocento Sans"/>
              <a:sym typeface="Quattrocento Sans"/>
            </a:endParaRPr>
          </a:p>
        </p:txBody>
      </p:sp>
      <p:sp>
        <p:nvSpPr>
          <p:cNvPr id="401" name="Google Shape;401;p15"/>
          <p:cNvSpPr/>
          <p:nvPr/>
        </p:nvSpPr>
        <p:spPr>
          <a:xfrm>
            <a:off x="10248792" y="2211025"/>
            <a:ext cx="390374" cy="359440"/>
          </a:xfrm>
          <a:custGeom>
            <a:rect b="b" l="l" r="r" t="t"/>
            <a:pathLst>
              <a:path extrusionOk="0" h="328" w="356">
                <a:moveTo>
                  <a:pt x="224" y="273"/>
                </a:moveTo>
                <a:cubicBezTo>
                  <a:pt x="213" y="284"/>
                  <a:pt x="195" y="291"/>
                  <a:pt x="181" y="295"/>
                </a:cubicBezTo>
                <a:cubicBezTo>
                  <a:pt x="181" y="295"/>
                  <a:pt x="181" y="295"/>
                  <a:pt x="181" y="328"/>
                </a:cubicBezTo>
                <a:cubicBezTo>
                  <a:pt x="181" y="328"/>
                  <a:pt x="181" y="328"/>
                  <a:pt x="121" y="328"/>
                </a:cubicBezTo>
                <a:cubicBezTo>
                  <a:pt x="121" y="328"/>
                  <a:pt x="121" y="328"/>
                  <a:pt x="121" y="291"/>
                </a:cubicBezTo>
                <a:cubicBezTo>
                  <a:pt x="96" y="287"/>
                  <a:pt x="75" y="273"/>
                  <a:pt x="57" y="254"/>
                </a:cubicBezTo>
                <a:cubicBezTo>
                  <a:pt x="57" y="254"/>
                  <a:pt x="57" y="254"/>
                  <a:pt x="28" y="269"/>
                </a:cubicBezTo>
                <a:cubicBezTo>
                  <a:pt x="28" y="269"/>
                  <a:pt x="28" y="269"/>
                  <a:pt x="0" y="214"/>
                </a:cubicBezTo>
                <a:cubicBezTo>
                  <a:pt x="0" y="214"/>
                  <a:pt x="0" y="214"/>
                  <a:pt x="28" y="199"/>
                </a:cubicBezTo>
                <a:cubicBezTo>
                  <a:pt x="25" y="188"/>
                  <a:pt x="21" y="177"/>
                  <a:pt x="21" y="162"/>
                </a:cubicBezTo>
                <a:cubicBezTo>
                  <a:pt x="21" y="151"/>
                  <a:pt x="25" y="136"/>
                  <a:pt x="28" y="125"/>
                </a:cubicBezTo>
                <a:cubicBezTo>
                  <a:pt x="28" y="125"/>
                  <a:pt x="28" y="125"/>
                  <a:pt x="0" y="111"/>
                </a:cubicBezTo>
                <a:cubicBezTo>
                  <a:pt x="0" y="111"/>
                  <a:pt x="0" y="111"/>
                  <a:pt x="28" y="55"/>
                </a:cubicBezTo>
                <a:cubicBezTo>
                  <a:pt x="28" y="55"/>
                  <a:pt x="28" y="55"/>
                  <a:pt x="57" y="70"/>
                </a:cubicBezTo>
                <a:cubicBezTo>
                  <a:pt x="75" y="52"/>
                  <a:pt x="96" y="37"/>
                  <a:pt x="121" y="33"/>
                </a:cubicBezTo>
                <a:cubicBezTo>
                  <a:pt x="121" y="33"/>
                  <a:pt x="121" y="33"/>
                  <a:pt x="121" y="0"/>
                </a:cubicBezTo>
                <a:cubicBezTo>
                  <a:pt x="121" y="0"/>
                  <a:pt x="121" y="0"/>
                  <a:pt x="181" y="0"/>
                </a:cubicBezTo>
                <a:cubicBezTo>
                  <a:pt x="181" y="0"/>
                  <a:pt x="181" y="0"/>
                  <a:pt x="181" y="30"/>
                </a:cubicBezTo>
                <a:cubicBezTo>
                  <a:pt x="206" y="37"/>
                  <a:pt x="231" y="52"/>
                  <a:pt x="249" y="70"/>
                </a:cubicBezTo>
                <a:cubicBezTo>
                  <a:pt x="249" y="70"/>
                  <a:pt x="249" y="70"/>
                  <a:pt x="274" y="55"/>
                </a:cubicBezTo>
                <a:cubicBezTo>
                  <a:pt x="274" y="55"/>
                  <a:pt x="274" y="55"/>
                  <a:pt x="306" y="111"/>
                </a:cubicBezTo>
                <a:cubicBezTo>
                  <a:pt x="306" y="111"/>
                  <a:pt x="306" y="111"/>
                  <a:pt x="277" y="125"/>
                </a:cubicBezTo>
                <a:cubicBezTo>
                  <a:pt x="281" y="136"/>
                  <a:pt x="282" y="150"/>
                  <a:pt x="282" y="162"/>
                </a:cubicBezTo>
                <a:cubicBezTo>
                  <a:pt x="282" y="169"/>
                  <a:pt x="282" y="178"/>
                  <a:pt x="279" y="188"/>
                </a:cubicBezTo>
                <a:moveTo>
                  <a:pt x="186" y="100"/>
                </a:moveTo>
                <a:cubicBezTo>
                  <a:pt x="176" y="93"/>
                  <a:pt x="165" y="89"/>
                  <a:pt x="150" y="89"/>
                </a:cubicBezTo>
                <a:cubicBezTo>
                  <a:pt x="107" y="89"/>
                  <a:pt x="75" y="126"/>
                  <a:pt x="75" y="166"/>
                </a:cubicBezTo>
                <a:cubicBezTo>
                  <a:pt x="75" y="195"/>
                  <a:pt x="85" y="217"/>
                  <a:pt x="107" y="231"/>
                </a:cubicBezTo>
                <a:moveTo>
                  <a:pt x="209" y="238"/>
                </a:moveTo>
                <a:cubicBezTo>
                  <a:pt x="310" y="302"/>
                  <a:pt x="310" y="302"/>
                  <a:pt x="310" y="302"/>
                </a:cubicBezTo>
                <a:cubicBezTo>
                  <a:pt x="323" y="310"/>
                  <a:pt x="340" y="307"/>
                  <a:pt x="348" y="294"/>
                </a:cubicBezTo>
                <a:cubicBezTo>
                  <a:pt x="356" y="282"/>
                  <a:pt x="353" y="265"/>
                  <a:pt x="340" y="256"/>
                </a:cubicBezTo>
                <a:cubicBezTo>
                  <a:pt x="237" y="195"/>
                  <a:pt x="237" y="195"/>
                  <a:pt x="237" y="195"/>
                </a:cubicBezTo>
                <a:cubicBezTo>
                  <a:pt x="235" y="194"/>
                  <a:pt x="235" y="194"/>
                  <a:pt x="235" y="194"/>
                </a:cubicBezTo>
                <a:cubicBezTo>
                  <a:pt x="236" y="189"/>
                  <a:pt x="235" y="184"/>
                  <a:pt x="234" y="179"/>
                </a:cubicBezTo>
                <a:cubicBezTo>
                  <a:pt x="228" y="151"/>
                  <a:pt x="200" y="132"/>
                  <a:pt x="172" y="139"/>
                </a:cubicBezTo>
                <a:cubicBezTo>
                  <a:pt x="162" y="141"/>
                  <a:pt x="152" y="146"/>
                  <a:pt x="145" y="153"/>
                </a:cubicBezTo>
                <a:cubicBezTo>
                  <a:pt x="194" y="183"/>
                  <a:pt x="194" y="183"/>
                  <a:pt x="194" y="183"/>
                </a:cubicBezTo>
                <a:cubicBezTo>
                  <a:pt x="182" y="199"/>
                  <a:pt x="182" y="199"/>
                  <a:pt x="182" y="199"/>
                </a:cubicBezTo>
                <a:cubicBezTo>
                  <a:pt x="135" y="169"/>
                  <a:pt x="135" y="169"/>
                  <a:pt x="135" y="169"/>
                </a:cubicBezTo>
                <a:cubicBezTo>
                  <a:pt x="131" y="179"/>
                  <a:pt x="129" y="190"/>
                  <a:pt x="132" y="201"/>
                </a:cubicBezTo>
                <a:cubicBezTo>
                  <a:pt x="138" y="229"/>
                  <a:pt x="165" y="247"/>
                  <a:pt x="194" y="241"/>
                </a:cubicBezTo>
                <a:cubicBezTo>
                  <a:pt x="198" y="240"/>
                  <a:pt x="203" y="239"/>
                  <a:pt x="207" y="237"/>
                </a:cubicBezTo>
                <a:lnTo>
                  <a:pt x="209" y="238"/>
                </a:lnTo>
                <a:close/>
              </a:path>
            </a:pathLst>
          </a:custGeom>
          <a:noFill/>
          <a:ln cap="sq" cmpd="sng" w="1587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765"/>
              <a:buFont typeface="Arial"/>
              <a:buNone/>
            </a:pPr>
            <a:r>
              <a:t/>
            </a:r>
            <a:endParaRPr b="0" i="0" sz="1765" u="none" cap="none" strike="noStrike">
              <a:solidFill>
                <a:srgbClr val="505050"/>
              </a:solidFill>
              <a:latin typeface="Quattrocento Sans"/>
              <a:ea typeface="Quattrocento Sans"/>
              <a:cs typeface="Quattrocento Sans"/>
              <a:sym typeface="Quattrocento Sans"/>
            </a:endParaRPr>
          </a:p>
        </p:txBody>
      </p:sp>
      <p:sp>
        <p:nvSpPr>
          <p:cNvPr id="402" name="Google Shape;402;p15"/>
          <p:cNvSpPr/>
          <p:nvPr/>
        </p:nvSpPr>
        <p:spPr>
          <a:xfrm>
            <a:off x="7400269" y="2223300"/>
            <a:ext cx="290112" cy="334890"/>
          </a:xfrm>
          <a:custGeom>
            <a:rect b="b" l="l" r="r" t="t"/>
            <a:pathLst>
              <a:path extrusionOk="0" h="4136" w="3583">
                <a:moveTo>
                  <a:pt x="551" y="3585"/>
                </a:moveTo>
                <a:lnTo>
                  <a:pt x="0" y="3585"/>
                </a:lnTo>
                <a:lnTo>
                  <a:pt x="0" y="0"/>
                </a:lnTo>
                <a:lnTo>
                  <a:pt x="3033" y="0"/>
                </a:lnTo>
                <a:lnTo>
                  <a:pt x="3033" y="1103"/>
                </a:lnTo>
                <a:moveTo>
                  <a:pt x="2480" y="551"/>
                </a:moveTo>
                <a:lnTo>
                  <a:pt x="2480" y="1654"/>
                </a:lnTo>
                <a:lnTo>
                  <a:pt x="3583" y="1654"/>
                </a:lnTo>
                <a:moveTo>
                  <a:pt x="3583" y="1654"/>
                </a:moveTo>
                <a:lnTo>
                  <a:pt x="2480" y="551"/>
                </a:lnTo>
                <a:lnTo>
                  <a:pt x="551" y="551"/>
                </a:lnTo>
                <a:lnTo>
                  <a:pt x="551" y="4136"/>
                </a:lnTo>
                <a:lnTo>
                  <a:pt x="3583" y="4136"/>
                </a:lnTo>
                <a:lnTo>
                  <a:pt x="3583" y="1654"/>
                </a:lnTo>
                <a:moveTo>
                  <a:pt x="965" y="2757"/>
                </a:moveTo>
                <a:lnTo>
                  <a:pt x="2894" y="2757"/>
                </a:lnTo>
                <a:moveTo>
                  <a:pt x="965" y="2206"/>
                </a:moveTo>
                <a:lnTo>
                  <a:pt x="2894" y="2206"/>
                </a:lnTo>
                <a:moveTo>
                  <a:pt x="965" y="1654"/>
                </a:moveTo>
                <a:lnTo>
                  <a:pt x="2068" y="1654"/>
                </a:lnTo>
                <a:moveTo>
                  <a:pt x="965" y="1103"/>
                </a:moveTo>
                <a:lnTo>
                  <a:pt x="2068" y="1103"/>
                </a:lnTo>
              </a:path>
            </a:pathLst>
          </a:custGeom>
          <a:noFill/>
          <a:ln cap="flat" cmpd="sng" w="15875">
            <a:solidFill>
              <a:schemeClr val="lt1"/>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765"/>
              <a:buFont typeface="Arial"/>
              <a:buNone/>
            </a:pPr>
            <a:r>
              <a:t/>
            </a:r>
            <a:endParaRPr b="0" i="0" sz="1765" u="none" cap="none" strike="noStrike">
              <a:solidFill>
                <a:srgbClr val="000000"/>
              </a:solidFill>
              <a:latin typeface="Quattrocento Sans"/>
              <a:ea typeface="Quattrocento Sans"/>
              <a:cs typeface="Quattrocento Sans"/>
              <a:sym typeface="Quattrocento Sans"/>
            </a:endParaRPr>
          </a:p>
        </p:txBody>
      </p:sp>
      <p:sp>
        <p:nvSpPr>
          <p:cNvPr id="403" name="Google Shape;403;p15"/>
          <p:cNvSpPr txBox="1"/>
          <p:nvPr/>
        </p:nvSpPr>
        <p:spPr>
          <a:xfrm>
            <a:off x="955662" y="2987651"/>
            <a:ext cx="1518300" cy="554100"/>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lang="en-US" sz="1500">
                <a:solidFill>
                  <a:schemeClr val="lt1"/>
                </a:solidFill>
                <a:latin typeface="Tajawal Medium"/>
                <a:ea typeface="Tajawal Medium"/>
                <a:cs typeface="Tajawal Medium"/>
                <a:sym typeface="Tajawal Medium"/>
              </a:rPr>
              <a:t>نشر سريع وتهيئة فورية</a:t>
            </a:r>
            <a:endParaRPr>
              <a:latin typeface="Tajawal"/>
              <a:ea typeface="Tajawal"/>
              <a:cs typeface="Tajawal"/>
              <a:sym typeface="Tajawal"/>
            </a:endParaRPr>
          </a:p>
        </p:txBody>
      </p:sp>
      <p:sp>
        <p:nvSpPr>
          <p:cNvPr id="404" name="Google Shape;404;p15"/>
          <p:cNvSpPr txBox="1"/>
          <p:nvPr/>
        </p:nvSpPr>
        <p:spPr>
          <a:xfrm>
            <a:off x="3655329" y="2815025"/>
            <a:ext cx="1982700" cy="588600"/>
          </a:xfrm>
          <a:prstGeom prst="rect">
            <a:avLst/>
          </a:prstGeom>
          <a:noFill/>
          <a:ln>
            <a:noFill/>
          </a:ln>
        </p:spPr>
        <p:txBody>
          <a:bodyPr anchorCtr="0" anchor="t" bIns="45700" lIns="91425" spcFirstLastPara="1" rIns="91425" wrap="square" tIns="45700">
            <a:spAutoFit/>
          </a:bodyPr>
          <a:lstStyle/>
          <a:p>
            <a:pPr indent="0" lvl="0" marL="0" rtl="0" algn="ctr">
              <a:lnSpc>
                <a:spcPct val="115000"/>
              </a:lnSpc>
              <a:spcBef>
                <a:spcPts val="1200"/>
              </a:spcBef>
              <a:spcAft>
                <a:spcPts val="1200"/>
              </a:spcAft>
              <a:buSzPts val="1100"/>
              <a:buNone/>
            </a:pPr>
            <a:r>
              <a:rPr lang="en-US" sz="1500">
                <a:solidFill>
                  <a:schemeClr val="lt1"/>
                </a:solidFill>
                <a:latin typeface="Tajawal Medium"/>
                <a:ea typeface="Tajawal Medium"/>
                <a:cs typeface="Tajawal Medium"/>
                <a:sym typeface="Tajawal Medium"/>
              </a:rPr>
              <a:t>استفد من البيانات أينما كانت</a:t>
            </a:r>
            <a:endParaRPr sz="1500">
              <a:solidFill>
                <a:schemeClr val="lt1"/>
              </a:solidFill>
              <a:latin typeface="Tajawal Medium"/>
              <a:ea typeface="Tajawal Medium"/>
              <a:cs typeface="Tajawal Medium"/>
              <a:sym typeface="Tajawal Medium"/>
            </a:endParaRPr>
          </a:p>
        </p:txBody>
      </p:sp>
      <p:sp>
        <p:nvSpPr>
          <p:cNvPr id="405" name="Google Shape;405;p15"/>
          <p:cNvSpPr txBox="1"/>
          <p:nvPr/>
        </p:nvSpPr>
        <p:spPr>
          <a:xfrm>
            <a:off x="6553975" y="2724500"/>
            <a:ext cx="1982700" cy="588600"/>
          </a:xfrm>
          <a:prstGeom prst="rect">
            <a:avLst/>
          </a:prstGeom>
          <a:noFill/>
          <a:ln>
            <a:noFill/>
          </a:ln>
        </p:spPr>
        <p:txBody>
          <a:bodyPr anchorCtr="0" anchor="t" bIns="45700" lIns="91425" spcFirstLastPara="1" rIns="91425" wrap="square" tIns="45700">
            <a:spAutoFit/>
          </a:bodyPr>
          <a:lstStyle/>
          <a:p>
            <a:pPr indent="0" lvl="0" marL="0" rtl="1" algn="ctr">
              <a:lnSpc>
                <a:spcPct val="115000"/>
              </a:lnSpc>
              <a:spcBef>
                <a:spcPts val="1200"/>
              </a:spcBef>
              <a:spcAft>
                <a:spcPts val="1200"/>
              </a:spcAft>
              <a:buSzPts val="1100"/>
              <a:buNone/>
            </a:pPr>
            <a:r>
              <a:rPr lang="en-US" sz="1500">
                <a:solidFill>
                  <a:schemeClr val="lt1"/>
                </a:solidFill>
                <a:latin typeface="Tajawal Medium"/>
                <a:ea typeface="Tajawal Medium"/>
                <a:cs typeface="Tajawal Medium"/>
                <a:sym typeface="Tajawal Medium"/>
              </a:rPr>
              <a:t>حلول معيارية ومصممة لغرض محدد</a:t>
            </a:r>
            <a:endParaRPr sz="1500">
              <a:solidFill>
                <a:schemeClr val="lt1"/>
              </a:solidFill>
              <a:latin typeface="Tajawal Medium"/>
              <a:ea typeface="Tajawal Medium"/>
              <a:cs typeface="Tajawal Medium"/>
              <a:sym typeface="Tajawal Medium"/>
            </a:endParaRPr>
          </a:p>
        </p:txBody>
      </p:sp>
      <p:sp>
        <p:nvSpPr>
          <p:cNvPr id="406" name="Google Shape;406;p15"/>
          <p:cNvSpPr txBox="1"/>
          <p:nvPr/>
        </p:nvSpPr>
        <p:spPr>
          <a:xfrm>
            <a:off x="9684830" y="2814639"/>
            <a:ext cx="1518300" cy="588600"/>
          </a:xfrm>
          <a:prstGeom prst="rect">
            <a:avLst/>
          </a:prstGeom>
          <a:noFill/>
          <a:ln>
            <a:noFill/>
          </a:ln>
        </p:spPr>
        <p:txBody>
          <a:bodyPr anchorCtr="0" anchor="t" bIns="45700" lIns="91425" spcFirstLastPara="1" rIns="91425" wrap="square" tIns="45700">
            <a:spAutoFit/>
          </a:bodyPr>
          <a:lstStyle/>
          <a:p>
            <a:pPr indent="0" lvl="0" marL="0" rtl="0" algn="ctr">
              <a:lnSpc>
                <a:spcPct val="115000"/>
              </a:lnSpc>
              <a:spcBef>
                <a:spcPts val="1200"/>
              </a:spcBef>
              <a:spcAft>
                <a:spcPts val="1200"/>
              </a:spcAft>
              <a:buSzPts val="1100"/>
              <a:buNone/>
            </a:pPr>
            <a:r>
              <a:rPr lang="en-US" sz="1500">
                <a:solidFill>
                  <a:schemeClr val="lt1"/>
                </a:solidFill>
                <a:latin typeface="Tajawal Medium"/>
                <a:ea typeface="Tajawal Medium"/>
                <a:cs typeface="Tajawal Medium"/>
                <a:sym typeface="Tajawal Medium"/>
              </a:rPr>
              <a:t>إعادة التشكيل والتحوّل</a:t>
            </a:r>
            <a:endParaRPr sz="1500">
              <a:solidFill>
                <a:schemeClr val="lt1"/>
              </a:solidFill>
              <a:latin typeface="Tajawal Medium"/>
              <a:ea typeface="Tajawal Medium"/>
              <a:cs typeface="Tajawal Medium"/>
              <a:sym typeface="Tajawal Medium"/>
            </a:endParaRPr>
          </a:p>
        </p:txBody>
      </p:sp>
      <p:sp>
        <p:nvSpPr>
          <p:cNvPr id="407" name="Google Shape;407;p15"/>
          <p:cNvSpPr txBox="1"/>
          <p:nvPr/>
        </p:nvSpPr>
        <p:spPr>
          <a:xfrm>
            <a:off x="762622" y="3647403"/>
            <a:ext cx="1904400" cy="1040400"/>
          </a:xfrm>
          <a:prstGeom prst="rect">
            <a:avLst/>
          </a:prstGeom>
          <a:noFill/>
          <a:ln>
            <a:noFill/>
          </a:ln>
        </p:spPr>
        <p:txBody>
          <a:bodyPr anchorCtr="0" anchor="t" bIns="45700" lIns="91425" spcFirstLastPara="1" rIns="91425" wrap="square" tIns="45700">
            <a:spAutoFit/>
          </a:bodyPr>
          <a:lstStyle/>
          <a:p>
            <a:pPr indent="0" lvl="0" marL="0" rtl="0" algn="ctr">
              <a:lnSpc>
                <a:spcPct val="115000"/>
              </a:lnSpc>
              <a:spcBef>
                <a:spcPts val="1200"/>
              </a:spcBef>
              <a:spcAft>
                <a:spcPts val="1200"/>
              </a:spcAft>
              <a:buSzPts val="1100"/>
              <a:buNone/>
            </a:pPr>
            <a:r>
              <a:rPr lang="en-US" sz="1100">
                <a:solidFill>
                  <a:schemeClr val="lt1"/>
                </a:solidFill>
                <a:latin typeface="Tajawal Light"/>
                <a:ea typeface="Tajawal Light"/>
                <a:cs typeface="Tajawal Light"/>
                <a:sym typeface="Tajawal Light"/>
              </a:rPr>
              <a:t>قم بنشر الحلول وتهيئة المستخدمين في غضون أيام أو أسابيع، وليس شهورًا، لتبتكر وتحقق نتائج أعمال في وقت أقل.</a:t>
            </a:r>
            <a:endParaRPr sz="1100">
              <a:solidFill>
                <a:schemeClr val="lt1"/>
              </a:solidFill>
              <a:latin typeface="Tajawal Light"/>
              <a:ea typeface="Tajawal Light"/>
              <a:cs typeface="Tajawal Light"/>
              <a:sym typeface="Tajawal Light"/>
            </a:endParaRPr>
          </a:p>
        </p:txBody>
      </p:sp>
      <p:sp>
        <p:nvSpPr>
          <p:cNvPr id="408" name="Google Shape;408;p15"/>
          <p:cNvSpPr txBox="1"/>
          <p:nvPr/>
        </p:nvSpPr>
        <p:spPr>
          <a:xfrm>
            <a:off x="3541613" y="3647400"/>
            <a:ext cx="2210100" cy="1040400"/>
          </a:xfrm>
          <a:prstGeom prst="rect">
            <a:avLst/>
          </a:prstGeom>
          <a:noFill/>
          <a:ln>
            <a:noFill/>
          </a:ln>
        </p:spPr>
        <p:txBody>
          <a:bodyPr anchorCtr="0" anchor="t" bIns="45700" lIns="91425" spcFirstLastPara="1" rIns="91425" wrap="square" tIns="45700">
            <a:spAutoFit/>
          </a:bodyPr>
          <a:lstStyle/>
          <a:p>
            <a:pPr indent="0" lvl="0" marL="0" rtl="0" algn="ctr">
              <a:lnSpc>
                <a:spcPct val="115000"/>
              </a:lnSpc>
              <a:spcBef>
                <a:spcPts val="1200"/>
              </a:spcBef>
              <a:spcAft>
                <a:spcPts val="1200"/>
              </a:spcAft>
              <a:buSzPts val="1100"/>
              <a:buNone/>
            </a:pPr>
            <a:r>
              <a:rPr lang="en-US" sz="1100">
                <a:solidFill>
                  <a:schemeClr val="lt1"/>
                </a:solidFill>
                <a:latin typeface="Tajawal Light"/>
                <a:ea typeface="Tajawal Light"/>
                <a:cs typeface="Tajawal Light"/>
                <a:sym typeface="Tajawal Light"/>
              </a:rPr>
              <a:t>اتصل بمئات مصادر البيانات الجاهزة، أو أنشئ موصلاتك الخاصة بسهولة، مع تكامل سلس مع Office 365 وAzure وLinkedIn ومصادر البيانات الخارجية الأخرى.</a:t>
            </a:r>
            <a:endParaRPr sz="1100">
              <a:solidFill>
                <a:schemeClr val="lt1"/>
              </a:solidFill>
              <a:latin typeface="Tajawal Light"/>
              <a:ea typeface="Tajawal Light"/>
              <a:cs typeface="Tajawal Light"/>
              <a:sym typeface="Tajawal Light"/>
            </a:endParaRPr>
          </a:p>
        </p:txBody>
      </p:sp>
      <p:sp>
        <p:nvSpPr>
          <p:cNvPr id="409" name="Google Shape;409;p15"/>
          <p:cNvSpPr txBox="1"/>
          <p:nvPr/>
        </p:nvSpPr>
        <p:spPr>
          <a:xfrm>
            <a:off x="6593136" y="3479428"/>
            <a:ext cx="1904400" cy="1040400"/>
          </a:xfrm>
          <a:prstGeom prst="rect">
            <a:avLst/>
          </a:prstGeom>
          <a:noFill/>
          <a:ln>
            <a:noFill/>
          </a:ln>
        </p:spPr>
        <p:txBody>
          <a:bodyPr anchorCtr="0" anchor="t" bIns="45700" lIns="91425" spcFirstLastPara="1" rIns="91425" wrap="square" tIns="45700">
            <a:spAutoFit/>
          </a:bodyPr>
          <a:lstStyle/>
          <a:p>
            <a:pPr indent="0" lvl="0" marL="0" rtl="1" algn="ctr">
              <a:lnSpc>
                <a:spcPct val="115000"/>
              </a:lnSpc>
              <a:spcBef>
                <a:spcPts val="1200"/>
              </a:spcBef>
              <a:spcAft>
                <a:spcPts val="1200"/>
              </a:spcAft>
              <a:buSzPts val="1100"/>
              <a:buNone/>
            </a:pPr>
            <a:r>
              <a:rPr lang="en-US" sz="1100">
                <a:solidFill>
                  <a:schemeClr val="lt1"/>
                </a:solidFill>
                <a:latin typeface="Tajawal Light"/>
                <a:ea typeface="Tajawal Light"/>
                <a:cs typeface="Tajawal Light"/>
                <a:sym typeface="Tajawal Light"/>
              </a:rPr>
              <a:t>تم تطويرها باستخدام تطبيقات معيارية ومخصصة، تتكامل بسلاسة مع أنظمتك وأدواتك البرمجية الحالية، لتعزيز قدرات الحلول التي تستخدمها بالفعل.</a:t>
            </a:r>
            <a:endParaRPr sz="1100">
              <a:solidFill>
                <a:schemeClr val="lt1"/>
              </a:solidFill>
              <a:latin typeface="Tajawal Light"/>
              <a:ea typeface="Tajawal Light"/>
              <a:cs typeface="Tajawal Light"/>
              <a:sym typeface="Tajawal Light"/>
            </a:endParaRPr>
          </a:p>
        </p:txBody>
      </p:sp>
      <p:sp>
        <p:nvSpPr>
          <p:cNvPr id="410" name="Google Shape;410;p15"/>
          <p:cNvSpPr txBox="1"/>
          <p:nvPr/>
        </p:nvSpPr>
        <p:spPr>
          <a:xfrm>
            <a:off x="9491790" y="3647403"/>
            <a:ext cx="1904400" cy="845700"/>
          </a:xfrm>
          <a:prstGeom prst="rect">
            <a:avLst/>
          </a:prstGeom>
          <a:noFill/>
          <a:ln>
            <a:noFill/>
          </a:ln>
        </p:spPr>
        <p:txBody>
          <a:bodyPr anchorCtr="0" anchor="t" bIns="45700" lIns="91425" spcFirstLastPara="1" rIns="91425" wrap="square" tIns="45700">
            <a:spAutoFit/>
          </a:bodyPr>
          <a:lstStyle/>
          <a:p>
            <a:pPr indent="0" lvl="0" marL="0" rtl="1" algn="ctr">
              <a:lnSpc>
                <a:spcPct val="115000"/>
              </a:lnSpc>
              <a:spcBef>
                <a:spcPts val="1200"/>
              </a:spcBef>
              <a:spcAft>
                <a:spcPts val="1200"/>
              </a:spcAft>
              <a:buSzPts val="1100"/>
              <a:buNone/>
            </a:pPr>
            <a:r>
              <a:rPr lang="en-US" sz="1100">
                <a:solidFill>
                  <a:schemeClr val="lt1"/>
                </a:solidFill>
                <a:latin typeface="Tajawal Light"/>
                <a:ea typeface="Tajawal Light"/>
                <a:cs typeface="Tajawal Light"/>
                <a:sym typeface="Tajawal Light"/>
              </a:rPr>
              <a:t>تعاون مع شريك موثوق من مايكروسوفت لتسريع النجاح وتحقيق أقصى قيمة من Dynamics 365.</a:t>
            </a:r>
            <a:endParaRPr sz="1100">
              <a:solidFill>
                <a:schemeClr val="lt1"/>
              </a:solidFill>
              <a:latin typeface="Tajawal Light"/>
              <a:ea typeface="Tajawal Light"/>
              <a:cs typeface="Tajawal Light"/>
              <a:sym typeface="Tajawal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16"/>
          <p:cNvSpPr/>
          <p:nvPr/>
        </p:nvSpPr>
        <p:spPr>
          <a:xfrm>
            <a:off x="0" y="0"/>
            <a:ext cx="12192000" cy="6858000"/>
          </a:xfrm>
          <a:prstGeom prst="rect">
            <a:avLst/>
          </a:prstGeom>
          <a:solidFill>
            <a:srgbClr val="E4EA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17" name="Google Shape;417;p16"/>
          <p:cNvPicPr preferRelativeResize="0"/>
          <p:nvPr/>
        </p:nvPicPr>
        <p:blipFill rotWithShape="1">
          <a:blip r:embed="rId3">
            <a:alphaModFix/>
          </a:blip>
          <a:srcRect b="0" l="0" r="0" t="0"/>
          <a:stretch/>
        </p:blipFill>
        <p:spPr>
          <a:xfrm>
            <a:off x="336500" y="6140500"/>
            <a:ext cx="942975" cy="381000"/>
          </a:xfrm>
          <a:prstGeom prst="rect">
            <a:avLst/>
          </a:prstGeom>
          <a:noFill/>
          <a:ln>
            <a:noFill/>
          </a:ln>
        </p:spPr>
      </p:pic>
      <p:pic>
        <p:nvPicPr>
          <p:cNvPr id="418" name="Google Shape;418;p16"/>
          <p:cNvPicPr preferRelativeResize="0"/>
          <p:nvPr/>
        </p:nvPicPr>
        <p:blipFill rotWithShape="1">
          <a:blip r:embed="rId4">
            <a:alphaModFix/>
          </a:blip>
          <a:srcRect b="0" l="0" r="0" t="0"/>
          <a:stretch/>
        </p:blipFill>
        <p:spPr>
          <a:xfrm>
            <a:off x="1519237" y="6473875"/>
            <a:ext cx="9153525" cy="95250"/>
          </a:xfrm>
          <a:prstGeom prst="rect">
            <a:avLst/>
          </a:prstGeom>
          <a:noFill/>
          <a:ln>
            <a:noFill/>
          </a:ln>
        </p:spPr>
      </p:pic>
      <p:sp>
        <p:nvSpPr>
          <p:cNvPr id="419" name="Google Shape;419;p16"/>
          <p:cNvSpPr txBox="1"/>
          <p:nvPr/>
        </p:nvSpPr>
        <p:spPr>
          <a:xfrm>
            <a:off x="2886002" y="632725"/>
            <a:ext cx="9153600" cy="569400"/>
          </a:xfrm>
          <a:prstGeom prst="rect">
            <a:avLst/>
          </a:prstGeom>
          <a:noFill/>
          <a:ln>
            <a:noFill/>
          </a:ln>
        </p:spPr>
        <p:txBody>
          <a:bodyPr anchorCtr="0" anchor="t" bIns="45700" lIns="91425" spcFirstLastPara="1" rIns="91425" wrap="square" tIns="45700">
            <a:spAutoFit/>
          </a:bodyPr>
          <a:lstStyle/>
          <a:p>
            <a:pPr indent="0" lvl="0" marL="0" rtl="1" algn="r">
              <a:lnSpc>
                <a:spcPct val="115000"/>
              </a:lnSpc>
              <a:spcBef>
                <a:spcPts val="1200"/>
              </a:spcBef>
              <a:spcAft>
                <a:spcPts val="1200"/>
              </a:spcAft>
              <a:buSzPts val="1100"/>
              <a:buNone/>
            </a:pPr>
            <a:r>
              <a:rPr lang="en-US" sz="3100">
                <a:solidFill>
                  <a:srgbClr val="1E5166"/>
                </a:solidFill>
                <a:latin typeface="Tajawal Black"/>
                <a:ea typeface="Tajawal Black"/>
                <a:cs typeface="Tajawal Black"/>
                <a:sym typeface="Tajawal Black"/>
              </a:rPr>
              <a:t>أكثر من 2000 تطبيق مصمم لـ </a:t>
            </a:r>
            <a:r>
              <a:rPr b="1" lang="en-US" sz="3100">
                <a:solidFill>
                  <a:srgbClr val="1E5166"/>
                </a:solidFill>
                <a:latin typeface="Tajawal"/>
                <a:ea typeface="Tajawal"/>
                <a:cs typeface="Tajawal"/>
                <a:sym typeface="Tajawal"/>
              </a:rPr>
              <a:t>Business Central</a:t>
            </a:r>
            <a:endParaRPr b="1" sz="3100">
              <a:latin typeface="Tajawal"/>
              <a:ea typeface="Tajawal"/>
              <a:cs typeface="Tajawal"/>
              <a:sym typeface="Tajawal"/>
            </a:endParaRPr>
          </a:p>
        </p:txBody>
      </p:sp>
      <p:pic>
        <p:nvPicPr>
          <p:cNvPr id="420" name="Google Shape;420;p16"/>
          <p:cNvPicPr preferRelativeResize="0"/>
          <p:nvPr/>
        </p:nvPicPr>
        <p:blipFill rotWithShape="1">
          <a:blip r:embed="rId5">
            <a:alphaModFix/>
          </a:blip>
          <a:srcRect b="36000" l="0" r="0" t="0"/>
          <a:stretch/>
        </p:blipFill>
        <p:spPr>
          <a:xfrm>
            <a:off x="152400" y="63324"/>
            <a:ext cx="11887200" cy="569400"/>
          </a:xfrm>
          <a:prstGeom prst="rect">
            <a:avLst/>
          </a:prstGeom>
          <a:noFill/>
          <a:ln>
            <a:noFill/>
          </a:ln>
        </p:spPr>
      </p:pic>
      <p:grpSp>
        <p:nvGrpSpPr>
          <p:cNvPr id="421" name="Google Shape;421;p16"/>
          <p:cNvGrpSpPr/>
          <p:nvPr/>
        </p:nvGrpSpPr>
        <p:grpSpPr>
          <a:xfrm>
            <a:off x="457238" y="1297487"/>
            <a:ext cx="7200965" cy="4747718"/>
            <a:chOff x="4329588" y="1072987"/>
            <a:chExt cx="7200965" cy="4747718"/>
          </a:xfrm>
        </p:grpSpPr>
        <p:grpSp>
          <p:nvGrpSpPr>
            <p:cNvPr id="422" name="Google Shape;422;p16"/>
            <p:cNvGrpSpPr/>
            <p:nvPr/>
          </p:nvGrpSpPr>
          <p:grpSpPr>
            <a:xfrm>
              <a:off x="4329588" y="1072987"/>
              <a:ext cx="7200965" cy="4747718"/>
              <a:chOff x="5163531" y="1745672"/>
              <a:chExt cx="6600886" cy="4352074"/>
            </a:xfrm>
          </p:grpSpPr>
          <p:sp>
            <p:nvSpPr>
              <p:cNvPr id="423" name="Google Shape;423;p16"/>
              <p:cNvSpPr/>
              <p:nvPr/>
            </p:nvSpPr>
            <p:spPr>
              <a:xfrm>
                <a:off x="5163531" y="1745672"/>
                <a:ext cx="1240200" cy="1240200"/>
              </a:xfrm>
              <a:prstGeom prst="ellipse">
                <a:avLst/>
              </a:prstGeom>
              <a:noFill/>
              <a:ln cap="flat" cmpd="sng" w="190500">
                <a:solidFill>
                  <a:srgbClr val="F15D2C">
                    <a:alpha val="85882"/>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 computer with a blank screen&#10;&#10;AI-generated content may be incorrect." id="424" name="Google Shape;424;p16"/>
              <p:cNvPicPr preferRelativeResize="0"/>
              <p:nvPr/>
            </p:nvPicPr>
            <p:blipFill rotWithShape="1">
              <a:blip r:embed="rId6">
                <a:alphaModFix/>
              </a:blip>
              <a:srcRect b="12428" l="7427" r="7783" t="8357"/>
              <a:stretch/>
            </p:blipFill>
            <p:spPr>
              <a:xfrm>
                <a:off x="5163537" y="2113835"/>
                <a:ext cx="6600879" cy="3983911"/>
              </a:xfrm>
              <a:prstGeom prst="rect">
                <a:avLst/>
              </a:prstGeom>
              <a:noFill/>
              <a:ln>
                <a:noFill/>
              </a:ln>
            </p:spPr>
          </p:pic>
        </p:grpSp>
        <p:pic>
          <p:nvPicPr>
            <p:cNvPr id="425" name="Google Shape;425;p16"/>
            <p:cNvPicPr preferRelativeResize="0"/>
            <p:nvPr/>
          </p:nvPicPr>
          <p:blipFill rotWithShape="1">
            <a:blip r:embed="rId7">
              <a:alphaModFix/>
            </a:blip>
            <a:srcRect b="0" l="0" r="967" t="685"/>
            <a:stretch/>
          </p:blipFill>
          <p:spPr>
            <a:xfrm>
              <a:off x="5263911" y="1969332"/>
              <a:ext cx="5368528" cy="3363863"/>
            </a:xfrm>
            <a:prstGeom prst="rect">
              <a:avLst/>
            </a:prstGeom>
            <a:noFill/>
            <a:ln>
              <a:noFill/>
            </a:ln>
          </p:spPr>
        </p:pic>
      </p:grpSp>
      <p:sp>
        <p:nvSpPr>
          <p:cNvPr id="426" name="Google Shape;426;p16"/>
          <p:cNvSpPr txBox="1"/>
          <p:nvPr/>
        </p:nvSpPr>
        <p:spPr>
          <a:xfrm>
            <a:off x="8818808" y="1575370"/>
            <a:ext cx="3220800" cy="1108200"/>
          </a:xfrm>
          <a:prstGeom prst="rect">
            <a:avLst/>
          </a:prstGeom>
          <a:noFill/>
          <a:ln>
            <a:noFill/>
          </a:ln>
        </p:spPr>
        <p:txBody>
          <a:bodyPr anchorCtr="0" anchor="t" bIns="45700" lIns="91425" spcFirstLastPara="1" rIns="91425" wrap="square" tIns="45700">
            <a:spAutoFit/>
          </a:bodyPr>
          <a:lstStyle/>
          <a:p>
            <a:pPr indent="0" lvl="0" marL="0" rtl="1" algn="r">
              <a:lnSpc>
                <a:spcPct val="115000"/>
              </a:lnSpc>
              <a:spcBef>
                <a:spcPts val="1200"/>
              </a:spcBef>
              <a:spcAft>
                <a:spcPts val="1200"/>
              </a:spcAft>
              <a:buSzPts val="1100"/>
              <a:buNone/>
            </a:pPr>
            <a:r>
              <a:rPr lang="en-US" sz="2000">
                <a:solidFill>
                  <a:srgbClr val="245065"/>
                </a:solidFill>
                <a:latin typeface="Tajawal"/>
                <a:ea typeface="Tajawal"/>
                <a:cs typeface="Tajawal"/>
                <a:sym typeface="Tajawal"/>
              </a:rPr>
              <a:t>وسّع نطاق الحل ليتوافق مع متطلباتك القطاعية أو احتياجاتك الخاصة في العمل.</a:t>
            </a:r>
            <a:endParaRPr sz="2000">
              <a:solidFill>
                <a:srgbClr val="245065"/>
              </a:solidFill>
              <a:latin typeface="Tajawal"/>
              <a:ea typeface="Tajawal"/>
              <a:cs typeface="Tajawal"/>
              <a:sym typeface="Tajawal"/>
            </a:endParaRPr>
          </a:p>
        </p:txBody>
      </p:sp>
      <p:grpSp>
        <p:nvGrpSpPr>
          <p:cNvPr id="427" name="Google Shape;427;p16"/>
          <p:cNvGrpSpPr/>
          <p:nvPr/>
        </p:nvGrpSpPr>
        <p:grpSpPr>
          <a:xfrm rot="10800000">
            <a:off x="9077135" y="2860094"/>
            <a:ext cx="1446746" cy="74977"/>
            <a:chOff x="484945" y="4154590"/>
            <a:chExt cx="1446746" cy="74977"/>
          </a:xfrm>
        </p:grpSpPr>
        <p:sp>
          <p:nvSpPr>
            <p:cNvPr id="428" name="Google Shape;428;p16"/>
            <p:cNvSpPr/>
            <p:nvPr/>
          </p:nvSpPr>
          <p:spPr>
            <a:xfrm>
              <a:off x="484945" y="4154666"/>
              <a:ext cx="1158346" cy="74901"/>
            </a:xfrm>
            <a:custGeom>
              <a:rect b="b" l="l" r="r" t="t"/>
              <a:pathLst>
                <a:path extrusionOk="0" h="74901" w="1158346">
                  <a:moveTo>
                    <a:pt x="1158347" y="37451"/>
                  </a:moveTo>
                  <a:cubicBezTo>
                    <a:pt x="1158347" y="16772"/>
                    <a:pt x="1140426" y="0"/>
                    <a:pt x="1118292" y="0"/>
                  </a:cubicBezTo>
                  <a:lnTo>
                    <a:pt x="40055" y="0"/>
                  </a:lnTo>
                  <a:cubicBezTo>
                    <a:pt x="17921" y="26"/>
                    <a:pt x="0" y="16772"/>
                    <a:pt x="0" y="37451"/>
                  </a:cubicBezTo>
                  <a:cubicBezTo>
                    <a:pt x="0" y="58129"/>
                    <a:pt x="17921" y="74902"/>
                    <a:pt x="40055" y="74902"/>
                  </a:cubicBezTo>
                  <a:lnTo>
                    <a:pt x="1118292" y="74902"/>
                  </a:lnTo>
                  <a:cubicBezTo>
                    <a:pt x="1140426" y="74902"/>
                    <a:pt x="1158347" y="58129"/>
                    <a:pt x="1158347" y="37451"/>
                  </a:cubicBezTo>
                  <a:close/>
                </a:path>
              </a:pathLst>
            </a:custGeom>
            <a:solidFill>
              <a:srgbClr val="F15D2C"/>
            </a:solid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Tajawal"/>
                <a:ea typeface="Tajawal"/>
                <a:cs typeface="Tajawal"/>
                <a:sym typeface="Tajawal"/>
              </a:endParaRPr>
            </a:p>
          </p:txBody>
        </p:sp>
        <p:grpSp>
          <p:nvGrpSpPr>
            <p:cNvPr id="429" name="Google Shape;429;p16"/>
            <p:cNvGrpSpPr/>
            <p:nvPr/>
          </p:nvGrpSpPr>
          <p:grpSpPr>
            <a:xfrm>
              <a:off x="1713036" y="4154590"/>
              <a:ext cx="218655" cy="74901"/>
              <a:chOff x="1713036" y="4154590"/>
              <a:chExt cx="218655" cy="74901"/>
            </a:xfrm>
          </p:grpSpPr>
          <p:sp>
            <p:nvSpPr>
              <p:cNvPr id="430" name="Google Shape;430;p16"/>
              <p:cNvSpPr/>
              <p:nvPr/>
            </p:nvSpPr>
            <p:spPr>
              <a:xfrm>
                <a:off x="1713036" y="4154590"/>
                <a:ext cx="74901" cy="74901"/>
              </a:xfrm>
              <a:custGeom>
                <a:rect b="b" l="l" r="r" t="t"/>
                <a:pathLst>
                  <a:path extrusionOk="0" h="74901" w="74901">
                    <a:moveTo>
                      <a:pt x="37451" y="0"/>
                    </a:moveTo>
                    <a:cubicBezTo>
                      <a:pt x="16492" y="0"/>
                      <a:pt x="0" y="16849"/>
                      <a:pt x="0" y="37451"/>
                    </a:cubicBezTo>
                    <a:lnTo>
                      <a:pt x="0" y="37451"/>
                    </a:lnTo>
                    <a:cubicBezTo>
                      <a:pt x="0" y="58410"/>
                      <a:pt x="16492" y="74902"/>
                      <a:pt x="37451" y="74902"/>
                    </a:cubicBezTo>
                    <a:lnTo>
                      <a:pt x="37451" y="74902"/>
                    </a:lnTo>
                    <a:cubicBezTo>
                      <a:pt x="58027" y="74902"/>
                      <a:pt x="74902" y="58436"/>
                      <a:pt x="74902" y="37451"/>
                    </a:cubicBezTo>
                    <a:lnTo>
                      <a:pt x="74902" y="37451"/>
                    </a:lnTo>
                    <a:cubicBezTo>
                      <a:pt x="74902" y="16849"/>
                      <a:pt x="58053" y="0"/>
                      <a:pt x="37451" y="0"/>
                    </a:cubicBezTo>
                    <a:close/>
                  </a:path>
                </a:pathLst>
              </a:custGeom>
              <a:solidFill>
                <a:srgbClr val="F15D2C"/>
              </a:solid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Tajawal"/>
                  <a:ea typeface="Tajawal"/>
                  <a:cs typeface="Tajawal"/>
                  <a:sym typeface="Tajawal"/>
                </a:endParaRPr>
              </a:p>
            </p:txBody>
          </p:sp>
          <p:sp>
            <p:nvSpPr>
              <p:cNvPr id="431" name="Google Shape;431;p16"/>
              <p:cNvSpPr/>
              <p:nvPr/>
            </p:nvSpPr>
            <p:spPr>
              <a:xfrm>
                <a:off x="1856868" y="4154590"/>
                <a:ext cx="74823" cy="74850"/>
              </a:xfrm>
              <a:custGeom>
                <a:rect b="b" l="l" r="r" t="t"/>
                <a:pathLst>
                  <a:path extrusionOk="0" h="74850" w="74823">
                    <a:moveTo>
                      <a:pt x="74823" y="37451"/>
                    </a:moveTo>
                    <a:cubicBezTo>
                      <a:pt x="74823" y="32575"/>
                      <a:pt x="73700" y="27699"/>
                      <a:pt x="71836" y="23206"/>
                    </a:cubicBezTo>
                    <a:cubicBezTo>
                      <a:pt x="69973" y="18738"/>
                      <a:pt x="67343" y="14603"/>
                      <a:pt x="63973" y="11233"/>
                    </a:cubicBezTo>
                    <a:cubicBezTo>
                      <a:pt x="56876" y="4110"/>
                      <a:pt x="47533" y="0"/>
                      <a:pt x="37398" y="0"/>
                    </a:cubicBezTo>
                    <a:cubicBezTo>
                      <a:pt x="32547" y="0"/>
                      <a:pt x="27671" y="1123"/>
                      <a:pt x="23178" y="2987"/>
                    </a:cubicBezTo>
                    <a:cubicBezTo>
                      <a:pt x="18328" y="4850"/>
                      <a:pt x="14192" y="7454"/>
                      <a:pt x="10822" y="11207"/>
                    </a:cubicBezTo>
                    <a:cubicBezTo>
                      <a:pt x="330" y="21317"/>
                      <a:pt x="-3040" y="38166"/>
                      <a:pt x="2959" y="52002"/>
                    </a:cubicBezTo>
                    <a:cubicBezTo>
                      <a:pt x="4823" y="56495"/>
                      <a:pt x="7453" y="60606"/>
                      <a:pt x="10822" y="64001"/>
                    </a:cubicBezTo>
                    <a:cubicBezTo>
                      <a:pt x="14601" y="67371"/>
                      <a:pt x="18685" y="70358"/>
                      <a:pt x="23178" y="72221"/>
                    </a:cubicBezTo>
                    <a:cubicBezTo>
                      <a:pt x="27671" y="74110"/>
                      <a:pt x="32547" y="74851"/>
                      <a:pt x="37398" y="74851"/>
                    </a:cubicBezTo>
                    <a:cubicBezTo>
                      <a:pt x="47124" y="74851"/>
                      <a:pt x="56494" y="71098"/>
                      <a:pt x="63973" y="64001"/>
                    </a:cubicBezTo>
                    <a:cubicBezTo>
                      <a:pt x="70739" y="56878"/>
                      <a:pt x="74823" y="47535"/>
                      <a:pt x="74823" y="37425"/>
                    </a:cubicBezTo>
                    <a:close/>
                  </a:path>
                </a:pathLst>
              </a:custGeom>
              <a:solidFill>
                <a:srgbClr val="F15D2C"/>
              </a:solid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Tajawal"/>
                  <a:ea typeface="Tajawal"/>
                  <a:cs typeface="Tajawal"/>
                  <a:sym typeface="Tajawal"/>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17"/>
          <p:cNvSpPr/>
          <p:nvPr/>
        </p:nvSpPr>
        <p:spPr>
          <a:xfrm>
            <a:off x="0" y="0"/>
            <a:ext cx="12192000" cy="6858000"/>
          </a:xfrm>
          <a:prstGeom prst="rect">
            <a:avLst/>
          </a:prstGeom>
          <a:solidFill>
            <a:srgbClr val="E4EA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37" name="Google Shape;437;p17"/>
          <p:cNvPicPr preferRelativeResize="0"/>
          <p:nvPr/>
        </p:nvPicPr>
        <p:blipFill rotWithShape="1">
          <a:blip r:embed="rId3">
            <a:alphaModFix/>
          </a:blip>
          <a:srcRect b="6660" l="30282" r="0" t="0"/>
          <a:stretch/>
        </p:blipFill>
        <p:spPr>
          <a:xfrm>
            <a:off x="0" y="1"/>
            <a:ext cx="12191998" cy="6857999"/>
          </a:xfrm>
          <a:prstGeom prst="rect">
            <a:avLst/>
          </a:prstGeom>
          <a:noFill/>
          <a:ln>
            <a:noFill/>
          </a:ln>
        </p:spPr>
      </p:pic>
      <p:sp>
        <p:nvSpPr>
          <p:cNvPr id="438" name="Google Shape;438;p17"/>
          <p:cNvSpPr txBox="1"/>
          <p:nvPr/>
        </p:nvSpPr>
        <p:spPr>
          <a:xfrm>
            <a:off x="1500850" y="2502569"/>
            <a:ext cx="3802800" cy="785100"/>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lang="en-US" sz="4500">
                <a:solidFill>
                  <a:schemeClr val="lt1"/>
                </a:solidFill>
                <a:latin typeface="Tajawal Medium"/>
                <a:ea typeface="Tajawal Medium"/>
                <a:cs typeface="Tajawal Medium"/>
                <a:sym typeface="Tajawal Medium"/>
              </a:rPr>
              <a:t>شكرًا!</a:t>
            </a:r>
            <a:endParaRPr>
              <a:latin typeface="Tajawal"/>
              <a:ea typeface="Tajawal"/>
              <a:cs typeface="Tajawal"/>
              <a:sym typeface="Tajawal"/>
            </a:endParaRPr>
          </a:p>
        </p:txBody>
      </p:sp>
      <p:sp>
        <p:nvSpPr>
          <p:cNvPr id="439" name="Google Shape;439;p17"/>
          <p:cNvSpPr/>
          <p:nvPr/>
        </p:nvSpPr>
        <p:spPr>
          <a:xfrm>
            <a:off x="8234111" y="1795811"/>
            <a:ext cx="3474720" cy="3474721"/>
          </a:xfrm>
          <a:custGeom>
            <a:rect b="b" l="l" r="r" t="t"/>
            <a:pathLst>
              <a:path extrusionOk="0" h="4836478" w="4836477">
                <a:moveTo>
                  <a:pt x="4836478" y="2418239"/>
                </a:moveTo>
                <a:cubicBezTo>
                  <a:pt x="4836478" y="3753796"/>
                  <a:pt x="3753795" y="4836479"/>
                  <a:pt x="2418239" y="4836479"/>
                </a:cubicBezTo>
                <a:cubicBezTo>
                  <a:pt x="1082682" y="4836479"/>
                  <a:pt x="0" y="3753796"/>
                  <a:pt x="0" y="2418239"/>
                </a:cubicBezTo>
                <a:cubicBezTo>
                  <a:pt x="0" y="1082683"/>
                  <a:pt x="1082682" y="0"/>
                  <a:pt x="2418239" y="0"/>
                </a:cubicBezTo>
                <a:cubicBezTo>
                  <a:pt x="3753795" y="0"/>
                  <a:pt x="4836478" y="1082683"/>
                  <a:pt x="4836478" y="2418239"/>
                </a:cubicBezTo>
                <a:close/>
              </a:path>
            </a:pathLst>
          </a:custGeom>
          <a:blipFill rotWithShape="1">
            <a:blip r:embed="rId4">
              <a:alphaModFix/>
            </a:blip>
            <a:tile algn="ctr" flip="xy" tx="184150" sx="30000" ty="0" sy="30000"/>
          </a:blip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440" name="Google Shape;440;p17"/>
          <p:cNvGrpSpPr/>
          <p:nvPr/>
        </p:nvGrpSpPr>
        <p:grpSpPr>
          <a:xfrm>
            <a:off x="1136997" y="3589195"/>
            <a:ext cx="4213869" cy="457200"/>
            <a:chOff x="3862859" y="4971990"/>
            <a:chExt cx="4740602" cy="514350"/>
          </a:xfrm>
        </p:grpSpPr>
        <p:pic>
          <p:nvPicPr>
            <p:cNvPr id="441" name="Google Shape;441;p17"/>
            <p:cNvPicPr preferRelativeResize="0"/>
            <p:nvPr/>
          </p:nvPicPr>
          <p:blipFill rotWithShape="1">
            <a:blip r:embed="rId5">
              <a:alphaModFix/>
            </a:blip>
            <a:srcRect b="0" l="0" r="0" t="0"/>
            <a:stretch/>
          </p:blipFill>
          <p:spPr>
            <a:xfrm>
              <a:off x="6500341" y="5060914"/>
              <a:ext cx="2103120" cy="336500"/>
            </a:xfrm>
            <a:prstGeom prst="rect">
              <a:avLst/>
            </a:prstGeom>
            <a:noFill/>
            <a:ln>
              <a:noFill/>
            </a:ln>
          </p:spPr>
        </p:pic>
        <p:pic>
          <p:nvPicPr>
            <p:cNvPr descr="A black background with white text&#10;&#10;Description automatically generated" id="442" name="Google Shape;442;p17"/>
            <p:cNvPicPr preferRelativeResize="0"/>
            <p:nvPr/>
          </p:nvPicPr>
          <p:blipFill rotWithShape="1">
            <a:blip r:embed="rId6">
              <a:alphaModFix/>
            </a:blip>
            <a:srcRect b="0" l="0" r="0" t="0"/>
            <a:stretch/>
          </p:blipFill>
          <p:spPr>
            <a:xfrm>
              <a:off x="3862859" y="5000565"/>
              <a:ext cx="1828800" cy="457200"/>
            </a:xfrm>
            <a:prstGeom prst="rect">
              <a:avLst/>
            </a:prstGeom>
            <a:noFill/>
            <a:ln>
              <a:noFill/>
            </a:ln>
          </p:spPr>
        </p:pic>
        <p:pic>
          <p:nvPicPr>
            <p:cNvPr id="443" name="Google Shape;443;p17"/>
            <p:cNvPicPr preferRelativeResize="0"/>
            <p:nvPr/>
          </p:nvPicPr>
          <p:blipFill rotWithShape="1">
            <a:blip r:embed="rId7">
              <a:alphaModFix/>
            </a:blip>
            <a:srcRect b="0" l="0" r="0" t="0"/>
            <a:stretch/>
          </p:blipFill>
          <p:spPr>
            <a:xfrm>
              <a:off x="6083046" y="4971990"/>
              <a:ext cx="38100" cy="514350"/>
            </a:xfrm>
            <a:prstGeom prst="rect">
              <a:avLst/>
            </a:prstGeom>
            <a:noFill/>
            <a:ln>
              <a:noFill/>
            </a:ln>
          </p:spPr>
        </p:pic>
      </p:grpSp>
      <p:sp>
        <p:nvSpPr>
          <p:cNvPr id="444" name="Google Shape;444;p17"/>
          <p:cNvSpPr txBox="1"/>
          <p:nvPr/>
        </p:nvSpPr>
        <p:spPr>
          <a:xfrm>
            <a:off x="2016991" y="4212940"/>
            <a:ext cx="2509573" cy="3231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
                <a:solidFill>
                  <a:schemeClr val="lt1"/>
                </a:solidFill>
                <a:latin typeface="Nunito Light"/>
                <a:ea typeface="Nunito Light"/>
                <a:cs typeface="Nunito Light"/>
                <a:sym typeface="Nunito Light"/>
              </a:rPr>
              <a:t>www.mazayasolutions.com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
          <p:cNvSpPr/>
          <p:nvPr/>
        </p:nvSpPr>
        <p:spPr>
          <a:xfrm>
            <a:off x="1374864" y="1705981"/>
            <a:ext cx="4532211" cy="1828800"/>
          </a:xfrm>
          <a:prstGeom prst="roundRect">
            <a:avLst>
              <a:gd fmla="val 8861" name="adj"/>
            </a:avLst>
          </a:prstGeom>
          <a:solidFill>
            <a:srgbClr val="E4EA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0" name="Google Shape;100;p2"/>
          <p:cNvSpPr/>
          <p:nvPr/>
        </p:nvSpPr>
        <p:spPr>
          <a:xfrm>
            <a:off x="6284925" y="1705981"/>
            <a:ext cx="4532211" cy="1828800"/>
          </a:xfrm>
          <a:prstGeom prst="roundRect">
            <a:avLst>
              <a:gd fmla="val 10000" name="adj"/>
            </a:avLst>
          </a:prstGeom>
          <a:solidFill>
            <a:srgbClr val="FDECE5"/>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1" name="Google Shape;101;p2"/>
          <p:cNvSpPr/>
          <p:nvPr/>
        </p:nvSpPr>
        <p:spPr>
          <a:xfrm>
            <a:off x="1374864" y="3903547"/>
            <a:ext cx="4532211" cy="1828800"/>
          </a:xfrm>
          <a:prstGeom prst="roundRect">
            <a:avLst>
              <a:gd fmla="val 9040" name="adj"/>
            </a:avLst>
          </a:prstGeom>
          <a:solidFill>
            <a:srgbClr val="FDEC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2" name="Google Shape;102;p2"/>
          <p:cNvSpPr/>
          <p:nvPr/>
        </p:nvSpPr>
        <p:spPr>
          <a:xfrm>
            <a:off x="6284925" y="3903547"/>
            <a:ext cx="4532211" cy="1828800"/>
          </a:xfrm>
          <a:prstGeom prst="roundRect">
            <a:avLst>
              <a:gd fmla="val 10417" name="adj"/>
            </a:avLst>
          </a:prstGeom>
          <a:solidFill>
            <a:srgbClr val="E4EA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03" name="Google Shape;103;p2"/>
          <p:cNvPicPr preferRelativeResize="0"/>
          <p:nvPr/>
        </p:nvPicPr>
        <p:blipFill rotWithShape="1">
          <a:blip r:embed="rId3">
            <a:alphaModFix/>
          </a:blip>
          <a:srcRect b="0" l="0" r="0" t="0"/>
          <a:stretch/>
        </p:blipFill>
        <p:spPr>
          <a:xfrm>
            <a:off x="336500" y="6140500"/>
            <a:ext cx="942975" cy="381000"/>
          </a:xfrm>
          <a:prstGeom prst="rect">
            <a:avLst/>
          </a:prstGeom>
          <a:noFill/>
          <a:ln>
            <a:noFill/>
          </a:ln>
        </p:spPr>
      </p:pic>
      <p:pic>
        <p:nvPicPr>
          <p:cNvPr id="104" name="Google Shape;104;p2"/>
          <p:cNvPicPr preferRelativeResize="0"/>
          <p:nvPr/>
        </p:nvPicPr>
        <p:blipFill rotWithShape="1">
          <a:blip r:embed="rId4">
            <a:alphaModFix/>
          </a:blip>
          <a:srcRect b="0" l="0" r="0" t="0"/>
          <a:stretch/>
        </p:blipFill>
        <p:spPr>
          <a:xfrm>
            <a:off x="1519237" y="6473875"/>
            <a:ext cx="9153525" cy="95250"/>
          </a:xfrm>
          <a:prstGeom prst="rect">
            <a:avLst/>
          </a:prstGeom>
          <a:noFill/>
          <a:ln>
            <a:noFill/>
          </a:ln>
        </p:spPr>
      </p:pic>
      <p:sp>
        <p:nvSpPr>
          <p:cNvPr id="105" name="Google Shape;105;p2"/>
          <p:cNvSpPr txBox="1"/>
          <p:nvPr/>
        </p:nvSpPr>
        <p:spPr>
          <a:xfrm>
            <a:off x="2487900" y="597350"/>
            <a:ext cx="7216200" cy="919800"/>
          </a:xfrm>
          <a:prstGeom prst="rect">
            <a:avLst/>
          </a:prstGeom>
          <a:noFill/>
          <a:ln>
            <a:noFill/>
          </a:ln>
        </p:spPr>
        <p:txBody>
          <a:bodyPr anchorCtr="0" anchor="t" bIns="45700" lIns="91425" spcFirstLastPara="1" rIns="91425" wrap="square" tIns="45700">
            <a:spAutoFit/>
          </a:bodyPr>
          <a:lstStyle/>
          <a:p>
            <a:pPr indent="0" lvl="0" marL="0" rtl="1" algn="ctr">
              <a:lnSpc>
                <a:spcPct val="115000"/>
              </a:lnSpc>
              <a:spcBef>
                <a:spcPts val="1200"/>
              </a:spcBef>
              <a:spcAft>
                <a:spcPts val="1200"/>
              </a:spcAft>
              <a:buSzPts val="1100"/>
              <a:buNone/>
            </a:pPr>
            <a:r>
              <a:rPr lang="en-US" sz="2500">
                <a:solidFill>
                  <a:srgbClr val="1E5166"/>
                </a:solidFill>
                <a:latin typeface="Tajawal Medium"/>
                <a:ea typeface="Tajawal Medium"/>
                <a:cs typeface="Tajawal Medium"/>
                <a:sym typeface="Tajawal Medium"/>
              </a:rPr>
              <a:t>التحديات الرئيسية في إدارة الشؤون المالية التي تواجهها الشركات الصغيرة والمتوسطة (SMBs)</a:t>
            </a:r>
            <a:endParaRPr sz="2500">
              <a:solidFill>
                <a:srgbClr val="1E5166"/>
              </a:solidFill>
              <a:latin typeface="Tajawal Medium"/>
              <a:ea typeface="Tajawal Medium"/>
              <a:cs typeface="Tajawal Medium"/>
              <a:sym typeface="Tajawal Medium"/>
            </a:endParaRPr>
          </a:p>
        </p:txBody>
      </p:sp>
      <p:sp>
        <p:nvSpPr>
          <p:cNvPr id="106" name="Google Shape;106;p2"/>
          <p:cNvSpPr txBox="1"/>
          <p:nvPr/>
        </p:nvSpPr>
        <p:spPr>
          <a:xfrm>
            <a:off x="6674902" y="2348875"/>
            <a:ext cx="2529300" cy="554100"/>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lang="en-US" sz="1500">
                <a:solidFill>
                  <a:srgbClr val="1E5166"/>
                </a:solidFill>
                <a:latin typeface="Tajawal Medium"/>
                <a:ea typeface="Tajawal Medium"/>
                <a:cs typeface="Tajawal Medium"/>
                <a:sym typeface="Tajawal Medium"/>
              </a:rPr>
              <a:t>أدوات غير كافية للتنبؤ </a:t>
            </a:r>
            <a:r>
              <a:rPr lang="en-US" sz="1500">
                <a:solidFill>
                  <a:srgbClr val="1E5166"/>
                </a:solidFill>
                <a:latin typeface="Tajawal Medium"/>
                <a:ea typeface="Tajawal Medium"/>
                <a:cs typeface="Tajawal Medium"/>
                <a:sym typeface="Tajawal Medium"/>
              </a:rPr>
              <a:t>بت</a:t>
            </a:r>
            <a:r>
              <a:rPr lang="en-US" sz="1500">
                <a:solidFill>
                  <a:srgbClr val="1E5166"/>
                </a:solidFill>
                <a:latin typeface="Tajawal Medium"/>
                <a:ea typeface="Tajawal Medium"/>
                <a:cs typeface="Tajawal Medium"/>
                <a:sym typeface="Tajawal Medium"/>
              </a:rPr>
              <a:t>عقيدات الأعمال المتزايدة</a:t>
            </a:r>
            <a:endParaRPr sz="1500">
              <a:latin typeface="Tajawal Medium"/>
              <a:ea typeface="Tajawal Medium"/>
              <a:cs typeface="Tajawal Medium"/>
              <a:sym typeface="Tajawal Medium"/>
            </a:endParaRPr>
          </a:p>
        </p:txBody>
      </p:sp>
      <p:sp>
        <p:nvSpPr>
          <p:cNvPr id="107" name="Google Shape;107;p2"/>
          <p:cNvSpPr txBox="1"/>
          <p:nvPr/>
        </p:nvSpPr>
        <p:spPr>
          <a:xfrm>
            <a:off x="1755826" y="2331625"/>
            <a:ext cx="2529300" cy="588600"/>
          </a:xfrm>
          <a:prstGeom prst="rect">
            <a:avLst/>
          </a:prstGeom>
          <a:noFill/>
          <a:ln>
            <a:noFill/>
          </a:ln>
        </p:spPr>
        <p:txBody>
          <a:bodyPr anchorCtr="0" anchor="t" bIns="45700" lIns="91425" spcFirstLastPara="1" rIns="91425" wrap="square" tIns="45700">
            <a:spAutoFit/>
          </a:bodyPr>
          <a:lstStyle/>
          <a:p>
            <a:pPr indent="0" lvl="0" marL="0" rtl="1" algn="ctr">
              <a:lnSpc>
                <a:spcPct val="115000"/>
              </a:lnSpc>
              <a:spcBef>
                <a:spcPts val="1200"/>
              </a:spcBef>
              <a:spcAft>
                <a:spcPts val="1200"/>
              </a:spcAft>
              <a:buSzPts val="1100"/>
              <a:buNone/>
            </a:pPr>
            <a:r>
              <a:rPr lang="en-US" sz="1500">
                <a:solidFill>
                  <a:srgbClr val="1E5166"/>
                </a:solidFill>
                <a:latin typeface="Tajawal Medium"/>
                <a:ea typeface="Tajawal Medium"/>
                <a:cs typeface="Tajawal Medium"/>
                <a:sym typeface="Tajawal Medium"/>
              </a:rPr>
              <a:t>ازدياد في اللوائح التنظيمية، والمخاطر، والتهديدات</a:t>
            </a:r>
            <a:endParaRPr sz="1500">
              <a:solidFill>
                <a:srgbClr val="1E5166"/>
              </a:solidFill>
              <a:latin typeface="Tajawal Medium"/>
              <a:ea typeface="Tajawal Medium"/>
              <a:cs typeface="Tajawal Medium"/>
              <a:sym typeface="Tajawal Medium"/>
            </a:endParaRPr>
          </a:p>
        </p:txBody>
      </p:sp>
      <p:sp>
        <p:nvSpPr>
          <p:cNvPr id="108" name="Google Shape;108;p2"/>
          <p:cNvSpPr txBox="1"/>
          <p:nvPr/>
        </p:nvSpPr>
        <p:spPr>
          <a:xfrm>
            <a:off x="1860075" y="4523638"/>
            <a:ext cx="2320800" cy="588600"/>
          </a:xfrm>
          <a:prstGeom prst="rect">
            <a:avLst/>
          </a:prstGeom>
          <a:noFill/>
          <a:ln>
            <a:noFill/>
          </a:ln>
        </p:spPr>
        <p:txBody>
          <a:bodyPr anchorCtr="0" anchor="t" bIns="45700" lIns="91425" spcFirstLastPara="1" rIns="91425" wrap="square" tIns="45700">
            <a:spAutoFit/>
          </a:bodyPr>
          <a:lstStyle/>
          <a:p>
            <a:pPr indent="0" lvl="0" marL="0" rtl="1" algn="ctr">
              <a:lnSpc>
                <a:spcPct val="115000"/>
              </a:lnSpc>
              <a:spcBef>
                <a:spcPts val="1200"/>
              </a:spcBef>
              <a:spcAft>
                <a:spcPts val="1200"/>
              </a:spcAft>
              <a:buSzPts val="1100"/>
              <a:buNone/>
            </a:pPr>
            <a:r>
              <a:rPr lang="en-US" sz="1500">
                <a:solidFill>
                  <a:srgbClr val="1E5166"/>
                </a:solidFill>
                <a:latin typeface="Tajawal Medium"/>
                <a:ea typeface="Tajawal Medium"/>
                <a:cs typeface="Tajawal Medium"/>
                <a:sym typeface="Tajawal Medium"/>
              </a:rPr>
              <a:t>عمليات يدوية، غير فعّالة، وعرضة للأخطاء</a:t>
            </a:r>
            <a:endParaRPr sz="1500">
              <a:solidFill>
                <a:srgbClr val="1E5166"/>
              </a:solidFill>
              <a:latin typeface="Tajawal Medium"/>
              <a:ea typeface="Tajawal Medium"/>
              <a:cs typeface="Tajawal Medium"/>
              <a:sym typeface="Tajawal Medium"/>
            </a:endParaRPr>
          </a:p>
        </p:txBody>
      </p:sp>
      <p:sp>
        <p:nvSpPr>
          <p:cNvPr id="109" name="Google Shape;109;p2"/>
          <p:cNvSpPr txBox="1"/>
          <p:nvPr/>
        </p:nvSpPr>
        <p:spPr>
          <a:xfrm>
            <a:off x="6729662" y="4523638"/>
            <a:ext cx="2419800" cy="588600"/>
          </a:xfrm>
          <a:prstGeom prst="rect">
            <a:avLst/>
          </a:prstGeom>
          <a:noFill/>
          <a:ln>
            <a:noFill/>
          </a:ln>
        </p:spPr>
        <p:txBody>
          <a:bodyPr anchorCtr="0" anchor="t" bIns="45700" lIns="91425" spcFirstLastPara="1" rIns="91425" wrap="square" tIns="45700">
            <a:spAutoFit/>
          </a:bodyPr>
          <a:lstStyle/>
          <a:p>
            <a:pPr indent="0" lvl="0" marL="0" rtl="1" algn="ctr">
              <a:lnSpc>
                <a:spcPct val="115000"/>
              </a:lnSpc>
              <a:spcBef>
                <a:spcPts val="1200"/>
              </a:spcBef>
              <a:spcAft>
                <a:spcPts val="1200"/>
              </a:spcAft>
              <a:buSzPts val="1100"/>
              <a:buNone/>
            </a:pPr>
            <a:r>
              <a:rPr lang="en-US" sz="1500">
                <a:solidFill>
                  <a:srgbClr val="1E5166"/>
                </a:solidFill>
                <a:latin typeface="Tajawal Medium"/>
                <a:ea typeface="Tajawal Medium"/>
                <a:cs typeface="Tajawal Medium"/>
                <a:sym typeface="Tajawal Medium"/>
              </a:rPr>
              <a:t>تزايد البيانات، الأنظمة القديمة، والتقارير الثابتة.</a:t>
            </a:r>
            <a:endParaRPr sz="1500">
              <a:solidFill>
                <a:srgbClr val="1E5166"/>
              </a:solidFill>
              <a:latin typeface="Tajawal Medium"/>
              <a:ea typeface="Tajawal Medium"/>
              <a:cs typeface="Tajawal Medium"/>
              <a:sym typeface="Tajawal Medium"/>
            </a:endParaRPr>
          </a:p>
        </p:txBody>
      </p:sp>
      <p:pic>
        <p:nvPicPr>
          <p:cNvPr id="110" name="Google Shape;110;p2"/>
          <p:cNvPicPr preferRelativeResize="0"/>
          <p:nvPr/>
        </p:nvPicPr>
        <p:blipFill rotWithShape="1">
          <a:blip r:embed="rId5">
            <a:alphaModFix/>
          </a:blip>
          <a:srcRect b="0" l="8452" r="18694" t="2915"/>
          <a:stretch/>
        </p:blipFill>
        <p:spPr>
          <a:xfrm>
            <a:off x="4285133" y="4132147"/>
            <a:ext cx="1371600" cy="1371600"/>
          </a:xfrm>
          <a:prstGeom prst="flowChartConnector">
            <a:avLst/>
          </a:prstGeom>
          <a:noFill/>
          <a:ln>
            <a:noFill/>
          </a:ln>
        </p:spPr>
      </p:pic>
      <p:pic>
        <p:nvPicPr>
          <p:cNvPr descr="Woman writing on notebook" id="111" name="Google Shape;111;p2"/>
          <p:cNvPicPr preferRelativeResize="0"/>
          <p:nvPr/>
        </p:nvPicPr>
        <p:blipFill rotWithShape="1">
          <a:blip r:embed="rId6">
            <a:alphaModFix/>
          </a:blip>
          <a:srcRect b="0" l="37177" r="7093" t="16428"/>
          <a:stretch/>
        </p:blipFill>
        <p:spPr>
          <a:xfrm>
            <a:off x="9301151" y="1934581"/>
            <a:ext cx="1371600" cy="1371600"/>
          </a:xfrm>
          <a:prstGeom prst="flowChartConnector">
            <a:avLst/>
          </a:prstGeom>
          <a:solidFill>
            <a:schemeClr val="dk2"/>
          </a:solidFill>
          <a:ln>
            <a:noFill/>
          </a:ln>
        </p:spPr>
      </p:pic>
      <p:pic>
        <p:nvPicPr>
          <p:cNvPr id="112" name="Google Shape;112;p2"/>
          <p:cNvPicPr preferRelativeResize="0"/>
          <p:nvPr/>
        </p:nvPicPr>
        <p:blipFill rotWithShape="1">
          <a:blip r:embed="rId7">
            <a:alphaModFix/>
          </a:blip>
          <a:srcRect b="0" l="0" r="0" t="0"/>
          <a:stretch/>
        </p:blipFill>
        <p:spPr>
          <a:xfrm>
            <a:off x="9301153" y="4132147"/>
            <a:ext cx="1371600" cy="1371600"/>
          </a:xfrm>
          <a:prstGeom prst="flowChartConnector">
            <a:avLst/>
          </a:prstGeom>
          <a:blipFill rotWithShape="1">
            <a:blip r:embed="rId8">
              <a:alphaModFix/>
            </a:blip>
            <a:tile algn="ctr" flip="xy" tx="336550" sx="42000" ty="38100" sy="42000"/>
          </a:blipFill>
          <a:ln>
            <a:noFill/>
          </a:ln>
        </p:spPr>
      </p:pic>
      <p:pic>
        <p:nvPicPr>
          <p:cNvPr id="113" name="Google Shape;113;p2"/>
          <p:cNvPicPr preferRelativeResize="0"/>
          <p:nvPr/>
        </p:nvPicPr>
        <p:blipFill rotWithShape="1">
          <a:blip r:embed="rId9">
            <a:alphaModFix/>
          </a:blip>
          <a:srcRect b="0" l="16700" r="16699" t="0"/>
          <a:stretch/>
        </p:blipFill>
        <p:spPr>
          <a:xfrm>
            <a:off x="4285124" y="1940134"/>
            <a:ext cx="1371600" cy="1371600"/>
          </a:xfrm>
          <a:prstGeom prst="flowChartConnector">
            <a:avLst/>
          </a:prstGeom>
          <a:blipFill rotWithShape="1">
            <a:blip r:embed="rId8">
              <a:alphaModFix/>
            </a:blip>
            <a:tile algn="ctr" flip="xy" tx="374650" sx="42000" ty="57150" sy="42000"/>
          </a:blipFill>
          <a:ln>
            <a:noFill/>
          </a:ln>
        </p:spPr>
      </p:pic>
      <p:pic>
        <p:nvPicPr>
          <p:cNvPr id="114" name="Google Shape;114;p2"/>
          <p:cNvPicPr preferRelativeResize="0"/>
          <p:nvPr/>
        </p:nvPicPr>
        <p:blipFill rotWithShape="1">
          <a:blip r:embed="rId10">
            <a:alphaModFix/>
          </a:blip>
          <a:srcRect b="0" l="0" r="0" t="0"/>
          <a:stretch/>
        </p:blipFill>
        <p:spPr>
          <a:xfrm>
            <a:off x="152399" y="63320"/>
            <a:ext cx="11887200" cy="88968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3"/>
          <p:cNvSpPr/>
          <p:nvPr/>
        </p:nvSpPr>
        <p:spPr>
          <a:xfrm>
            <a:off x="985235" y="1831603"/>
            <a:ext cx="3249799" cy="3763674"/>
          </a:xfrm>
          <a:prstGeom prst="roundRect">
            <a:avLst>
              <a:gd fmla="val 6694" name="adj"/>
            </a:avLst>
          </a:prstGeom>
          <a:solidFill>
            <a:srgbClr val="E4EA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21" name="Google Shape;121;p3"/>
          <p:cNvPicPr preferRelativeResize="0"/>
          <p:nvPr/>
        </p:nvPicPr>
        <p:blipFill rotWithShape="1">
          <a:blip r:embed="rId3">
            <a:alphaModFix/>
          </a:blip>
          <a:srcRect b="0" l="0" r="0" t="0"/>
          <a:stretch/>
        </p:blipFill>
        <p:spPr>
          <a:xfrm>
            <a:off x="336500" y="6140500"/>
            <a:ext cx="942975" cy="381000"/>
          </a:xfrm>
          <a:prstGeom prst="rect">
            <a:avLst/>
          </a:prstGeom>
          <a:noFill/>
          <a:ln>
            <a:noFill/>
          </a:ln>
        </p:spPr>
      </p:pic>
      <p:pic>
        <p:nvPicPr>
          <p:cNvPr id="122" name="Google Shape;122;p3"/>
          <p:cNvPicPr preferRelativeResize="0"/>
          <p:nvPr/>
        </p:nvPicPr>
        <p:blipFill rotWithShape="1">
          <a:blip r:embed="rId4">
            <a:alphaModFix/>
          </a:blip>
          <a:srcRect b="0" l="0" r="0" t="0"/>
          <a:stretch/>
        </p:blipFill>
        <p:spPr>
          <a:xfrm>
            <a:off x="1519237" y="6473875"/>
            <a:ext cx="9153525" cy="95250"/>
          </a:xfrm>
          <a:prstGeom prst="rect">
            <a:avLst/>
          </a:prstGeom>
          <a:noFill/>
          <a:ln>
            <a:noFill/>
          </a:ln>
        </p:spPr>
      </p:pic>
      <p:sp>
        <p:nvSpPr>
          <p:cNvPr id="123" name="Google Shape;123;p3"/>
          <p:cNvSpPr txBox="1"/>
          <p:nvPr/>
        </p:nvSpPr>
        <p:spPr>
          <a:xfrm>
            <a:off x="4147638" y="952994"/>
            <a:ext cx="3896700" cy="554100"/>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lang="en-US" sz="3000">
                <a:solidFill>
                  <a:srgbClr val="1E5166"/>
                </a:solidFill>
                <a:latin typeface="Tajawal Medium"/>
                <a:ea typeface="Tajawal Medium"/>
                <a:cs typeface="Tajawal Medium"/>
                <a:sym typeface="Tajawal Medium"/>
              </a:rPr>
              <a:t>تطوير العمليات المالية</a:t>
            </a:r>
            <a:endParaRPr>
              <a:latin typeface="Tajawal Medium"/>
              <a:ea typeface="Tajawal Medium"/>
              <a:cs typeface="Tajawal Medium"/>
              <a:sym typeface="Tajawal Medium"/>
            </a:endParaRPr>
          </a:p>
        </p:txBody>
      </p:sp>
      <p:sp>
        <p:nvSpPr>
          <p:cNvPr id="124" name="Google Shape;124;p3"/>
          <p:cNvSpPr txBox="1"/>
          <p:nvPr/>
        </p:nvSpPr>
        <p:spPr>
          <a:xfrm>
            <a:off x="1095587" y="3781575"/>
            <a:ext cx="3029100" cy="1471500"/>
          </a:xfrm>
          <a:prstGeom prst="rect">
            <a:avLst/>
          </a:prstGeom>
          <a:noFill/>
          <a:ln>
            <a:noFill/>
          </a:ln>
        </p:spPr>
        <p:txBody>
          <a:bodyPr anchorCtr="0" anchor="t" bIns="45700" lIns="91425" spcFirstLastPara="1" rIns="91425" wrap="square" tIns="45700">
            <a:spAutoFit/>
          </a:bodyPr>
          <a:lstStyle/>
          <a:p>
            <a:pPr indent="0" lvl="0" marL="0" rtl="1" algn="ctr">
              <a:lnSpc>
                <a:spcPct val="115000"/>
              </a:lnSpc>
              <a:spcBef>
                <a:spcPts val="1200"/>
              </a:spcBef>
              <a:spcAft>
                <a:spcPts val="1200"/>
              </a:spcAft>
              <a:buSzPts val="1100"/>
              <a:buNone/>
            </a:pPr>
            <a:r>
              <a:rPr lang="en-US" sz="1600">
                <a:solidFill>
                  <a:srgbClr val="1E5166"/>
                </a:solidFill>
                <a:latin typeface="Tajawal Medium"/>
                <a:ea typeface="Tajawal Medium"/>
                <a:cs typeface="Tajawal Medium"/>
                <a:sym typeface="Tajawal Medium"/>
              </a:rPr>
              <a:t>كما أن نسبة كبيرة من المديرين الماليين يستثمرون في التحول الرقمي خلال الـ 12 شهرًا القادمة، بما في ذلك تقنيات مثل الحوسبة السحابية والتحليلات.</a:t>
            </a:r>
            <a:endParaRPr sz="1600">
              <a:solidFill>
                <a:srgbClr val="1E5166"/>
              </a:solidFill>
              <a:latin typeface="Tajawal Medium"/>
              <a:ea typeface="Tajawal Medium"/>
              <a:cs typeface="Tajawal Medium"/>
              <a:sym typeface="Tajawal Medium"/>
            </a:endParaRPr>
          </a:p>
        </p:txBody>
      </p:sp>
      <p:sp>
        <p:nvSpPr>
          <p:cNvPr id="125" name="Google Shape;125;p3"/>
          <p:cNvSpPr/>
          <p:nvPr/>
        </p:nvSpPr>
        <p:spPr>
          <a:xfrm>
            <a:off x="7921428" y="1831603"/>
            <a:ext cx="3249799" cy="3763674"/>
          </a:xfrm>
          <a:prstGeom prst="roundRect">
            <a:avLst>
              <a:gd fmla="val 6338" name="adj"/>
            </a:avLst>
          </a:prstGeom>
          <a:solidFill>
            <a:srgbClr val="E4EA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26" name="Google Shape;126;p3"/>
          <p:cNvPicPr preferRelativeResize="0"/>
          <p:nvPr/>
        </p:nvPicPr>
        <p:blipFill rotWithShape="1">
          <a:blip r:embed="rId5">
            <a:alphaModFix/>
          </a:blip>
          <a:srcRect b="0" l="0" r="0" t="0"/>
          <a:stretch/>
        </p:blipFill>
        <p:spPr>
          <a:xfrm>
            <a:off x="152399" y="63320"/>
            <a:ext cx="11887200" cy="889686"/>
          </a:xfrm>
          <a:prstGeom prst="rect">
            <a:avLst/>
          </a:prstGeom>
          <a:noFill/>
          <a:ln>
            <a:noFill/>
          </a:ln>
        </p:spPr>
      </p:pic>
      <p:sp>
        <p:nvSpPr>
          <p:cNvPr id="127" name="Google Shape;127;p3"/>
          <p:cNvSpPr txBox="1"/>
          <p:nvPr/>
        </p:nvSpPr>
        <p:spPr>
          <a:xfrm>
            <a:off x="7939025" y="3732375"/>
            <a:ext cx="3256200" cy="1569900"/>
          </a:xfrm>
          <a:prstGeom prst="rect">
            <a:avLst/>
          </a:prstGeom>
          <a:noFill/>
          <a:ln>
            <a:noFill/>
          </a:ln>
        </p:spPr>
        <p:txBody>
          <a:bodyPr anchorCtr="0" anchor="t" bIns="45700" lIns="91425" spcFirstLastPara="1" rIns="91425" wrap="square" tIns="45700">
            <a:spAutoFit/>
          </a:bodyPr>
          <a:lstStyle/>
          <a:p>
            <a:pPr indent="0" lvl="0" marL="0" rtl="1" algn="ctr">
              <a:spcBef>
                <a:spcPts val="0"/>
              </a:spcBef>
              <a:spcAft>
                <a:spcPts val="0"/>
              </a:spcAft>
              <a:buSzPts val="1100"/>
              <a:buNone/>
            </a:pPr>
            <a:r>
              <a:rPr lang="en-US" sz="1600">
                <a:solidFill>
                  <a:schemeClr val="dk1"/>
                </a:solidFill>
                <a:latin typeface="Tajawal Medium"/>
                <a:ea typeface="Tajawal Medium"/>
                <a:cs typeface="Tajawal Medium"/>
                <a:sym typeface="Tajawal Medium"/>
              </a:rPr>
              <a:t>يشير عدد كبير من المديرين الماليين (CFOs) إلى أن توحيد وأتمتة العمليات، وبناء المرونة والجودة داخل هذه العمليات، سيكون من الأولويات الأساسية لوظيفة التمويل في المستقبل.</a:t>
            </a:r>
            <a:endParaRPr sz="1600">
              <a:solidFill>
                <a:srgbClr val="1E5166"/>
              </a:solidFill>
              <a:latin typeface="Tajawal Medium"/>
              <a:ea typeface="Tajawal Medium"/>
              <a:cs typeface="Tajawal Medium"/>
              <a:sym typeface="Tajawal Medium"/>
            </a:endParaRPr>
          </a:p>
        </p:txBody>
      </p:sp>
      <p:grpSp>
        <p:nvGrpSpPr>
          <p:cNvPr id="128" name="Google Shape;128;p3"/>
          <p:cNvGrpSpPr/>
          <p:nvPr/>
        </p:nvGrpSpPr>
        <p:grpSpPr>
          <a:xfrm>
            <a:off x="7802215" y="1999519"/>
            <a:ext cx="3488226" cy="1654846"/>
            <a:chOff x="-570316" y="3932732"/>
            <a:chExt cx="3488226" cy="1654846"/>
          </a:xfrm>
        </p:grpSpPr>
        <p:sp>
          <p:nvSpPr>
            <p:cNvPr id="129" name="Google Shape;129;p3"/>
            <p:cNvSpPr txBox="1"/>
            <p:nvPr/>
          </p:nvSpPr>
          <p:spPr>
            <a:xfrm>
              <a:off x="701045" y="4520520"/>
              <a:ext cx="955664"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800" u="none" cap="none" strike="noStrike">
                  <a:solidFill>
                    <a:srgbClr val="F15D2C"/>
                  </a:solidFill>
                  <a:latin typeface="Nunito SemiBold"/>
                  <a:ea typeface="Nunito SemiBold"/>
                  <a:cs typeface="Nunito SemiBold"/>
                  <a:sym typeface="Nunito SemiBold"/>
                </a:rPr>
                <a:t>65%</a:t>
              </a:r>
              <a:endParaRPr/>
            </a:p>
          </p:txBody>
        </p:sp>
        <p:graphicFrame>
          <p:nvGraphicFramePr>
            <p:cNvPr id="130" name="Google Shape;130;p3"/>
            <p:cNvGraphicFramePr/>
            <p:nvPr/>
          </p:nvGraphicFramePr>
          <p:xfrm>
            <a:off x="-570316" y="3932732"/>
            <a:ext cx="3488226" cy="1654846"/>
          </p:xfrm>
          <a:graphic>
            <a:graphicData uri="http://schemas.openxmlformats.org/drawingml/2006/chart">
              <c:chart r:id="rId6"/>
            </a:graphicData>
          </a:graphic>
        </p:graphicFrame>
      </p:grpSp>
      <p:grpSp>
        <p:nvGrpSpPr>
          <p:cNvPr id="131" name="Google Shape;131;p3"/>
          <p:cNvGrpSpPr/>
          <p:nvPr/>
        </p:nvGrpSpPr>
        <p:grpSpPr>
          <a:xfrm>
            <a:off x="866022" y="1999519"/>
            <a:ext cx="3488226" cy="1654846"/>
            <a:chOff x="-570316" y="1999519"/>
            <a:chExt cx="3488226" cy="1654846"/>
          </a:xfrm>
        </p:grpSpPr>
        <p:graphicFrame>
          <p:nvGraphicFramePr>
            <p:cNvPr id="132" name="Google Shape;132;p3"/>
            <p:cNvGraphicFramePr/>
            <p:nvPr/>
          </p:nvGraphicFramePr>
          <p:xfrm>
            <a:off x="-570316" y="1999519"/>
            <a:ext cx="3488226" cy="1654846"/>
          </p:xfrm>
          <a:graphic>
            <a:graphicData uri="http://schemas.openxmlformats.org/drawingml/2006/chart">
              <c:chart r:id="rId7"/>
            </a:graphicData>
          </a:graphic>
        </p:graphicFrame>
        <p:sp>
          <p:nvSpPr>
            <p:cNvPr id="133" name="Google Shape;133;p3"/>
            <p:cNvSpPr txBox="1"/>
            <p:nvPr/>
          </p:nvSpPr>
          <p:spPr>
            <a:xfrm>
              <a:off x="707119" y="2597478"/>
              <a:ext cx="955664"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800" u="none" cap="none" strike="noStrike">
                  <a:solidFill>
                    <a:srgbClr val="F15D2C"/>
                  </a:solidFill>
                  <a:latin typeface="Nunito SemiBold"/>
                  <a:ea typeface="Nunito SemiBold"/>
                  <a:cs typeface="Nunito SemiBold"/>
                  <a:sym typeface="Nunito SemiBold"/>
                </a:rPr>
                <a:t>68%</a:t>
              </a:r>
              <a:endParaRPr/>
            </a:p>
          </p:txBody>
        </p:sp>
      </p:grpSp>
      <p:sp>
        <p:nvSpPr>
          <p:cNvPr id="134" name="Google Shape;134;p3"/>
          <p:cNvSpPr/>
          <p:nvPr/>
        </p:nvSpPr>
        <p:spPr>
          <a:xfrm>
            <a:off x="4462134" y="1834068"/>
            <a:ext cx="3249799" cy="3763674"/>
          </a:xfrm>
          <a:prstGeom prst="roundRect">
            <a:avLst>
              <a:gd fmla="val 7050" name="adj"/>
            </a:avLst>
          </a:prstGeom>
          <a:solidFill>
            <a:srgbClr val="E4EA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5" name="Google Shape;135;p3"/>
          <p:cNvSpPr/>
          <p:nvPr/>
        </p:nvSpPr>
        <p:spPr>
          <a:xfrm>
            <a:off x="4455681" y="1829138"/>
            <a:ext cx="3256252" cy="3763674"/>
          </a:xfrm>
          <a:prstGeom prst="roundRect">
            <a:avLst>
              <a:gd fmla="val 7704" name="adj"/>
            </a:avLst>
          </a:prstGeom>
          <a:blipFill rotWithShape="1">
            <a:blip r:embed="rId8">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4"/>
          <p:cNvSpPr/>
          <p:nvPr/>
        </p:nvSpPr>
        <p:spPr>
          <a:xfrm>
            <a:off x="0" y="0"/>
            <a:ext cx="12192000" cy="6858000"/>
          </a:xfrm>
          <a:prstGeom prst="rect">
            <a:avLst/>
          </a:prstGeom>
          <a:solidFill>
            <a:srgbClr val="E4EA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42" name="Google Shape;142;p4"/>
          <p:cNvPicPr preferRelativeResize="0"/>
          <p:nvPr/>
        </p:nvPicPr>
        <p:blipFill rotWithShape="1">
          <a:blip r:embed="rId3">
            <a:alphaModFix/>
          </a:blip>
          <a:srcRect b="0" l="0" r="0" t="0"/>
          <a:stretch/>
        </p:blipFill>
        <p:spPr>
          <a:xfrm>
            <a:off x="336500" y="6140500"/>
            <a:ext cx="942975" cy="381000"/>
          </a:xfrm>
          <a:prstGeom prst="rect">
            <a:avLst/>
          </a:prstGeom>
          <a:noFill/>
          <a:ln>
            <a:noFill/>
          </a:ln>
        </p:spPr>
      </p:pic>
      <p:pic>
        <p:nvPicPr>
          <p:cNvPr id="143" name="Google Shape;143;p4"/>
          <p:cNvPicPr preferRelativeResize="0"/>
          <p:nvPr/>
        </p:nvPicPr>
        <p:blipFill rotWithShape="1">
          <a:blip r:embed="rId4">
            <a:alphaModFix/>
          </a:blip>
          <a:srcRect b="0" l="0" r="0" t="0"/>
          <a:stretch/>
        </p:blipFill>
        <p:spPr>
          <a:xfrm>
            <a:off x="1519237" y="6473875"/>
            <a:ext cx="9153525" cy="95250"/>
          </a:xfrm>
          <a:prstGeom prst="rect">
            <a:avLst/>
          </a:prstGeom>
          <a:noFill/>
          <a:ln>
            <a:noFill/>
          </a:ln>
        </p:spPr>
      </p:pic>
      <p:sp>
        <p:nvSpPr>
          <p:cNvPr id="144" name="Google Shape;144;p4"/>
          <p:cNvSpPr txBox="1"/>
          <p:nvPr/>
        </p:nvSpPr>
        <p:spPr>
          <a:xfrm>
            <a:off x="6575696" y="2037347"/>
            <a:ext cx="4930500" cy="1085100"/>
          </a:xfrm>
          <a:prstGeom prst="rect">
            <a:avLst/>
          </a:prstGeom>
          <a:noFill/>
          <a:ln>
            <a:noFill/>
          </a:ln>
        </p:spPr>
        <p:txBody>
          <a:bodyPr anchorCtr="0" anchor="t" bIns="45700" lIns="91425" spcFirstLastPara="1" rIns="91425" wrap="square" tIns="45700">
            <a:spAutoFit/>
          </a:bodyPr>
          <a:lstStyle/>
          <a:p>
            <a:pPr indent="0" lvl="0" marL="0" rtl="0" algn="ctr">
              <a:lnSpc>
                <a:spcPct val="115000"/>
              </a:lnSpc>
              <a:spcBef>
                <a:spcPts val="1200"/>
              </a:spcBef>
              <a:spcAft>
                <a:spcPts val="1200"/>
              </a:spcAft>
              <a:buSzPts val="1100"/>
              <a:buNone/>
            </a:pPr>
            <a:r>
              <a:rPr lang="en-US" sz="3000">
                <a:solidFill>
                  <a:srgbClr val="1E5166"/>
                </a:solidFill>
                <a:latin typeface="Tajawal Medium"/>
                <a:ea typeface="Tajawal Medium"/>
                <a:cs typeface="Tajawal Medium"/>
                <a:sym typeface="Tajawal Medium"/>
              </a:rPr>
              <a:t>Dynamics 365 Business Central</a:t>
            </a:r>
            <a:endParaRPr sz="3000">
              <a:solidFill>
                <a:srgbClr val="1E5166"/>
              </a:solidFill>
              <a:latin typeface="Tajawal Medium"/>
              <a:ea typeface="Tajawal Medium"/>
              <a:cs typeface="Tajawal Medium"/>
              <a:sym typeface="Tajawal Medium"/>
            </a:endParaRPr>
          </a:p>
        </p:txBody>
      </p:sp>
      <p:sp>
        <p:nvSpPr>
          <p:cNvPr id="145" name="Google Shape;145;p4"/>
          <p:cNvSpPr txBox="1"/>
          <p:nvPr/>
        </p:nvSpPr>
        <p:spPr>
          <a:xfrm>
            <a:off x="6801149" y="3358463"/>
            <a:ext cx="4479600" cy="1462200"/>
          </a:xfrm>
          <a:prstGeom prst="rect">
            <a:avLst/>
          </a:prstGeom>
          <a:noFill/>
          <a:ln>
            <a:noFill/>
          </a:ln>
        </p:spPr>
        <p:txBody>
          <a:bodyPr anchorCtr="0" anchor="t" bIns="45700" lIns="91425" spcFirstLastPara="1" rIns="91425" wrap="square" tIns="45700">
            <a:spAutoFit/>
          </a:bodyPr>
          <a:lstStyle/>
          <a:p>
            <a:pPr indent="0" lvl="0" marL="0" rtl="1" algn="ctr">
              <a:lnSpc>
                <a:spcPct val="115000"/>
              </a:lnSpc>
              <a:spcBef>
                <a:spcPts val="1200"/>
              </a:spcBef>
              <a:spcAft>
                <a:spcPts val="1200"/>
              </a:spcAft>
              <a:buSzPts val="1100"/>
              <a:buNone/>
            </a:pPr>
            <a:r>
              <a:rPr lang="en-US" sz="2000">
                <a:solidFill>
                  <a:srgbClr val="1E5166"/>
                </a:solidFill>
                <a:latin typeface="Tajawal Medium"/>
                <a:ea typeface="Tajawal Medium"/>
                <a:cs typeface="Tajawal Medium"/>
                <a:sym typeface="Tajawal Medium"/>
              </a:rPr>
              <a:t>حوّل رؤيتك إلى واقع من خلال حل متكامل لإدارة الأعمال يربط جميع جوانب شركتك، مما يتيح لك التكيّف بشكل أسرع، والعمل بذكاء أكبر، وتحقيق أداء أفضل.</a:t>
            </a:r>
            <a:endParaRPr sz="2000">
              <a:solidFill>
                <a:srgbClr val="1E5166"/>
              </a:solidFill>
              <a:latin typeface="Tajawal Medium"/>
              <a:ea typeface="Tajawal Medium"/>
              <a:cs typeface="Tajawal Medium"/>
              <a:sym typeface="Tajawal Medium"/>
            </a:endParaRPr>
          </a:p>
        </p:txBody>
      </p:sp>
      <p:pic>
        <p:nvPicPr>
          <p:cNvPr id="146" name="Google Shape;146;p4"/>
          <p:cNvPicPr preferRelativeResize="0"/>
          <p:nvPr/>
        </p:nvPicPr>
        <p:blipFill rotWithShape="1">
          <a:blip r:embed="rId5">
            <a:alphaModFix/>
          </a:blip>
          <a:srcRect b="0" l="0" r="0" t="0"/>
          <a:stretch/>
        </p:blipFill>
        <p:spPr>
          <a:xfrm>
            <a:off x="152399" y="63320"/>
            <a:ext cx="11887200" cy="889686"/>
          </a:xfrm>
          <a:prstGeom prst="rect">
            <a:avLst/>
          </a:prstGeom>
          <a:noFill/>
          <a:ln>
            <a:noFill/>
          </a:ln>
        </p:spPr>
      </p:pic>
      <p:grpSp>
        <p:nvGrpSpPr>
          <p:cNvPr id="147" name="Google Shape;147;p4"/>
          <p:cNvGrpSpPr/>
          <p:nvPr/>
        </p:nvGrpSpPr>
        <p:grpSpPr>
          <a:xfrm>
            <a:off x="336507" y="793917"/>
            <a:ext cx="5558700" cy="5270157"/>
            <a:chOff x="5875507" y="779105"/>
            <a:chExt cx="5558700" cy="5270157"/>
          </a:xfrm>
        </p:grpSpPr>
        <p:sp>
          <p:nvSpPr>
            <p:cNvPr id="148" name="Google Shape;148;p4"/>
            <p:cNvSpPr/>
            <p:nvPr/>
          </p:nvSpPr>
          <p:spPr>
            <a:xfrm>
              <a:off x="5875507" y="779105"/>
              <a:ext cx="5558562" cy="1469627"/>
            </a:xfrm>
            <a:prstGeom prst="roundRect">
              <a:avLst>
                <a:gd fmla="val 10000" name="adj"/>
              </a:avLst>
            </a:prstGeom>
            <a:solidFill>
              <a:srgbClr val="1E5166"/>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9" name="Google Shape;149;p4"/>
            <p:cNvSpPr txBox="1"/>
            <p:nvPr/>
          </p:nvSpPr>
          <p:spPr>
            <a:xfrm>
              <a:off x="6007749" y="926216"/>
              <a:ext cx="4479600" cy="113280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lang="en-US" sz="1800">
                  <a:solidFill>
                    <a:srgbClr val="F15D2C"/>
                  </a:solidFill>
                  <a:latin typeface="Tajawal ExtraBold"/>
                  <a:ea typeface="Tajawal ExtraBold"/>
                  <a:cs typeface="Tajawal ExtraBold"/>
                  <a:sym typeface="Tajawal ExtraBold"/>
                </a:rPr>
                <a:t>اعمل بذكاء</a:t>
              </a:r>
              <a:endParaRPr sz="1800">
                <a:latin typeface="Tajawal"/>
                <a:ea typeface="Tajawal"/>
                <a:cs typeface="Tajawal"/>
                <a:sym typeface="Tajawal"/>
              </a:endParaRPr>
            </a:p>
            <a:p>
              <a:pPr indent="0" lvl="0" marL="0" rtl="1" algn="r">
                <a:lnSpc>
                  <a:spcPct val="115000"/>
                </a:lnSpc>
                <a:spcBef>
                  <a:spcPts val="1200"/>
                </a:spcBef>
                <a:spcAft>
                  <a:spcPts val="1200"/>
                </a:spcAft>
                <a:buSzPts val="1100"/>
                <a:buNone/>
              </a:pPr>
              <a:r>
                <a:rPr lang="en-US" sz="1200">
                  <a:solidFill>
                    <a:schemeClr val="lt1"/>
                  </a:solidFill>
                  <a:latin typeface="Tajawal Medium"/>
                  <a:ea typeface="Tajawal Medium"/>
                  <a:cs typeface="Tajawal Medium"/>
                  <a:sym typeface="Tajawal Medium"/>
                </a:rPr>
                <a:t>مكِّن فريقك من اتخاذ القرارات بثقة وإنجاز المزيد من المهام من خلال عمليات مدعومة بالذكاء الاصطناعي، وسير عمل مؤتمت، وتكامل سلس مع Microsoft 365 وTeams.</a:t>
              </a:r>
              <a:endParaRPr sz="1200">
                <a:solidFill>
                  <a:schemeClr val="lt1"/>
                </a:solidFill>
                <a:latin typeface="Tajawal Medium"/>
                <a:ea typeface="Tajawal Medium"/>
                <a:cs typeface="Tajawal Medium"/>
                <a:sym typeface="Tajawal Medium"/>
              </a:endParaRPr>
            </a:p>
          </p:txBody>
        </p:sp>
        <p:sp>
          <p:nvSpPr>
            <p:cNvPr id="150" name="Google Shape;150;p4"/>
            <p:cNvSpPr/>
            <p:nvPr/>
          </p:nvSpPr>
          <p:spPr>
            <a:xfrm>
              <a:off x="10596296" y="1256718"/>
              <a:ext cx="548637" cy="514404"/>
            </a:xfrm>
            <a:custGeom>
              <a:rect b="b" l="l" r="r" t="t"/>
              <a:pathLst>
                <a:path extrusionOk="0" h="3535" w="3772">
                  <a:moveTo>
                    <a:pt x="1917" y="1791"/>
                  </a:moveTo>
                  <a:cubicBezTo>
                    <a:pt x="1917" y="1985"/>
                    <a:pt x="1917" y="1985"/>
                    <a:pt x="1917" y="1985"/>
                  </a:cubicBezTo>
                  <a:moveTo>
                    <a:pt x="1917" y="1123"/>
                  </a:moveTo>
                  <a:cubicBezTo>
                    <a:pt x="1917" y="1028"/>
                    <a:pt x="1840" y="951"/>
                    <a:pt x="1745" y="951"/>
                  </a:cubicBezTo>
                  <a:cubicBezTo>
                    <a:pt x="1650" y="951"/>
                    <a:pt x="1573" y="1028"/>
                    <a:pt x="1573" y="1123"/>
                  </a:cubicBezTo>
                  <a:cubicBezTo>
                    <a:pt x="1573" y="1123"/>
                    <a:pt x="1573" y="1127"/>
                    <a:pt x="1573" y="1135"/>
                  </a:cubicBezTo>
                  <a:cubicBezTo>
                    <a:pt x="1573" y="1252"/>
                    <a:pt x="1573" y="2194"/>
                    <a:pt x="1573" y="2527"/>
                  </a:cubicBezTo>
                  <a:cubicBezTo>
                    <a:pt x="1573" y="2581"/>
                    <a:pt x="1507" y="2608"/>
                    <a:pt x="1469" y="2569"/>
                  </a:cubicBezTo>
                  <a:cubicBezTo>
                    <a:pt x="1282" y="2383"/>
                    <a:pt x="1282" y="2383"/>
                    <a:pt x="1282" y="2383"/>
                  </a:cubicBezTo>
                  <a:cubicBezTo>
                    <a:pt x="1210" y="2311"/>
                    <a:pt x="1095" y="2311"/>
                    <a:pt x="1023" y="2383"/>
                  </a:cubicBezTo>
                  <a:cubicBezTo>
                    <a:pt x="952" y="2454"/>
                    <a:pt x="952" y="2570"/>
                    <a:pt x="1023" y="2641"/>
                  </a:cubicBezTo>
                  <a:cubicBezTo>
                    <a:pt x="1659" y="3277"/>
                    <a:pt x="1659" y="3277"/>
                    <a:pt x="1659" y="3277"/>
                  </a:cubicBezTo>
                  <a:cubicBezTo>
                    <a:pt x="1813" y="3436"/>
                    <a:pt x="2026" y="3535"/>
                    <a:pt x="2262" y="3535"/>
                  </a:cubicBezTo>
                  <a:cubicBezTo>
                    <a:pt x="2643" y="3535"/>
                    <a:pt x="2951" y="3227"/>
                    <a:pt x="2951" y="2846"/>
                  </a:cubicBezTo>
                  <a:cubicBezTo>
                    <a:pt x="2951" y="2184"/>
                    <a:pt x="2951" y="2184"/>
                    <a:pt x="2951" y="2184"/>
                  </a:cubicBezTo>
                  <a:cubicBezTo>
                    <a:pt x="2951" y="2105"/>
                    <a:pt x="2897" y="2036"/>
                    <a:pt x="2820" y="2017"/>
                  </a:cubicBezTo>
                  <a:cubicBezTo>
                    <a:pt x="1917" y="1791"/>
                    <a:pt x="1917" y="1791"/>
                    <a:pt x="1917" y="1791"/>
                  </a:cubicBezTo>
                  <a:lnTo>
                    <a:pt x="1917" y="1123"/>
                  </a:lnTo>
                  <a:close/>
                  <a:moveTo>
                    <a:pt x="1917" y="1602"/>
                  </a:moveTo>
                  <a:cubicBezTo>
                    <a:pt x="2114" y="1532"/>
                    <a:pt x="2254" y="1344"/>
                    <a:pt x="2254" y="1123"/>
                  </a:cubicBezTo>
                  <a:cubicBezTo>
                    <a:pt x="2254" y="842"/>
                    <a:pt x="2026" y="614"/>
                    <a:pt x="1744" y="614"/>
                  </a:cubicBezTo>
                  <a:cubicBezTo>
                    <a:pt x="1463" y="614"/>
                    <a:pt x="1235" y="842"/>
                    <a:pt x="1235" y="1123"/>
                  </a:cubicBezTo>
                  <a:cubicBezTo>
                    <a:pt x="1235" y="1344"/>
                    <a:pt x="1376" y="1532"/>
                    <a:pt x="1573" y="1603"/>
                  </a:cubicBezTo>
                  <a:moveTo>
                    <a:pt x="2951" y="2672"/>
                  </a:moveTo>
                  <a:cubicBezTo>
                    <a:pt x="3657" y="2672"/>
                    <a:pt x="3657" y="2672"/>
                    <a:pt x="3657" y="2672"/>
                  </a:cubicBezTo>
                  <a:cubicBezTo>
                    <a:pt x="3720" y="2672"/>
                    <a:pt x="3772" y="2621"/>
                    <a:pt x="3772" y="2557"/>
                  </a:cubicBezTo>
                  <a:cubicBezTo>
                    <a:pt x="3772" y="115"/>
                    <a:pt x="3772" y="115"/>
                    <a:pt x="3772" y="115"/>
                  </a:cubicBezTo>
                  <a:cubicBezTo>
                    <a:pt x="3772" y="51"/>
                    <a:pt x="3720" y="0"/>
                    <a:pt x="3657" y="0"/>
                  </a:cubicBezTo>
                  <a:cubicBezTo>
                    <a:pt x="115" y="0"/>
                    <a:pt x="115" y="0"/>
                    <a:pt x="115" y="0"/>
                  </a:cubicBezTo>
                  <a:cubicBezTo>
                    <a:pt x="51" y="0"/>
                    <a:pt x="0" y="51"/>
                    <a:pt x="0" y="115"/>
                  </a:cubicBezTo>
                  <a:cubicBezTo>
                    <a:pt x="0" y="2557"/>
                    <a:pt x="0" y="2557"/>
                    <a:pt x="0" y="2557"/>
                  </a:cubicBezTo>
                  <a:cubicBezTo>
                    <a:pt x="0" y="2621"/>
                    <a:pt x="51" y="2672"/>
                    <a:pt x="115" y="2672"/>
                  </a:cubicBezTo>
                  <a:cubicBezTo>
                    <a:pt x="1054" y="2672"/>
                    <a:pt x="1054" y="2672"/>
                    <a:pt x="1054" y="2672"/>
                  </a:cubicBezTo>
                </a:path>
              </a:pathLst>
            </a:custGeom>
            <a:noFill/>
            <a:ln cap="sq" cmpd="sng" w="19050">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900"/>
                <a:buFont typeface="Arial"/>
                <a:buNone/>
              </a:pPr>
              <a:r>
                <a:t/>
              </a:r>
              <a:endParaRPr b="0" i="0" sz="900" u="none" cap="none" strike="noStrike">
                <a:solidFill>
                  <a:srgbClr val="505050"/>
                </a:solidFill>
                <a:latin typeface="Quattrocento Sans"/>
                <a:ea typeface="Quattrocento Sans"/>
                <a:cs typeface="Quattrocento Sans"/>
                <a:sym typeface="Quattrocento Sans"/>
              </a:endParaRPr>
            </a:p>
          </p:txBody>
        </p:sp>
        <p:sp>
          <p:nvSpPr>
            <p:cNvPr id="151" name="Google Shape;151;p4"/>
            <p:cNvSpPr/>
            <p:nvPr/>
          </p:nvSpPr>
          <p:spPr>
            <a:xfrm>
              <a:off x="5875507" y="2679942"/>
              <a:ext cx="5558700" cy="1469700"/>
            </a:xfrm>
            <a:prstGeom prst="roundRect">
              <a:avLst>
                <a:gd fmla="val 10000" name="adj"/>
              </a:avLst>
            </a:prstGeom>
            <a:solidFill>
              <a:srgbClr val="1E5166"/>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2" name="Google Shape;152;p4"/>
            <p:cNvSpPr/>
            <p:nvPr/>
          </p:nvSpPr>
          <p:spPr>
            <a:xfrm>
              <a:off x="5875507" y="4579562"/>
              <a:ext cx="5558700" cy="1469700"/>
            </a:xfrm>
            <a:prstGeom prst="roundRect">
              <a:avLst>
                <a:gd fmla="val 10000" name="adj"/>
              </a:avLst>
            </a:prstGeom>
            <a:solidFill>
              <a:srgbClr val="1E5166"/>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3" name="Google Shape;153;p4"/>
            <p:cNvSpPr/>
            <p:nvPr/>
          </p:nvSpPr>
          <p:spPr>
            <a:xfrm>
              <a:off x="10596296" y="3139835"/>
              <a:ext cx="548640" cy="548640"/>
            </a:xfrm>
            <a:custGeom>
              <a:rect b="b" l="l" r="r" t="t"/>
              <a:pathLst>
                <a:path extrusionOk="0" h="281" w="281">
                  <a:moveTo>
                    <a:pt x="155" y="155"/>
                  </a:moveTo>
                  <a:cubicBezTo>
                    <a:pt x="147" y="164"/>
                    <a:pt x="134" y="164"/>
                    <a:pt x="126" y="155"/>
                  </a:cubicBezTo>
                  <a:cubicBezTo>
                    <a:pt x="117" y="147"/>
                    <a:pt x="117" y="134"/>
                    <a:pt x="126" y="126"/>
                  </a:cubicBezTo>
                  <a:cubicBezTo>
                    <a:pt x="134" y="118"/>
                    <a:pt x="147" y="117"/>
                    <a:pt x="155" y="126"/>
                  </a:cubicBezTo>
                  <a:cubicBezTo>
                    <a:pt x="164" y="134"/>
                    <a:pt x="164" y="147"/>
                    <a:pt x="155" y="155"/>
                  </a:cubicBezTo>
                  <a:close/>
                  <a:moveTo>
                    <a:pt x="140" y="0"/>
                  </a:moveTo>
                  <a:cubicBezTo>
                    <a:pt x="63" y="0"/>
                    <a:pt x="0" y="63"/>
                    <a:pt x="0" y="141"/>
                  </a:cubicBezTo>
                  <a:cubicBezTo>
                    <a:pt x="0" y="218"/>
                    <a:pt x="63" y="281"/>
                    <a:pt x="140" y="281"/>
                  </a:cubicBezTo>
                  <a:cubicBezTo>
                    <a:pt x="218" y="281"/>
                    <a:pt x="281" y="218"/>
                    <a:pt x="281" y="141"/>
                  </a:cubicBezTo>
                  <a:cubicBezTo>
                    <a:pt x="281" y="63"/>
                    <a:pt x="218" y="0"/>
                    <a:pt x="140" y="0"/>
                  </a:cubicBezTo>
                  <a:close/>
                  <a:moveTo>
                    <a:pt x="214" y="210"/>
                  </a:moveTo>
                  <a:cubicBezTo>
                    <a:pt x="231" y="192"/>
                    <a:pt x="241" y="168"/>
                    <a:pt x="241" y="141"/>
                  </a:cubicBezTo>
                  <a:cubicBezTo>
                    <a:pt x="241" y="128"/>
                    <a:pt x="239" y="116"/>
                    <a:pt x="235" y="105"/>
                  </a:cubicBezTo>
                  <a:moveTo>
                    <a:pt x="174" y="45"/>
                  </a:moveTo>
                  <a:cubicBezTo>
                    <a:pt x="163" y="42"/>
                    <a:pt x="152" y="40"/>
                    <a:pt x="140" y="40"/>
                  </a:cubicBezTo>
                  <a:cubicBezTo>
                    <a:pt x="85" y="40"/>
                    <a:pt x="40" y="85"/>
                    <a:pt x="40" y="141"/>
                  </a:cubicBezTo>
                  <a:cubicBezTo>
                    <a:pt x="40" y="168"/>
                    <a:pt x="50" y="192"/>
                    <a:pt x="67" y="210"/>
                  </a:cubicBezTo>
                  <a:moveTo>
                    <a:pt x="212" y="69"/>
                  </a:moveTo>
                  <a:cubicBezTo>
                    <a:pt x="157" y="124"/>
                    <a:pt x="157" y="124"/>
                    <a:pt x="157" y="124"/>
                  </a:cubicBezTo>
                </a:path>
              </a:pathLst>
            </a:custGeom>
            <a:noFill/>
            <a:ln cap="sq" cmpd="sng" w="19050">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765"/>
                <a:buFont typeface="Arial"/>
                <a:buNone/>
              </a:pPr>
              <a:r>
                <a:t/>
              </a:r>
              <a:endParaRPr b="0" i="0" sz="1765" u="none" cap="none" strike="noStrike">
                <a:solidFill>
                  <a:srgbClr val="000000"/>
                </a:solidFill>
                <a:latin typeface="Quattrocento Sans"/>
                <a:ea typeface="Quattrocento Sans"/>
                <a:cs typeface="Quattrocento Sans"/>
                <a:sym typeface="Quattrocento Sans"/>
              </a:endParaRPr>
            </a:p>
          </p:txBody>
        </p:sp>
        <p:sp>
          <p:nvSpPr>
            <p:cNvPr id="154" name="Google Shape;154;p4"/>
            <p:cNvSpPr txBox="1"/>
            <p:nvPr/>
          </p:nvSpPr>
          <p:spPr>
            <a:xfrm>
              <a:off x="6227648" y="4725943"/>
              <a:ext cx="4259700" cy="1156800"/>
            </a:xfrm>
            <a:prstGeom prst="rect">
              <a:avLst/>
            </a:prstGeom>
            <a:noFill/>
            <a:ln>
              <a:noFill/>
            </a:ln>
          </p:spPr>
          <p:txBody>
            <a:bodyPr anchorCtr="0" anchor="t" bIns="45700" lIns="91425" spcFirstLastPara="1" rIns="91425" wrap="square" tIns="45700">
              <a:spAutoFit/>
            </a:bodyPr>
            <a:lstStyle/>
            <a:p>
              <a:pPr indent="0" lvl="0" marL="0" rtl="1" algn="r">
                <a:lnSpc>
                  <a:spcPct val="115000"/>
                </a:lnSpc>
                <a:spcBef>
                  <a:spcPts val="1200"/>
                </a:spcBef>
                <a:spcAft>
                  <a:spcPts val="0"/>
                </a:spcAft>
                <a:buSzPts val="1100"/>
                <a:buNone/>
              </a:pPr>
              <a:r>
                <a:rPr lang="en-US" sz="1700">
                  <a:solidFill>
                    <a:srgbClr val="F15D2C"/>
                  </a:solidFill>
                  <a:latin typeface="Tajawal ExtraBold"/>
                  <a:ea typeface="Tajawal ExtraBold"/>
                  <a:cs typeface="Tajawal ExtraBold"/>
                  <a:sym typeface="Tajawal ExtraBold"/>
                </a:rPr>
                <a:t>تأقلم بسرعة</a:t>
              </a:r>
              <a:endParaRPr sz="1700">
                <a:solidFill>
                  <a:srgbClr val="F15D2C"/>
                </a:solidFill>
                <a:latin typeface="Tajawal ExtraBold"/>
                <a:ea typeface="Tajawal ExtraBold"/>
                <a:cs typeface="Tajawal ExtraBold"/>
                <a:sym typeface="Tajawal ExtraBold"/>
              </a:endParaRPr>
            </a:p>
            <a:p>
              <a:pPr indent="0" lvl="0" marL="0" rtl="1" algn="r">
                <a:lnSpc>
                  <a:spcPct val="115000"/>
                </a:lnSpc>
                <a:spcBef>
                  <a:spcPts val="1200"/>
                </a:spcBef>
                <a:spcAft>
                  <a:spcPts val="1200"/>
                </a:spcAft>
                <a:buSzPts val="1100"/>
                <a:buNone/>
              </a:pPr>
              <a:r>
                <a:rPr lang="en-US" sz="1200">
                  <a:solidFill>
                    <a:schemeClr val="lt1"/>
                  </a:solidFill>
                  <a:latin typeface="Tajawal ExtraBold"/>
                  <a:ea typeface="Tajawal ExtraBold"/>
                  <a:cs typeface="Tajawal ExtraBold"/>
                  <a:sym typeface="Tajawal ExtraBold"/>
                </a:rPr>
                <a:t>كن مستعدًا للتغيير من خلال الحصول على الرؤى التي تمكّنك من التحرك بسرعة، وتغيير نماذج الأعمال، ووضع خطط استراتيجية فعّالة.</a:t>
              </a:r>
              <a:endParaRPr sz="1200">
                <a:solidFill>
                  <a:schemeClr val="lt1"/>
                </a:solidFill>
                <a:latin typeface="Tajawal ExtraBold"/>
                <a:ea typeface="Tajawal ExtraBold"/>
                <a:cs typeface="Tajawal ExtraBold"/>
                <a:sym typeface="Tajawal ExtraBold"/>
              </a:endParaRPr>
            </a:p>
          </p:txBody>
        </p:sp>
        <p:sp>
          <p:nvSpPr>
            <p:cNvPr id="155" name="Google Shape;155;p4"/>
            <p:cNvSpPr/>
            <p:nvPr/>
          </p:nvSpPr>
          <p:spPr>
            <a:xfrm>
              <a:off x="10596296" y="5160261"/>
              <a:ext cx="548637" cy="308306"/>
            </a:xfrm>
            <a:custGeom>
              <a:rect b="b" l="l" r="r" t="t"/>
              <a:pathLst>
                <a:path extrusionOk="0" h="4037" w="6657">
                  <a:moveTo>
                    <a:pt x="4688" y="0"/>
                  </a:moveTo>
                  <a:lnTo>
                    <a:pt x="6657" y="0"/>
                  </a:lnTo>
                  <a:lnTo>
                    <a:pt x="6657" y="1970"/>
                  </a:lnTo>
                  <a:moveTo>
                    <a:pt x="0" y="4037"/>
                  </a:moveTo>
                  <a:lnTo>
                    <a:pt x="2501" y="1532"/>
                  </a:lnTo>
                  <a:lnTo>
                    <a:pt x="3813" y="2846"/>
                  </a:lnTo>
                  <a:lnTo>
                    <a:pt x="6657" y="0"/>
                  </a:lnTo>
                </a:path>
              </a:pathLst>
            </a:custGeom>
            <a:noFill/>
            <a:ln cap="flat" cmpd="sng" w="19050">
              <a:solidFill>
                <a:schemeClr val="lt1"/>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rgbClr val="505050"/>
                </a:solidFill>
                <a:latin typeface="Quattrocento Sans"/>
                <a:ea typeface="Quattrocento Sans"/>
                <a:cs typeface="Quattrocento Sans"/>
                <a:sym typeface="Quattrocento Sans"/>
              </a:endParaRPr>
            </a:p>
          </p:txBody>
        </p:sp>
        <p:sp>
          <p:nvSpPr>
            <p:cNvPr id="156" name="Google Shape;156;p4"/>
            <p:cNvSpPr txBox="1"/>
            <p:nvPr/>
          </p:nvSpPr>
          <p:spPr>
            <a:xfrm>
              <a:off x="6007750" y="2835738"/>
              <a:ext cx="4479600" cy="1156800"/>
            </a:xfrm>
            <a:prstGeom prst="rect">
              <a:avLst/>
            </a:prstGeom>
            <a:noFill/>
            <a:ln>
              <a:noFill/>
            </a:ln>
          </p:spPr>
          <p:txBody>
            <a:bodyPr anchorCtr="0" anchor="t" bIns="45700" lIns="91425" spcFirstLastPara="1" rIns="91425" wrap="square" tIns="45700">
              <a:spAutoFit/>
            </a:bodyPr>
            <a:lstStyle/>
            <a:p>
              <a:pPr indent="0" lvl="0" marL="0" rtl="1" algn="r">
                <a:lnSpc>
                  <a:spcPct val="115000"/>
                </a:lnSpc>
                <a:spcBef>
                  <a:spcPts val="1200"/>
                </a:spcBef>
                <a:spcAft>
                  <a:spcPts val="0"/>
                </a:spcAft>
                <a:buSzPts val="1100"/>
                <a:buNone/>
              </a:pPr>
              <a:r>
                <a:rPr b="1" lang="en-US" sz="1700">
                  <a:solidFill>
                    <a:srgbClr val="F15D2C"/>
                  </a:solidFill>
                  <a:latin typeface="Tajawal"/>
                  <a:ea typeface="Tajawal"/>
                  <a:cs typeface="Tajawal"/>
                  <a:sym typeface="Tajawal"/>
                </a:rPr>
                <a:t>حقق أداءً أفضل</a:t>
              </a:r>
              <a:endParaRPr b="1" sz="1700">
                <a:solidFill>
                  <a:srgbClr val="F15D2C"/>
                </a:solidFill>
                <a:latin typeface="Tajawal"/>
                <a:ea typeface="Tajawal"/>
                <a:cs typeface="Tajawal"/>
                <a:sym typeface="Tajawal"/>
              </a:endParaRPr>
            </a:p>
            <a:p>
              <a:pPr indent="0" lvl="0" marL="0" rtl="1" algn="r">
                <a:lnSpc>
                  <a:spcPct val="115000"/>
                </a:lnSpc>
                <a:spcBef>
                  <a:spcPts val="1200"/>
                </a:spcBef>
                <a:spcAft>
                  <a:spcPts val="1200"/>
                </a:spcAft>
                <a:buSzPts val="1100"/>
                <a:buNone/>
              </a:pPr>
              <a:r>
                <a:rPr lang="en-US" sz="1200">
                  <a:solidFill>
                    <a:schemeClr val="lt1"/>
                  </a:solidFill>
                  <a:latin typeface="Tajawal Medium"/>
                  <a:ea typeface="Tajawal Medium"/>
                  <a:cs typeface="Tajawal Medium"/>
                  <a:sym typeface="Tajawal Medium"/>
                </a:rPr>
                <a:t>فعّل أداءً أفضل للأعمال من خلال تحسينات مستمرة في العمليات وسرعة الاستجابة عبر جميع أقسام شركتك، وليس فقط في الجوانب المالية.</a:t>
              </a:r>
              <a:endParaRPr sz="1200">
                <a:solidFill>
                  <a:schemeClr val="lt1"/>
                </a:solidFill>
                <a:latin typeface="Tajawal Medium"/>
                <a:ea typeface="Tajawal Medium"/>
                <a:cs typeface="Tajawal Medium"/>
                <a:sym typeface="Tajawal Medium"/>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5"/>
          <p:cNvSpPr/>
          <p:nvPr/>
        </p:nvSpPr>
        <p:spPr>
          <a:xfrm>
            <a:off x="0" y="0"/>
            <a:ext cx="12192000" cy="6858000"/>
          </a:xfrm>
          <a:prstGeom prst="rect">
            <a:avLst/>
          </a:prstGeom>
          <a:solidFill>
            <a:srgbClr val="E4EA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 blurry image of a city&#10;&#10;AI-generated content may be incorrect." id="163" name="Google Shape;163;p5"/>
          <p:cNvPicPr preferRelativeResize="0"/>
          <p:nvPr/>
        </p:nvPicPr>
        <p:blipFill rotWithShape="1">
          <a:blip r:embed="rId3">
            <a:alphaModFix/>
          </a:blip>
          <a:srcRect b="0" l="0" r="0" t="0"/>
          <a:stretch/>
        </p:blipFill>
        <p:spPr>
          <a:xfrm>
            <a:off x="-1" y="0"/>
            <a:ext cx="12192000" cy="3145536"/>
          </a:xfrm>
          <a:prstGeom prst="rect">
            <a:avLst/>
          </a:prstGeom>
          <a:noFill/>
          <a:ln>
            <a:noFill/>
          </a:ln>
        </p:spPr>
      </p:pic>
      <p:sp>
        <p:nvSpPr>
          <p:cNvPr id="164" name="Google Shape;164;p5"/>
          <p:cNvSpPr/>
          <p:nvPr/>
        </p:nvSpPr>
        <p:spPr>
          <a:xfrm>
            <a:off x="0" y="0"/>
            <a:ext cx="12192000" cy="3145500"/>
          </a:xfrm>
          <a:prstGeom prst="rect">
            <a:avLst/>
          </a:prstGeom>
          <a:solidFill>
            <a:srgbClr val="1E516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65" name="Google Shape;165;p5"/>
          <p:cNvPicPr preferRelativeResize="0"/>
          <p:nvPr/>
        </p:nvPicPr>
        <p:blipFill rotWithShape="1">
          <a:blip r:embed="rId4">
            <a:alphaModFix/>
          </a:blip>
          <a:srcRect b="0" l="0" r="0" t="0"/>
          <a:stretch/>
        </p:blipFill>
        <p:spPr>
          <a:xfrm>
            <a:off x="336500" y="6140500"/>
            <a:ext cx="942975" cy="381000"/>
          </a:xfrm>
          <a:prstGeom prst="rect">
            <a:avLst/>
          </a:prstGeom>
          <a:noFill/>
          <a:ln>
            <a:noFill/>
          </a:ln>
        </p:spPr>
      </p:pic>
      <p:pic>
        <p:nvPicPr>
          <p:cNvPr id="166" name="Google Shape;166;p5"/>
          <p:cNvPicPr preferRelativeResize="0"/>
          <p:nvPr/>
        </p:nvPicPr>
        <p:blipFill rotWithShape="1">
          <a:blip r:embed="rId5">
            <a:alphaModFix/>
          </a:blip>
          <a:srcRect b="0" l="0" r="0" t="0"/>
          <a:stretch/>
        </p:blipFill>
        <p:spPr>
          <a:xfrm>
            <a:off x="1519237" y="6473875"/>
            <a:ext cx="9153525" cy="95250"/>
          </a:xfrm>
          <a:prstGeom prst="rect">
            <a:avLst/>
          </a:prstGeom>
          <a:noFill/>
          <a:ln>
            <a:noFill/>
          </a:ln>
        </p:spPr>
      </p:pic>
      <p:sp>
        <p:nvSpPr>
          <p:cNvPr id="167" name="Google Shape;167;p5"/>
          <p:cNvSpPr txBox="1"/>
          <p:nvPr/>
        </p:nvSpPr>
        <p:spPr>
          <a:xfrm>
            <a:off x="6963350" y="3525375"/>
            <a:ext cx="4758000" cy="1462200"/>
          </a:xfrm>
          <a:prstGeom prst="rect">
            <a:avLst/>
          </a:prstGeom>
          <a:noFill/>
          <a:ln>
            <a:noFill/>
          </a:ln>
        </p:spPr>
        <p:txBody>
          <a:bodyPr anchorCtr="0" anchor="t" bIns="45700" lIns="91425" spcFirstLastPara="1" rIns="91425" wrap="square" tIns="45700">
            <a:spAutoFit/>
          </a:bodyPr>
          <a:lstStyle/>
          <a:p>
            <a:pPr indent="0" lvl="0" marL="0" rtl="1" algn="ctr">
              <a:lnSpc>
                <a:spcPct val="115000"/>
              </a:lnSpc>
              <a:spcBef>
                <a:spcPts val="1200"/>
              </a:spcBef>
              <a:spcAft>
                <a:spcPts val="1200"/>
              </a:spcAft>
              <a:buSzPts val="1100"/>
              <a:buNone/>
            </a:pPr>
            <a:r>
              <a:rPr lang="en-US" sz="2000">
                <a:solidFill>
                  <a:srgbClr val="1E5166"/>
                </a:solidFill>
                <a:latin typeface="Tajawal Medium"/>
                <a:ea typeface="Tajawal Medium"/>
                <a:cs typeface="Tajawal Medium"/>
                <a:sym typeface="Tajawal Medium"/>
              </a:rPr>
              <a:t>سرّع من إغلاق الحسابات المالية، وحسّن دقة التوقعات، واحصل على مؤشرات أداء لحظية، مع تعزيز الالتزام والامتثال الأمني عبر الفروع والشركات التابعة.</a:t>
            </a:r>
            <a:endParaRPr sz="2000">
              <a:solidFill>
                <a:srgbClr val="1E5166"/>
              </a:solidFill>
              <a:latin typeface="Tajawal Medium"/>
              <a:ea typeface="Tajawal Medium"/>
              <a:cs typeface="Tajawal Medium"/>
              <a:sym typeface="Tajawal Medium"/>
            </a:endParaRPr>
          </a:p>
        </p:txBody>
      </p:sp>
      <p:pic>
        <p:nvPicPr>
          <p:cNvPr id="168" name="Google Shape;168;p5"/>
          <p:cNvPicPr preferRelativeResize="0"/>
          <p:nvPr/>
        </p:nvPicPr>
        <p:blipFill rotWithShape="1">
          <a:blip r:embed="rId6">
            <a:alphaModFix/>
          </a:blip>
          <a:srcRect b="0" l="0" r="0" t="0"/>
          <a:stretch/>
        </p:blipFill>
        <p:spPr>
          <a:xfrm>
            <a:off x="152399" y="63320"/>
            <a:ext cx="11887200" cy="889686"/>
          </a:xfrm>
          <a:prstGeom prst="rect">
            <a:avLst/>
          </a:prstGeom>
          <a:noFill/>
          <a:ln>
            <a:noFill/>
          </a:ln>
        </p:spPr>
      </p:pic>
      <p:sp>
        <p:nvSpPr>
          <p:cNvPr id="169" name="Google Shape;169;p5"/>
          <p:cNvSpPr txBox="1"/>
          <p:nvPr/>
        </p:nvSpPr>
        <p:spPr>
          <a:xfrm>
            <a:off x="6628546" y="1902219"/>
            <a:ext cx="5092800" cy="554100"/>
          </a:xfrm>
          <a:prstGeom prst="rect">
            <a:avLst/>
          </a:prstGeom>
          <a:noFill/>
          <a:ln>
            <a:noFill/>
          </a:ln>
        </p:spPr>
        <p:txBody>
          <a:bodyPr anchorCtr="0" anchor="t" bIns="45700" lIns="91425" spcFirstLastPara="1" rIns="91425" wrap="square" tIns="45700">
            <a:spAutoFit/>
          </a:bodyPr>
          <a:lstStyle/>
          <a:p>
            <a:pPr indent="0" lvl="0" marL="0" rtl="1" algn="r">
              <a:lnSpc>
                <a:spcPct val="115000"/>
              </a:lnSpc>
              <a:spcBef>
                <a:spcPts val="1200"/>
              </a:spcBef>
              <a:spcAft>
                <a:spcPts val="1200"/>
              </a:spcAft>
              <a:buSzPts val="1100"/>
              <a:buNone/>
            </a:pPr>
            <a:r>
              <a:rPr b="1" lang="en-US" sz="3000">
                <a:solidFill>
                  <a:schemeClr val="lt1"/>
                </a:solidFill>
                <a:latin typeface="Tajawal"/>
                <a:ea typeface="Tajawal"/>
                <a:cs typeface="Tajawal"/>
                <a:sym typeface="Tajawal"/>
              </a:rPr>
              <a:t>زيادة الشفافية والأداء المالي</a:t>
            </a:r>
            <a:endParaRPr b="1" sz="3000">
              <a:solidFill>
                <a:schemeClr val="lt1"/>
              </a:solidFill>
              <a:latin typeface="Tajawal"/>
              <a:ea typeface="Tajawal"/>
              <a:cs typeface="Tajawal"/>
              <a:sym typeface="Tajawal"/>
            </a:endParaRPr>
          </a:p>
        </p:txBody>
      </p:sp>
      <p:grpSp>
        <p:nvGrpSpPr>
          <p:cNvPr id="170" name="Google Shape;170;p5"/>
          <p:cNvGrpSpPr/>
          <p:nvPr/>
        </p:nvGrpSpPr>
        <p:grpSpPr>
          <a:xfrm>
            <a:off x="774625" y="2192550"/>
            <a:ext cx="6819775" cy="4578424"/>
            <a:chOff x="2938541" y="2153732"/>
            <a:chExt cx="6819775" cy="4578424"/>
          </a:xfrm>
        </p:grpSpPr>
        <p:pic>
          <p:nvPicPr>
            <p:cNvPr descr="A computer with a blank screen&#10;&#10;AI-generated content may be incorrect." id="171" name="Google Shape;171;p5"/>
            <p:cNvPicPr preferRelativeResize="0"/>
            <p:nvPr/>
          </p:nvPicPr>
          <p:blipFill rotWithShape="1">
            <a:blip r:embed="rId7">
              <a:alphaModFix/>
            </a:blip>
            <a:srcRect b="0" l="15383" r="0" t="11925"/>
            <a:stretch/>
          </p:blipFill>
          <p:spPr>
            <a:xfrm>
              <a:off x="2938541" y="2153732"/>
              <a:ext cx="6819775" cy="4578424"/>
            </a:xfrm>
            <a:prstGeom prst="rect">
              <a:avLst/>
            </a:prstGeom>
            <a:noFill/>
            <a:ln>
              <a:noFill/>
            </a:ln>
          </p:spPr>
        </p:pic>
        <p:pic>
          <p:nvPicPr>
            <p:cNvPr descr="Graphical user interface, chart, line chart&#10;&#10;Description automatically generated" id="172" name="Google Shape;172;p5"/>
            <p:cNvPicPr preferRelativeResize="0"/>
            <p:nvPr/>
          </p:nvPicPr>
          <p:blipFill rotWithShape="1">
            <a:blip r:embed="rId8">
              <a:alphaModFix/>
            </a:blip>
            <a:srcRect b="0" l="0" r="0" t="0"/>
            <a:stretch/>
          </p:blipFill>
          <p:spPr>
            <a:xfrm>
              <a:off x="3187483" y="2434839"/>
              <a:ext cx="5092917" cy="2864766"/>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6"/>
          <p:cNvSpPr/>
          <p:nvPr/>
        </p:nvSpPr>
        <p:spPr>
          <a:xfrm>
            <a:off x="0" y="0"/>
            <a:ext cx="12192000" cy="6858000"/>
          </a:xfrm>
          <a:prstGeom prst="rect">
            <a:avLst/>
          </a:prstGeom>
          <a:solidFill>
            <a:srgbClr val="E4EA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79" name="Google Shape;179;p6"/>
          <p:cNvPicPr preferRelativeResize="0"/>
          <p:nvPr/>
        </p:nvPicPr>
        <p:blipFill rotWithShape="1">
          <a:blip r:embed="rId3">
            <a:alphaModFix/>
          </a:blip>
          <a:srcRect b="0" l="0" r="0" t="0"/>
          <a:stretch/>
        </p:blipFill>
        <p:spPr>
          <a:xfrm>
            <a:off x="336500" y="6140500"/>
            <a:ext cx="942975" cy="381000"/>
          </a:xfrm>
          <a:prstGeom prst="rect">
            <a:avLst/>
          </a:prstGeom>
          <a:noFill/>
          <a:ln>
            <a:noFill/>
          </a:ln>
        </p:spPr>
      </p:pic>
      <p:pic>
        <p:nvPicPr>
          <p:cNvPr id="180" name="Google Shape;180;p6"/>
          <p:cNvPicPr preferRelativeResize="0"/>
          <p:nvPr/>
        </p:nvPicPr>
        <p:blipFill rotWithShape="1">
          <a:blip r:embed="rId4">
            <a:alphaModFix/>
          </a:blip>
          <a:srcRect b="0" l="0" r="0" t="0"/>
          <a:stretch/>
        </p:blipFill>
        <p:spPr>
          <a:xfrm>
            <a:off x="1519237" y="6473875"/>
            <a:ext cx="9153525" cy="95250"/>
          </a:xfrm>
          <a:prstGeom prst="rect">
            <a:avLst/>
          </a:prstGeom>
          <a:noFill/>
          <a:ln>
            <a:noFill/>
          </a:ln>
        </p:spPr>
      </p:pic>
      <p:sp>
        <p:nvSpPr>
          <p:cNvPr id="181" name="Google Shape;181;p6"/>
          <p:cNvSpPr txBox="1"/>
          <p:nvPr/>
        </p:nvSpPr>
        <p:spPr>
          <a:xfrm>
            <a:off x="785100" y="4473925"/>
            <a:ext cx="6108000" cy="1262100"/>
          </a:xfrm>
          <a:prstGeom prst="rect">
            <a:avLst/>
          </a:prstGeom>
          <a:noFill/>
          <a:ln>
            <a:noFill/>
          </a:ln>
        </p:spPr>
        <p:txBody>
          <a:bodyPr anchorCtr="0" anchor="ctr" bIns="45700" lIns="91425" spcFirstLastPara="1" rIns="91425" wrap="square" tIns="45700">
            <a:noAutofit/>
          </a:bodyPr>
          <a:lstStyle/>
          <a:p>
            <a:pPr indent="0" lvl="0" marL="0" rtl="1" algn="r">
              <a:lnSpc>
                <a:spcPct val="115000"/>
              </a:lnSpc>
              <a:spcBef>
                <a:spcPts val="1200"/>
              </a:spcBef>
              <a:spcAft>
                <a:spcPts val="0"/>
              </a:spcAft>
              <a:buClr>
                <a:schemeClr val="dk1"/>
              </a:buClr>
              <a:buSzPts val="1100"/>
              <a:buFont typeface="Arial"/>
              <a:buNone/>
            </a:pPr>
            <a:r>
              <a:rPr lang="en-US" sz="2000">
                <a:solidFill>
                  <a:srgbClr val="F15D2C"/>
                </a:solidFill>
                <a:latin typeface="Tajawal ExtraBold"/>
                <a:ea typeface="Tajawal ExtraBold"/>
                <a:cs typeface="Tajawal ExtraBold"/>
                <a:sym typeface="Tajawal ExtraBold"/>
              </a:rPr>
              <a:t>ليندا ديل جوديس</a:t>
            </a:r>
            <a:endParaRPr sz="2000">
              <a:solidFill>
                <a:srgbClr val="F15D2C"/>
              </a:solidFill>
              <a:latin typeface="Tajawal ExtraBold"/>
              <a:ea typeface="Tajawal ExtraBold"/>
              <a:cs typeface="Tajawal ExtraBold"/>
              <a:sym typeface="Tajawal ExtraBold"/>
            </a:endParaRPr>
          </a:p>
          <a:p>
            <a:pPr indent="0" lvl="0" marL="0" rtl="1" algn="r">
              <a:lnSpc>
                <a:spcPct val="115000"/>
              </a:lnSpc>
              <a:spcBef>
                <a:spcPts val="1200"/>
              </a:spcBef>
              <a:spcAft>
                <a:spcPts val="1200"/>
              </a:spcAft>
              <a:buSzPts val="1100"/>
              <a:buNone/>
            </a:pPr>
            <a:r>
              <a:rPr lang="en-US" sz="2000">
                <a:solidFill>
                  <a:schemeClr val="dk1"/>
                </a:solidFill>
                <a:latin typeface="Tajawal"/>
                <a:ea typeface="Tajawal"/>
                <a:cs typeface="Tajawal"/>
                <a:sym typeface="Tajawal"/>
              </a:rPr>
              <a:t>تنفيذية مبيعات، شركة موني وورث آند بيست للعناية عالية الجودة بالأحذية</a:t>
            </a:r>
            <a:endParaRPr sz="2000">
              <a:solidFill>
                <a:schemeClr val="dk1"/>
              </a:solidFill>
              <a:latin typeface="Tajawal"/>
              <a:ea typeface="Tajawal"/>
              <a:cs typeface="Tajawal"/>
              <a:sym typeface="Tajawal"/>
            </a:endParaRPr>
          </a:p>
        </p:txBody>
      </p:sp>
      <p:pic>
        <p:nvPicPr>
          <p:cNvPr id="182" name="Google Shape;182;p6"/>
          <p:cNvPicPr preferRelativeResize="0"/>
          <p:nvPr/>
        </p:nvPicPr>
        <p:blipFill rotWithShape="1">
          <a:blip r:embed="rId5">
            <a:alphaModFix/>
          </a:blip>
          <a:srcRect b="0" l="0" r="0" t="0"/>
          <a:stretch/>
        </p:blipFill>
        <p:spPr>
          <a:xfrm>
            <a:off x="152399" y="63320"/>
            <a:ext cx="11887200" cy="889686"/>
          </a:xfrm>
          <a:prstGeom prst="rect">
            <a:avLst/>
          </a:prstGeom>
          <a:noFill/>
          <a:ln>
            <a:noFill/>
          </a:ln>
        </p:spPr>
      </p:pic>
      <p:grpSp>
        <p:nvGrpSpPr>
          <p:cNvPr id="183" name="Google Shape;183;p6"/>
          <p:cNvGrpSpPr/>
          <p:nvPr/>
        </p:nvGrpSpPr>
        <p:grpSpPr>
          <a:xfrm>
            <a:off x="7615747" y="996866"/>
            <a:ext cx="3518277" cy="3433178"/>
            <a:chOff x="-908159" y="-1063874"/>
            <a:chExt cx="5712416" cy="5706745"/>
          </a:xfrm>
        </p:grpSpPr>
        <p:sp>
          <p:nvSpPr>
            <p:cNvPr id="184" name="Google Shape;184;p6"/>
            <p:cNvSpPr/>
            <p:nvPr/>
          </p:nvSpPr>
          <p:spPr>
            <a:xfrm>
              <a:off x="-470190" y="-628741"/>
              <a:ext cx="4836478" cy="4836479"/>
            </a:xfrm>
            <a:custGeom>
              <a:rect b="b" l="l" r="r" t="t"/>
              <a:pathLst>
                <a:path extrusionOk="0" h="4836478" w="4836477">
                  <a:moveTo>
                    <a:pt x="4836478" y="2418239"/>
                  </a:moveTo>
                  <a:cubicBezTo>
                    <a:pt x="4836478" y="3753796"/>
                    <a:pt x="3753795" y="4836479"/>
                    <a:pt x="2418239" y="4836479"/>
                  </a:cubicBezTo>
                  <a:cubicBezTo>
                    <a:pt x="1082682" y="4836479"/>
                    <a:pt x="0" y="3753796"/>
                    <a:pt x="0" y="2418239"/>
                  </a:cubicBezTo>
                  <a:cubicBezTo>
                    <a:pt x="0" y="1082683"/>
                    <a:pt x="1082682" y="0"/>
                    <a:pt x="2418239" y="0"/>
                  </a:cubicBezTo>
                  <a:cubicBezTo>
                    <a:pt x="3753795" y="0"/>
                    <a:pt x="4836478" y="1082683"/>
                    <a:pt x="4836478" y="2418239"/>
                  </a:cubicBezTo>
                  <a:close/>
                </a:path>
              </a:pathLst>
            </a:custGeom>
            <a:blipFill rotWithShape="1">
              <a:blip r:embed="rId6">
                <a:alphaModFix/>
              </a:blip>
              <a:stretch>
                <a:fillRect b="0" l="-19998" r="-19998" t="0"/>
              </a:stretch>
            </a:blip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185" name="Google Shape;185;p6"/>
            <p:cNvGrpSpPr/>
            <p:nvPr/>
          </p:nvGrpSpPr>
          <p:grpSpPr>
            <a:xfrm>
              <a:off x="-908159" y="-1063874"/>
              <a:ext cx="5712416" cy="5706745"/>
              <a:chOff x="5931915" y="577866"/>
              <a:chExt cx="5712416" cy="5706745"/>
            </a:xfrm>
          </p:grpSpPr>
          <p:grpSp>
            <p:nvGrpSpPr>
              <p:cNvPr id="186" name="Google Shape;186;p6"/>
              <p:cNvGrpSpPr/>
              <p:nvPr/>
            </p:nvGrpSpPr>
            <p:grpSpPr>
              <a:xfrm>
                <a:off x="5931915" y="577866"/>
                <a:ext cx="3937085" cy="2934876"/>
                <a:chOff x="5931915" y="577866"/>
                <a:chExt cx="3937085" cy="2934876"/>
              </a:xfrm>
            </p:grpSpPr>
            <p:sp>
              <p:nvSpPr>
                <p:cNvPr id="187" name="Google Shape;187;p6"/>
                <p:cNvSpPr/>
                <p:nvPr/>
              </p:nvSpPr>
              <p:spPr>
                <a:xfrm>
                  <a:off x="5931915" y="577866"/>
                  <a:ext cx="2934876" cy="2934876"/>
                </a:xfrm>
                <a:custGeom>
                  <a:rect b="b" l="l" r="r" t="t"/>
                  <a:pathLst>
                    <a:path extrusionOk="0" h="2934876" w="2934876">
                      <a:moveTo>
                        <a:pt x="85385" y="2934877"/>
                      </a:moveTo>
                      <a:cubicBezTo>
                        <a:pt x="38214" y="2934877"/>
                        <a:pt x="0" y="2896663"/>
                        <a:pt x="0" y="2849492"/>
                      </a:cubicBezTo>
                      <a:cubicBezTo>
                        <a:pt x="0" y="2088344"/>
                        <a:pt x="296458" y="1372724"/>
                        <a:pt x="834591" y="834591"/>
                      </a:cubicBezTo>
                      <a:cubicBezTo>
                        <a:pt x="1372873" y="296458"/>
                        <a:pt x="2088343" y="0"/>
                        <a:pt x="2849491" y="0"/>
                      </a:cubicBezTo>
                      <a:cubicBezTo>
                        <a:pt x="2896662" y="0"/>
                        <a:pt x="2934876" y="38214"/>
                        <a:pt x="2934876" y="85385"/>
                      </a:cubicBezTo>
                      <a:cubicBezTo>
                        <a:pt x="2934876" y="132555"/>
                        <a:pt x="2896662" y="170769"/>
                        <a:pt x="2849491" y="170769"/>
                      </a:cubicBezTo>
                      <a:cubicBezTo>
                        <a:pt x="1372425" y="170620"/>
                        <a:pt x="170620" y="1372426"/>
                        <a:pt x="170620" y="2849492"/>
                      </a:cubicBezTo>
                      <a:cubicBezTo>
                        <a:pt x="170620" y="2896663"/>
                        <a:pt x="132406" y="2934877"/>
                        <a:pt x="85235" y="2934877"/>
                      </a:cubicBezTo>
                      <a:close/>
                    </a:path>
                  </a:pathLst>
                </a:custGeom>
                <a:solidFill>
                  <a:srgbClr val="1E51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8" name="Google Shape;188;p6"/>
                <p:cNvSpPr/>
                <p:nvPr/>
              </p:nvSpPr>
              <p:spPr>
                <a:xfrm>
                  <a:off x="9206859" y="625213"/>
                  <a:ext cx="662141" cy="310761"/>
                </a:xfrm>
                <a:custGeom>
                  <a:rect b="b" l="l" r="r" t="t"/>
                  <a:pathLst>
                    <a:path extrusionOk="0" h="310761" w="662141">
                      <a:moveTo>
                        <a:pt x="545873" y="304790"/>
                      </a:moveTo>
                      <a:cubicBezTo>
                        <a:pt x="501986" y="287773"/>
                        <a:pt x="480342" y="238214"/>
                        <a:pt x="497359" y="194327"/>
                      </a:cubicBezTo>
                      <a:lnTo>
                        <a:pt x="497359" y="194327"/>
                      </a:lnTo>
                      <a:cubicBezTo>
                        <a:pt x="514376" y="150441"/>
                        <a:pt x="563786" y="128796"/>
                        <a:pt x="607821" y="145813"/>
                      </a:cubicBezTo>
                      <a:lnTo>
                        <a:pt x="607821" y="145813"/>
                      </a:lnTo>
                      <a:cubicBezTo>
                        <a:pt x="651708" y="162831"/>
                        <a:pt x="673353" y="212390"/>
                        <a:pt x="656335" y="256276"/>
                      </a:cubicBezTo>
                      <a:lnTo>
                        <a:pt x="656335" y="256276"/>
                      </a:lnTo>
                      <a:cubicBezTo>
                        <a:pt x="643348" y="290012"/>
                        <a:pt x="610956" y="310761"/>
                        <a:pt x="576772" y="310761"/>
                      </a:cubicBezTo>
                      <a:lnTo>
                        <a:pt x="576772" y="310761"/>
                      </a:lnTo>
                      <a:cubicBezTo>
                        <a:pt x="566472" y="310761"/>
                        <a:pt x="556173" y="308970"/>
                        <a:pt x="545873" y="304939"/>
                      </a:cubicBezTo>
                      <a:close/>
                      <a:moveTo>
                        <a:pt x="69689" y="169249"/>
                      </a:moveTo>
                      <a:cubicBezTo>
                        <a:pt x="23264" y="160591"/>
                        <a:pt x="-7187" y="116108"/>
                        <a:pt x="1471" y="69684"/>
                      </a:cubicBezTo>
                      <a:lnTo>
                        <a:pt x="1471" y="69684"/>
                      </a:lnTo>
                      <a:cubicBezTo>
                        <a:pt x="10128" y="23409"/>
                        <a:pt x="54612" y="-7193"/>
                        <a:pt x="101036" y="1465"/>
                      </a:cubicBezTo>
                      <a:lnTo>
                        <a:pt x="101036" y="1465"/>
                      </a:lnTo>
                      <a:cubicBezTo>
                        <a:pt x="147311" y="10123"/>
                        <a:pt x="177912" y="54607"/>
                        <a:pt x="169254" y="101031"/>
                      </a:cubicBezTo>
                      <a:lnTo>
                        <a:pt x="169254" y="101031"/>
                      </a:lnTo>
                      <a:cubicBezTo>
                        <a:pt x="161492" y="142081"/>
                        <a:pt x="125816" y="170742"/>
                        <a:pt x="85512" y="170742"/>
                      </a:cubicBezTo>
                      <a:lnTo>
                        <a:pt x="85512" y="170742"/>
                      </a:lnTo>
                      <a:cubicBezTo>
                        <a:pt x="80287" y="170742"/>
                        <a:pt x="75062" y="170145"/>
                        <a:pt x="69838" y="169249"/>
                      </a:cubicBezTo>
                      <a:close/>
                    </a:path>
                  </a:pathLst>
                </a:custGeom>
                <a:solidFill>
                  <a:srgbClr val="1E51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189" name="Google Shape;189;p6"/>
              <p:cNvGrpSpPr/>
              <p:nvPr/>
            </p:nvGrpSpPr>
            <p:grpSpPr>
              <a:xfrm>
                <a:off x="7707246" y="3349586"/>
                <a:ext cx="3937085" cy="2935025"/>
                <a:chOff x="7707246" y="3349586"/>
                <a:chExt cx="3937085" cy="2935025"/>
              </a:xfrm>
            </p:grpSpPr>
            <p:sp>
              <p:nvSpPr>
                <p:cNvPr id="190" name="Google Shape;190;p6"/>
                <p:cNvSpPr/>
                <p:nvPr/>
              </p:nvSpPr>
              <p:spPr>
                <a:xfrm>
                  <a:off x="8709456" y="3349586"/>
                  <a:ext cx="2934875" cy="2935025"/>
                </a:xfrm>
                <a:custGeom>
                  <a:rect b="b" l="l" r="r" t="t"/>
                  <a:pathLst>
                    <a:path extrusionOk="0" h="2935025" w="2934875">
                      <a:moveTo>
                        <a:pt x="2849491" y="149"/>
                      </a:moveTo>
                      <a:cubicBezTo>
                        <a:pt x="2896662" y="149"/>
                        <a:pt x="2934876" y="38364"/>
                        <a:pt x="2934876" y="85534"/>
                      </a:cubicBezTo>
                      <a:cubicBezTo>
                        <a:pt x="2934876" y="846682"/>
                        <a:pt x="2638418" y="1562302"/>
                        <a:pt x="2100285" y="2100435"/>
                      </a:cubicBezTo>
                      <a:cubicBezTo>
                        <a:pt x="1562152" y="2638568"/>
                        <a:pt x="846533" y="2935026"/>
                        <a:pt x="85385" y="2935026"/>
                      </a:cubicBezTo>
                      <a:cubicBezTo>
                        <a:pt x="38214" y="2935026"/>
                        <a:pt x="0" y="2896812"/>
                        <a:pt x="0" y="2849641"/>
                      </a:cubicBezTo>
                      <a:cubicBezTo>
                        <a:pt x="0" y="2802471"/>
                        <a:pt x="38214" y="2764257"/>
                        <a:pt x="85385" y="2764257"/>
                      </a:cubicBezTo>
                      <a:cubicBezTo>
                        <a:pt x="1562600" y="2764257"/>
                        <a:pt x="2764256" y="1562452"/>
                        <a:pt x="2764256" y="85385"/>
                      </a:cubicBezTo>
                      <a:cubicBezTo>
                        <a:pt x="2764256" y="38214"/>
                        <a:pt x="2802470" y="0"/>
                        <a:pt x="2849641" y="0"/>
                      </a:cubicBezTo>
                      <a:close/>
                    </a:path>
                  </a:pathLst>
                </a:custGeom>
                <a:solidFill>
                  <a:srgbClr val="F15D2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1" name="Google Shape;191;p6"/>
                <p:cNvSpPr/>
                <p:nvPr/>
              </p:nvSpPr>
              <p:spPr>
                <a:xfrm>
                  <a:off x="7707246" y="5926503"/>
                  <a:ext cx="662141" cy="310761"/>
                </a:xfrm>
                <a:custGeom>
                  <a:rect b="b" l="l" r="r" t="t"/>
                  <a:pathLst>
                    <a:path extrusionOk="0" h="310761" w="662141">
                      <a:moveTo>
                        <a:pt x="116269" y="5971"/>
                      </a:moveTo>
                      <a:cubicBezTo>
                        <a:pt x="160156" y="22988"/>
                        <a:pt x="181800" y="72547"/>
                        <a:pt x="164783" y="116434"/>
                      </a:cubicBezTo>
                      <a:lnTo>
                        <a:pt x="164783" y="116434"/>
                      </a:lnTo>
                      <a:cubicBezTo>
                        <a:pt x="147766" y="160320"/>
                        <a:pt x="98356" y="181965"/>
                        <a:pt x="54320" y="164948"/>
                      </a:cubicBezTo>
                      <a:lnTo>
                        <a:pt x="54320" y="164948"/>
                      </a:lnTo>
                      <a:cubicBezTo>
                        <a:pt x="10434" y="147931"/>
                        <a:pt x="-11211" y="98372"/>
                        <a:pt x="5806" y="54485"/>
                      </a:cubicBezTo>
                      <a:lnTo>
                        <a:pt x="5806" y="54485"/>
                      </a:lnTo>
                      <a:cubicBezTo>
                        <a:pt x="18793" y="20749"/>
                        <a:pt x="51186" y="0"/>
                        <a:pt x="85369" y="0"/>
                      </a:cubicBezTo>
                      <a:lnTo>
                        <a:pt x="85369" y="0"/>
                      </a:lnTo>
                      <a:cubicBezTo>
                        <a:pt x="95669" y="0"/>
                        <a:pt x="105969" y="1791"/>
                        <a:pt x="116269" y="5822"/>
                      </a:cubicBezTo>
                      <a:close/>
                      <a:moveTo>
                        <a:pt x="592453" y="141512"/>
                      </a:moveTo>
                      <a:cubicBezTo>
                        <a:pt x="638877" y="150170"/>
                        <a:pt x="669329" y="194653"/>
                        <a:pt x="660671" y="241077"/>
                      </a:cubicBezTo>
                      <a:lnTo>
                        <a:pt x="660671" y="241077"/>
                      </a:lnTo>
                      <a:cubicBezTo>
                        <a:pt x="652013" y="287353"/>
                        <a:pt x="607530" y="317954"/>
                        <a:pt x="561106" y="309296"/>
                      </a:cubicBezTo>
                      <a:lnTo>
                        <a:pt x="561106" y="309296"/>
                      </a:lnTo>
                      <a:cubicBezTo>
                        <a:pt x="514831" y="300638"/>
                        <a:pt x="484229" y="256154"/>
                        <a:pt x="492887" y="209730"/>
                      </a:cubicBezTo>
                      <a:lnTo>
                        <a:pt x="492887" y="209730"/>
                      </a:lnTo>
                      <a:cubicBezTo>
                        <a:pt x="500650" y="168679"/>
                        <a:pt x="536326" y="140019"/>
                        <a:pt x="576630" y="140019"/>
                      </a:cubicBezTo>
                      <a:lnTo>
                        <a:pt x="576630" y="140019"/>
                      </a:lnTo>
                      <a:cubicBezTo>
                        <a:pt x="581855" y="140019"/>
                        <a:pt x="587079" y="140616"/>
                        <a:pt x="592304" y="141512"/>
                      </a:cubicBezTo>
                      <a:close/>
                    </a:path>
                  </a:pathLst>
                </a:custGeom>
                <a:solidFill>
                  <a:srgbClr val="F15D2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grpSp>
      <p:grpSp>
        <p:nvGrpSpPr>
          <p:cNvPr id="192" name="Google Shape;192;p6"/>
          <p:cNvGrpSpPr/>
          <p:nvPr/>
        </p:nvGrpSpPr>
        <p:grpSpPr>
          <a:xfrm>
            <a:off x="685801" y="953004"/>
            <a:ext cx="6705900" cy="3520921"/>
            <a:chOff x="5697376" y="862254"/>
            <a:chExt cx="6705900" cy="3520921"/>
          </a:xfrm>
        </p:grpSpPr>
        <p:sp>
          <p:nvSpPr>
            <p:cNvPr id="193" name="Google Shape;193;p6"/>
            <p:cNvSpPr txBox="1"/>
            <p:nvPr/>
          </p:nvSpPr>
          <p:spPr>
            <a:xfrm>
              <a:off x="5697376" y="1018007"/>
              <a:ext cx="6306600" cy="3209400"/>
            </a:xfrm>
            <a:prstGeom prst="rect">
              <a:avLst/>
            </a:prstGeom>
            <a:noFill/>
            <a:ln>
              <a:noFill/>
            </a:ln>
          </p:spPr>
          <p:txBody>
            <a:bodyPr anchorCtr="0" anchor="t" bIns="45700" lIns="91425" spcFirstLastPara="1" rIns="91425" wrap="square" tIns="45700">
              <a:spAutoFit/>
            </a:bodyPr>
            <a:lstStyle/>
            <a:p>
              <a:pPr indent="0" lvl="0" marL="0" rtl="1" algn="r">
                <a:lnSpc>
                  <a:spcPct val="115000"/>
                </a:lnSpc>
                <a:spcBef>
                  <a:spcPts val="1200"/>
                </a:spcBef>
                <a:spcAft>
                  <a:spcPts val="1200"/>
                </a:spcAft>
                <a:buSzPts val="1100"/>
                <a:buNone/>
              </a:pPr>
              <a:r>
                <a:rPr lang="en-US" sz="3000">
                  <a:solidFill>
                    <a:schemeClr val="dk1"/>
                  </a:solidFill>
                  <a:latin typeface="Tajawal Medium"/>
                  <a:ea typeface="Tajawal Medium"/>
                  <a:cs typeface="Tajawal Medium"/>
                  <a:sym typeface="Tajawal Medium"/>
                </a:rPr>
                <a:t>أكبر ميزة في Business Central هي كمية المعلومات التي يمكننا الوصول إليها. لقد استخدمناه لتبسيط كل عملية، والآن يمكن لأي عضو في فريقنا استخدام المعلومات وتحديثها في الوقت الفعلي.</a:t>
              </a:r>
              <a:endParaRPr sz="3000">
                <a:solidFill>
                  <a:schemeClr val="dk1"/>
                </a:solidFill>
                <a:latin typeface="Tajawal Medium"/>
                <a:ea typeface="Tajawal Medium"/>
                <a:cs typeface="Tajawal Medium"/>
                <a:sym typeface="Tajawal Medium"/>
              </a:endParaRPr>
            </a:p>
          </p:txBody>
        </p:sp>
        <p:sp>
          <p:nvSpPr>
            <p:cNvPr id="194" name="Google Shape;194;p6"/>
            <p:cNvSpPr txBox="1"/>
            <p:nvPr/>
          </p:nvSpPr>
          <p:spPr>
            <a:xfrm>
              <a:off x="9223075" y="3675175"/>
              <a:ext cx="498600" cy="70800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lang="en-US" sz="4000">
                  <a:solidFill>
                    <a:srgbClr val="F15D2C"/>
                  </a:solidFill>
                  <a:latin typeface="Nunito SemiBold"/>
                  <a:ea typeface="Nunito SemiBold"/>
                  <a:cs typeface="Nunito SemiBold"/>
                  <a:sym typeface="Nunito SemiBold"/>
                </a:rPr>
                <a:t>”</a:t>
              </a:r>
              <a:endParaRPr sz="4000">
                <a:solidFill>
                  <a:schemeClr val="dk1"/>
                </a:solidFill>
                <a:latin typeface="Arial"/>
                <a:ea typeface="Arial"/>
                <a:cs typeface="Arial"/>
                <a:sym typeface="Arial"/>
              </a:endParaRPr>
            </a:p>
          </p:txBody>
        </p:sp>
        <p:sp>
          <p:nvSpPr>
            <p:cNvPr id="195" name="Google Shape;195;p6"/>
            <p:cNvSpPr txBox="1"/>
            <p:nvPr/>
          </p:nvSpPr>
          <p:spPr>
            <a:xfrm>
              <a:off x="11904676" y="862254"/>
              <a:ext cx="4986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F15D2C"/>
                  </a:solidFill>
                  <a:latin typeface="Nunito SemiBold"/>
                  <a:ea typeface="Nunito SemiBold"/>
                  <a:cs typeface="Nunito SemiBold"/>
                  <a:sym typeface="Nunito SemiBold"/>
                </a:rPr>
                <a:t>”</a:t>
              </a:r>
              <a:endParaRPr sz="4000">
                <a:solidFill>
                  <a:schemeClr val="dk1"/>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7"/>
          <p:cNvSpPr/>
          <p:nvPr/>
        </p:nvSpPr>
        <p:spPr>
          <a:xfrm>
            <a:off x="0" y="0"/>
            <a:ext cx="12192000" cy="6858000"/>
          </a:xfrm>
          <a:prstGeom prst="rect">
            <a:avLst/>
          </a:prstGeom>
          <a:solidFill>
            <a:srgbClr val="E4EA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02" name="Google Shape;202;p7"/>
          <p:cNvPicPr preferRelativeResize="0"/>
          <p:nvPr/>
        </p:nvPicPr>
        <p:blipFill rotWithShape="1">
          <a:blip r:embed="rId3">
            <a:alphaModFix/>
          </a:blip>
          <a:srcRect b="0" l="0" r="0" t="0"/>
          <a:stretch/>
        </p:blipFill>
        <p:spPr>
          <a:xfrm>
            <a:off x="336500" y="6140500"/>
            <a:ext cx="942975" cy="381000"/>
          </a:xfrm>
          <a:prstGeom prst="rect">
            <a:avLst/>
          </a:prstGeom>
          <a:noFill/>
          <a:ln>
            <a:noFill/>
          </a:ln>
        </p:spPr>
      </p:pic>
      <p:pic>
        <p:nvPicPr>
          <p:cNvPr id="203" name="Google Shape;203;p7"/>
          <p:cNvPicPr preferRelativeResize="0"/>
          <p:nvPr/>
        </p:nvPicPr>
        <p:blipFill rotWithShape="1">
          <a:blip r:embed="rId4">
            <a:alphaModFix/>
          </a:blip>
          <a:srcRect b="0" l="0" r="0" t="0"/>
          <a:stretch/>
        </p:blipFill>
        <p:spPr>
          <a:xfrm>
            <a:off x="1519237" y="6473875"/>
            <a:ext cx="9153525" cy="95250"/>
          </a:xfrm>
          <a:prstGeom prst="rect">
            <a:avLst/>
          </a:prstGeom>
          <a:noFill/>
          <a:ln>
            <a:noFill/>
          </a:ln>
        </p:spPr>
      </p:pic>
      <p:sp>
        <p:nvSpPr>
          <p:cNvPr id="204" name="Google Shape;204;p7"/>
          <p:cNvSpPr txBox="1"/>
          <p:nvPr/>
        </p:nvSpPr>
        <p:spPr>
          <a:xfrm>
            <a:off x="7827650" y="1111463"/>
            <a:ext cx="3809700" cy="554100"/>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lang="en-US" sz="3000">
                <a:solidFill>
                  <a:srgbClr val="F15D2C"/>
                </a:solidFill>
                <a:latin typeface="Tajawal"/>
                <a:ea typeface="Tajawal"/>
                <a:cs typeface="Tajawal"/>
                <a:sym typeface="Tajawal"/>
              </a:rPr>
              <a:t>الخصائص والمميزات</a:t>
            </a:r>
            <a:endParaRPr b="1" sz="3000">
              <a:latin typeface="Tajawal"/>
              <a:ea typeface="Tajawal"/>
              <a:cs typeface="Tajawal"/>
              <a:sym typeface="Tajawal"/>
            </a:endParaRPr>
          </a:p>
        </p:txBody>
      </p:sp>
      <p:sp>
        <p:nvSpPr>
          <p:cNvPr id="205" name="Google Shape;205;p7"/>
          <p:cNvSpPr txBox="1"/>
          <p:nvPr/>
        </p:nvSpPr>
        <p:spPr>
          <a:xfrm>
            <a:off x="6679150" y="2513888"/>
            <a:ext cx="4594800" cy="554100"/>
          </a:xfrm>
          <a:prstGeom prst="rect">
            <a:avLst/>
          </a:prstGeom>
          <a:noFill/>
          <a:ln>
            <a:noFill/>
          </a:ln>
        </p:spPr>
        <p:txBody>
          <a:bodyPr anchorCtr="0" anchor="t" bIns="45700" lIns="91425" spcFirstLastPara="1" rIns="91425" wrap="square" tIns="45700">
            <a:spAutoFit/>
          </a:bodyPr>
          <a:lstStyle/>
          <a:p>
            <a:pPr indent="0" lvl="0" marL="0" rtl="1" algn="ctr">
              <a:lnSpc>
                <a:spcPct val="115000"/>
              </a:lnSpc>
              <a:spcBef>
                <a:spcPts val="1200"/>
              </a:spcBef>
              <a:spcAft>
                <a:spcPts val="1200"/>
              </a:spcAft>
              <a:buSzPts val="1100"/>
              <a:buNone/>
            </a:pPr>
            <a:r>
              <a:rPr lang="en-US" sz="3000">
                <a:solidFill>
                  <a:srgbClr val="1E5166"/>
                </a:solidFill>
                <a:latin typeface="Tajawal Medium"/>
                <a:ea typeface="Tajawal Medium"/>
                <a:cs typeface="Tajawal Medium"/>
                <a:sym typeface="Tajawal Medium"/>
              </a:rPr>
              <a:t>زيادة الوضوح المالي والأداء</a:t>
            </a:r>
            <a:endParaRPr sz="3000">
              <a:solidFill>
                <a:srgbClr val="1E5166"/>
              </a:solidFill>
              <a:latin typeface="Tajawal Medium"/>
              <a:ea typeface="Tajawal Medium"/>
              <a:cs typeface="Tajawal Medium"/>
              <a:sym typeface="Tajawal Medium"/>
            </a:endParaRPr>
          </a:p>
        </p:txBody>
      </p:sp>
      <p:pic>
        <p:nvPicPr>
          <p:cNvPr id="206" name="Google Shape;206;p7"/>
          <p:cNvPicPr preferRelativeResize="0"/>
          <p:nvPr/>
        </p:nvPicPr>
        <p:blipFill rotWithShape="1">
          <a:blip r:embed="rId5">
            <a:alphaModFix/>
          </a:blip>
          <a:srcRect b="0" l="0" r="0" t="0"/>
          <a:stretch/>
        </p:blipFill>
        <p:spPr>
          <a:xfrm>
            <a:off x="152399" y="-5"/>
            <a:ext cx="11887200" cy="889686"/>
          </a:xfrm>
          <a:prstGeom prst="rect">
            <a:avLst/>
          </a:prstGeom>
          <a:noFill/>
          <a:ln>
            <a:noFill/>
          </a:ln>
        </p:spPr>
      </p:pic>
      <p:sp>
        <p:nvSpPr>
          <p:cNvPr id="207" name="Google Shape;207;p7"/>
          <p:cNvSpPr txBox="1"/>
          <p:nvPr/>
        </p:nvSpPr>
        <p:spPr>
          <a:xfrm>
            <a:off x="6329359" y="3235905"/>
            <a:ext cx="5294400" cy="1108200"/>
          </a:xfrm>
          <a:prstGeom prst="rect">
            <a:avLst/>
          </a:prstGeom>
          <a:noFill/>
          <a:ln>
            <a:noFill/>
          </a:ln>
        </p:spPr>
        <p:txBody>
          <a:bodyPr anchorCtr="0" anchor="t" bIns="45700" lIns="91425" spcFirstLastPara="1" rIns="91425" wrap="square" tIns="45700">
            <a:spAutoFit/>
          </a:bodyPr>
          <a:lstStyle/>
          <a:p>
            <a:pPr indent="0" lvl="0" marL="0" rtl="1" algn="ctr">
              <a:lnSpc>
                <a:spcPct val="115000"/>
              </a:lnSpc>
              <a:spcBef>
                <a:spcPts val="1200"/>
              </a:spcBef>
              <a:spcAft>
                <a:spcPts val="1200"/>
              </a:spcAft>
              <a:buSzPts val="1100"/>
              <a:buNone/>
            </a:pPr>
            <a:r>
              <a:rPr lang="en-US" sz="2000">
                <a:solidFill>
                  <a:srgbClr val="1E5166"/>
                </a:solidFill>
                <a:latin typeface="Tajawal Light"/>
                <a:ea typeface="Tajawal Light"/>
                <a:cs typeface="Tajawal Light"/>
                <a:sym typeface="Tajawal Light"/>
              </a:rPr>
              <a:t>سارع بإغلاق الحسابات المالية، وحسّن دقة التنبؤات، واحصل على مؤشرات أداء لحظية، مع تعزيز الامتثال والحماية عبر جميع الفروع التابعة.</a:t>
            </a:r>
            <a:endParaRPr sz="2000">
              <a:solidFill>
                <a:srgbClr val="1E5166"/>
              </a:solidFill>
              <a:latin typeface="Tajawal Light"/>
              <a:ea typeface="Tajawal Light"/>
              <a:cs typeface="Tajawal Light"/>
              <a:sym typeface="Tajawal Light"/>
            </a:endParaRPr>
          </a:p>
        </p:txBody>
      </p:sp>
      <p:sp>
        <p:nvSpPr>
          <p:cNvPr id="208" name="Google Shape;208;p7"/>
          <p:cNvSpPr/>
          <p:nvPr/>
        </p:nvSpPr>
        <p:spPr>
          <a:xfrm>
            <a:off x="4217263" y="1424189"/>
            <a:ext cx="1389000" cy="1782600"/>
          </a:xfrm>
          <a:prstGeom prst="roundRect">
            <a:avLst>
              <a:gd fmla="val 16667" name="adj"/>
            </a:avLst>
          </a:prstGeom>
          <a:solidFill>
            <a:srgbClr val="FDECE5"/>
          </a:solidFill>
          <a:ln cap="flat" cmpd="sng" w="19050">
            <a:solidFill>
              <a:srgbClr val="FCDFD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grpSp>
        <p:nvGrpSpPr>
          <p:cNvPr id="209" name="Google Shape;209;p7"/>
          <p:cNvGrpSpPr/>
          <p:nvPr/>
        </p:nvGrpSpPr>
        <p:grpSpPr>
          <a:xfrm>
            <a:off x="4564297" y="1041067"/>
            <a:ext cx="694894" cy="694894"/>
            <a:chOff x="10340840" y="2270573"/>
            <a:chExt cx="694894" cy="694894"/>
          </a:xfrm>
        </p:grpSpPr>
        <p:sp>
          <p:nvSpPr>
            <p:cNvPr id="210" name="Google Shape;210;p7"/>
            <p:cNvSpPr/>
            <p:nvPr/>
          </p:nvSpPr>
          <p:spPr>
            <a:xfrm>
              <a:off x="10340840" y="2270573"/>
              <a:ext cx="694894" cy="694894"/>
            </a:xfrm>
            <a:prstGeom prst="ellipse">
              <a:avLst/>
            </a:prstGeom>
            <a:solidFill>
              <a:schemeClr val="lt1"/>
            </a:solidFill>
            <a:ln cap="flat" cmpd="sng" w="19050">
              <a:solidFill>
                <a:srgbClr val="F15D2C"/>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1" name="Google Shape;211;p7"/>
            <p:cNvSpPr/>
            <p:nvPr/>
          </p:nvSpPr>
          <p:spPr>
            <a:xfrm>
              <a:off x="10471640" y="2486638"/>
              <a:ext cx="433295" cy="262764"/>
            </a:xfrm>
            <a:custGeom>
              <a:rect b="b" l="l" r="r" t="t"/>
              <a:pathLst>
                <a:path extrusionOk="0" h="4037" w="6657">
                  <a:moveTo>
                    <a:pt x="4688" y="0"/>
                  </a:moveTo>
                  <a:lnTo>
                    <a:pt x="6657" y="0"/>
                  </a:lnTo>
                  <a:lnTo>
                    <a:pt x="6657" y="1970"/>
                  </a:lnTo>
                  <a:moveTo>
                    <a:pt x="0" y="4037"/>
                  </a:moveTo>
                  <a:lnTo>
                    <a:pt x="2501" y="1532"/>
                  </a:lnTo>
                  <a:lnTo>
                    <a:pt x="3813" y="2846"/>
                  </a:lnTo>
                  <a:lnTo>
                    <a:pt x="6657" y="0"/>
                  </a:lnTo>
                </a:path>
              </a:pathLst>
            </a:custGeom>
            <a:solidFill>
              <a:schemeClr val="lt1"/>
            </a:solidFill>
            <a:ln cap="flat" cmpd="sng" w="12700">
              <a:solidFill>
                <a:srgbClr val="F15D2C"/>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900"/>
                <a:buFont typeface="Arial"/>
                <a:buNone/>
              </a:pPr>
              <a:r>
                <a:t/>
              </a:r>
              <a:endParaRPr b="0" i="0" sz="900" u="none" cap="none" strike="noStrike">
                <a:solidFill>
                  <a:srgbClr val="505050"/>
                </a:solidFill>
                <a:latin typeface="Quattrocento Sans"/>
                <a:ea typeface="Quattrocento Sans"/>
                <a:cs typeface="Quattrocento Sans"/>
                <a:sym typeface="Quattrocento Sans"/>
              </a:endParaRPr>
            </a:p>
          </p:txBody>
        </p:sp>
      </p:grpSp>
      <p:sp>
        <p:nvSpPr>
          <p:cNvPr id="212" name="Google Shape;212;p7"/>
          <p:cNvSpPr txBox="1"/>
          <p:nvPr/>
        </p:nvSpPr>
        <p:spPr>
          <a:xfrm>
            <a:off x="4402399" y="1955418"/>
            <a:ext cx="1018800" cy="711000"/>
          </a:xfrm>
          <a:prstGeom prst="rect">
            <a:avLst/>
          </a:prstGeom>
          <a:noFill/>
          <a:ln>
            <a:noFill/>
          </a:ln>
        </p:spPr>
        <p:txBody>
          <a:bodyPr anchorCtr="0" anchor="t" bIns="0" lIns="0" spcFirstLastPara="1" rIns="0" wrap="square" tIns="0">
            <a:spAutoFit/>
          </a:bodyPr>
          <a:lstStyle/>
          <a:p>
            <a:pPr indent="0" lvl="0" marL="0" rtl="1" algn="ctr">
              <a:lnSpc>
                <a:spcPct val="115000"/>
              </a:lnSpc>
              <a:spcBef>
                <a:spcPts val="1200"/>
              </a:spcBef>
              <a:spcAft>
                <a:spcPts val="1200"/>
              </a:spcAft>
              <a:buClr>
                <a:schemeClr val="dk1"/>
              </a:buClr>
              <a:buSzPts val="1100"/>
              <a:buFont typeface="Arial"/>
              <a:buNone/>
            </a:pPr>
            <a:r>
              <a:rPr lang="en-US">
                <a:solidFill>
                  <a:srgbClr val="245065"/>
                </a:solidFill>
                <a:latin typeface="Tajawal"/>
                <a:ea typeface="Tajawal"/>
                <a:cs typeface="Tajawal"/>
                <a:sym typeface="Tajawal"/>
              </a:rPr>
              <a:t>اتخاذ قرارات مالية أكثر ربحية</a:t>
            </a:r>
            <a:endParaRPr>
              <a:solidFill>
                <a:srgbClr val="245065"/>
              </a:solidFill>
              <a:latin typeface="Tajawal"/>
              <a:ea typeface="Tajawal"/>
              <a:cs typeface="Tajawal"/>
              <a:sym typeface="Tajawal"/>
            </a:endParaRPr>
          </a:p>
        </p:txBody>
      </p:sp>
      <p:sp>
        <p:nvSpPr>
          <p:cNvPr id="213" name="Google Shape;213;p7"/>
          <p:cNvSpPr/>
          <p:nvPr/>
        </p:nvSpPr>
        <p:spPr>
          <a:xfrm>
            <a:off x="536513" y="1395990"/>
            <a:ext cx="1389000" cy="1782600"/>
          </a:xfrm>
          <a:prstGeom prst="roundRect">
            <a:avLst>
              <a:gd fmla="val 16667" name="adj"/>
            </a:avLst>
          </a:prstGeom>
          <a:solidFill>
            <a:srgbClr val="FDECE5"/>
          </a:solidFill>
          <a:ln cap="flat" cmpd="sng" w="19050">
            <a:solidFill>
              <a:srgbClr val="FCDFD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4" name="Google Shape;214;p7"/>
          <p:cNvSpPr/>
          <p:nvPr/>
        </p:nvSpPr>
        <p:spPr>
          <a:xfrm>
            <a:off x="2376888" y="1395990"/>
            <a:ext cx="1389000" cy="1782600"/>
          </a:xfrm>
          <a:prstGeom prst="roundRect">
            <a:avLst>
              <a:gd fmla="val 16667" name="adj"/>
            </a:avLst>
          </a:prstGeom>
          <a:solidFill>
            <a:schemeClr val="lt1"/>
          </a:solidFill>
          <a:ln cap="flat" cmpd="sng" w="19050">
            <a:solidFill>
              <a:srgbClr val="D2DCE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5" name="Google Shape;215;p7"/>
          <p:cNvSpPr txBox="1"/>
          <p:nvPr/>
        </p:nvSpPr>
        <p:spPr>
          <a:xfrm>
            <a:off x="738192" y="1955418"/>
            <a:ext cx="985500" cy="711000"/>
          </a:xfrm>
          <a:prstGeom prst="rect">
            <a:avLst/>
          </a:prstGeom>
          <a:noFill/>
          <a:ln>
            <a:noFill/>
          </a:ln>
        </p:spPr>
        <p:txBody>
          <a:bodyPr anchorCtr="0" anchor="t" bIns="0" lIns="0" spcFirstLastPara="1" rIns="0" wrap="square" tIns="0">
            <a:spAutoFit/>
          </a:bodyPr>
          <a:lstStyle/>
          <a:p>
            <a:pPr indent="0" lvl="0" marL="0" rtl="1" algn="ctr">
              <a:lnSpc>
                <a:spcPct val="115000"/>
              </a:lnSpc>
              <a:spcBef>
                <a:spcPts val="1200"/>
              </a:spcBef>
              <a:spcAft>
                <a:spcPts val="1200"/>
              </a:spcAft>
              <a:buClr>
                <a:schemeClr val="dk1"/>
              </a:buClr>
              <a:buSzPts val="1100"/>
              <a:buFont typeface="Arial"/>
              <a:buNone/>
            </a:pPr>
            <a:r>
              <a:rPr lang="en-US">
                <a:solidFill>
                  <a:srgbClr val="245065"/>
                </a:solidFill>
                <a:latin typeface="Tajawal"/>
                <a:ea typeface="Tajawal"/>
                <a:cs typeface="Tajawal"/>
                <a:sym typeface="Tajawal"/>
              </a:rPr>
              <a:t>تسريع الإغلاق المالي وإعداد التقارير</a:t>
            </a:r>
            <a:endParaRPr>
              <a:solidFill>
                <a:srgbClr val="245065"/>
              </a:solidFill>
              <a:latin typeface="Tajawal"/>
              <a:ea typeface="Tajawal"/>
              <a:cs typeface="Tajawal"/>
              <a:sym typeface="Tajawal"/>
            </a:endParaRPr>
          </a:p>
        </p:txBody>
      </p:sp>
      <p:grpSp>
        <p:nvGrpSpPr>
          <p:cNvPr id="216" name="Google Shape;216;p7"/>
          <p:cNvGrpSpPr/>
          <p:nvPr/>
        </p:nvGrpSpPr>
        <p:grpSpPr>
          <a:xfrm>
            <a:off x="2723922" y="1041067"/>
            <a:ext cx="694894" cy="694894"/>
            <a:chOff x="8022878" y="2270573"/>
            <a:chExt cx="694894" cy="694894"/>
          </a:xfrm>
        </p:grpSpPr>
        <p:sp>
          <p:nvSpPr>
            <p:cNvPr id="217" name="Google Shape;217;p7"/>
            <p:cNvSpPr/>
            <p:nvPr/>
          </p:nvSpPr>
          <p:spPr>
            <a:xfrm>
              <a:off x="8022878" y="2270573"/>
              <a:ext cx="694894" cy="694894"/>
            </a:xfrm>
            <a:prstGeom prst="ellipse">
              <a:avLst/>
            </a:prstGeom>
            <a:solidFill>
              <a:schemeClr val="lt1"/>
            </a:solidFill>
            <a:ln cap="flat" cmpd="sng" w="19050">
              <a:solidFill>
                <a:srgbClr val="245065"/>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218" name="Google Shape;218;p7"/>
            <p:cNvGrpSpPr/>
            <p:nvPr/>
          </p:nvGrpSpPr>
          <p:grpSpPr>
            <a:xfrm>
              <a:off x="8194597" y="2442287"/>
              <a:ext cx="351454" cy="351466"/>
              <a:chOff x="2049728" y="4798005"/>
              <a:chExt cx="456651" cy="456668"/>
            </a:xfrm>
          </p:grpSpPr>
          <p:sp>
            <p:nvSpPr>
              <p:cNvPr id="219" name="Google Shape;219;p7"/>
              <p:cNvSpPr/>
              <p:nvPr/>
            </p:nvSpPr>
            <p:spPr>
              <a:xfrm>
                <a:off x="2154382" y="4883655"/>
                <a:ext cx="282114" cy="267607"/>
              </a:xfrm>
              <a:custGeom>
                <a:rect b="b" l="l" r="r" t="t"/>
                <a:pathLst>
                  <a:path extrusionOk="0" h="267607" w="282114">
                    <a:moveTo>
                      <a:pt x="110902" y="185649"/>
                    </a:moveTo>
                    <a:cubicBezTo>
                      <a:pt x="63769" y="217939"/>
                      <a:pt x="20320" y="232248"/>
                      <a:pt x="3969" y="232793"/>
                    </a:cubicBezTo>
                    <a:lnTo>
                      <a:pt x="5129" y="267608"/>
                    </a:lnTo>
                    <a:cubicBezTo>
                      <a:pt x="32018" y="266709"/>
                      <a:pt x="84791" y="247781"/>
                      <a:pt x="138585" y="208737"/>
                    </a:cubicBezTo>
                    <a:cubicBezTo>
                      <a:pt x="176929" y="237081"/>
                      <a:pt x="221397" y="256016"/>
                      <a:pt x="268403" y="264016"/>
                    </a:cubicBezTo>
                    <a:lnTo>
                      <a:pt x="274525" y="229741"/>
                    </a:lnTo>
                    <a:cubicBezTo>
                      <a:pt x="235889" y="223225"/>
                      <a:pt x="199116" y="208446"/>
                      <a:pt x="166716" y="186415"/>
                    </a:cubicBezTo>
                    <a:cubicBezTo>
                      <a:pt x="219407" y="141462"/>
                      <a:pt x="259228" y="83334"/>
                      <a:pt x="282115" y="17964"/>
                    </a:cubicBezTo>
                    <a:lnTo>
                      <a:pt x="249209" y="6615"/>
                    </a:lnTo>
                    <a:cubicBezTo>
                      <a:pt x="227711" y="68424"/>
                      <a:pt x="189529" y="123079"/>
                      <a:pt x="138887" y="164528"/>
                    </a:cubicBezTo>
                    <a:cubicBezTo>
                      <a:pt x="96210" y="126330"/>
                      <a:pt x="61222" y="72031"/>
                      <a:pt x="32320" y="0"/>
                    </a:cubicBezTo>
                    <a:lnTo>
                      <a:pt x="0" y="12974"/>
                    </a:lnTo>
                    <a:cubicBezTo>
                      <a:pt x="29575" y="86636"/>
                      <a:pt x="66328" y="143981"/>
                      <a:pt x="110902" y="185649"/>
                    </a:cubicBezTo>
                    <a:close/>
                  </a:path>
                </a:pathLst>
              </a:custGeom>
              <a:solidFill>
                <a:schemeClr val="lt1"/>
              </a:solidFill>
              <a:ln cap="flat" cmpd="sng" w="9525">
                <a:solidFill>
                  <a:srgbClr val="1E51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Quattrocento Sans"/>
                  <a:ea typeface="Quattrocento Sans"/>
                  <a:cs typeface="Quattrocento Sans"/>
                  <a:sym typeface="Quattrocento Sans"/>
                </a:endParaRPr>
              </a:p>
            </p:txBody>
          </p:sp>
          <p:sp>
            <p:nvSpPr>
              <p:cNvPr id="220" name="Google Shape;220;p7"/>
              <p:cNvSpPr/>
              <p:nvPr/>
            </p:nvSpPr>
            <p:spPr>
              <a:xfrm>
                <a:off x="2049728" y="4798005"/>
                <a:ext cx="456651" cy="456668"/>
              </a:xfrm>
              <a:custGeom>
                <a:rect b="b" l="l" r="r" t="t"/>
                <a:pathLst>
                  <a:path extrusionOk="0" h="456668" w="456651">
                    <a:moveTo>
                      <a:pt x="399324" y="456668"/>
                    </a:moveTo>
                    <a:lnTo>
                      <a:pt x="456652" y="399729"/>
                    </a:lnTo>
                    <a:lnTo>
                      <a:pt x="399718" y="342390"/>
                    </a:lnTo>
                    <a:lnTo>
                      <a:pt x="399585" y="382380"/>
                    </a:lnTo>
                    <a:lnTo>
                      <a:pt x="74393" y="382380"/>
                    </a:lnTo>
                    <a:lnTo>
                      <a:pt x="74393" y="57067"/>
                    </a:lnTo>
                    <a:lnTo>
                      <a:pt x="114279" y="56933"/>
                    </a:lnTo>
                    <a:lnTo>
                      <a:pt x="56939" y="0"/>
                    </a:lnTo>
                    <a:lnTo>
                      <a:pt x="0" y="57322"/>
                    </a:lnTo>
                    <a:lnTo>
                      <a:pt x="37710" y="57195"/>
                    </a:lnTo>
                    <a:lnTo>
                      <a:pt x="39578" y="57189"/>
                    </a:lnTo>
                    <a:lnTo>
                      <a:pt x="39578" y="417206"/>
                    </a:lnTo>
                    <a:lnTo>
                      <a:pt x="399463" y="417206"/>
                    </a:lnTo>
                    <a:lnTo>
                      <a:pt x="399457" y="418958"/>
                    </a:lnTo>
                    <a:lnTo>
                      <a:pt x="399324" y="456668"/>
                    </a:lnTo>
                    <a:close/>
                  </a:path>
                </a:pathLst>
              </a:custGeom>
              <a:solidFill>
                <a:schemeClr val="lt1"/>
              </a:solidFill>
              <a:ln cap="flat" cmpd="sng" w="9525">
                <a:solidFill>
                  <a:srgbClr val="1E51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Quattrocento Sans"/>
                  <a:ea typeface="Quattrocento Sans"/>
                  <a:cs typeface="Quattrocento Sans"/>
                  <a:sym typeface="Quattrocento Sans"/>
                </a:endParaRPr>
              </a:p>
            </p:txBody>
          </p:sp>
        </p:grpSp>
      </p:grpSp>
      <p:grpSp>
        <p:nvGrpSpPr>
          <p:cNvPr id="221" name="Google Shape;221;p7"/>
          <p:cNvGrpSpPr/>
          <p:nvPr/>
        </p:nvGrpSpPr>
        <p:grpSpPr>
          <a:xfrm>
            <a:off x="883547" y="1041067"/>
            <a:ext cx="694894" cy="694894"/>
            <a:chOff x="2348302" y="4191701"/>
            <a:chExt cx="694894" cy="694894"/>
          </a:xfrm>
        </p:grpSpPr>
        <p:sp>
          <p:nvSpPr>
            <p:cNvPr id="222" name="Google Shape;222;p7"/>
            <p:cNvSpPr/>
            <p:nvPr/>
          </p:nvSpPr>
          <p:spPr>
            <a:xfrm>
              <a:off x="2348302" y="4191701"/>
              <a:ext cx="694894" cy="694894"/>
            </a:xfrm>
            <a:prstGeom prst="ellipse">
              <a:avLst/>
            </a:prstGeom>
            <a:solidFill>
              <a:schemeClr val="lt1"/>
            </a:solidFill>
            <a:ln cap="flat" cmpd="sng" w="19050">
              <a:solidFill>
                <a:srgbClr val="F15D2C"/>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3" name="Google Shape;223;p7"/>
            <p:cNvSpPr/>
            <p:nvPr/>
          </p:nvSpPr>
          <p:spPr>
            <a:xfrm>
              <a:off x="2512910" y="4356309"/>
              <a:ext cx="365678" cy="365678"/>
            </a:xfrm>
            <a:custGeom>
              <a:rect b="b" l="l" r="r" t="t"/>
              <a:pathLst>
                <a:path extrusionOk="0" h="281" w="281">
                  <a:moveTo>
                    <a:pt x="155" y="155"/>
                  </a:moveTo>
                  <a:cubicBezTo>
                    <a:pt x="147" y="164"/>
                    <a:pt x="134" y="164"/>
                    <a:pt x="126" y="155"/>
                  </a:cubicBezTo>
                  <a:cubicBezTo>
                    <a:pt x="117" y="147"/>
                    <a:pt x="117" y="134"/>
                    <a:pt x="126" y="126"/>
                  </a:cubicBezTo>
                  <a:cubicBezTo>
                    <a:pt x="134" y="118"/>
                    <a:pt x="147" y="117"/>
                    <a:pt x="155" y="126"/>
                  </a:cubicBezTo>
                  <a:cubicBezTo>
                    <a:pt x="164" y="134"/>
                    <a:pt x="164" y="147"/>
                    <a:pt x="155" y="155"/>
                  </a:cubicBezTo>
                  <a:close/>
                  <a:moveTo>
                    <a:pt x="140" y="0"/>
                  </a:moveTo>
                  <a:cubicBezTo>
                    <a:pt x="63" y="0"/>
                    <a:pt x="0" y="63"/>
                    <a:pt x="0" y="141"/>
                  </a:cubicBezTo>
                  <a:cubicBezTo>
                    <a:pt x="0" y="218"/>
                    <a:pt x="63" y="281"/>
                    <a:pt x="140" y="281"/>
                  </a:cubicBezTo>
                  <a:cubicBezTo>
                    <a:pt x="218" y="281"/>
                    <a:pt x="281" y="218"/>
                    <a:pt x="281" y="141"/>
                  </a:cubicBezTo>
                  <a:cubicBezTo>
                    <a:pt x="281" y="63"/>
                    <a:pt x="218" y="0"/>
                    <a:pt x="140" y="0"/>
                  </a:cubicBezTo>
                  <a:close/>
                  <a:moveTo>
                    <a:pt x="214" y="210"/>
                  </a:moveTo>
                  <a:cubicBezTo>
                    <a:pt x="231" y="192"/>
                    <a:pt x="241" y="168"/>
                    <a:pt x="241" y="141"/>
                  </a:cubicBezTo>
                  <a:cubicBezTo>
                    <a:pt x="241" y="128"/>
                    <a:pt x="239" y="116"/>
                    <a:pt x="235" y="105"/>
                  </a:cubicBezTo>
                  <a:moveTo>
                    <a:pt x="174" y="45"/>
                  </a:moveTo>
                  <a:cubicBezTo>
                    <a:pt x="163" y="42"/>
                    <a:pt x="152" y="40"/>
                    <a:pt x="140" y="40"/>
                  </a:cubicBezTo>
                  <a:cubicBezTo>
                    <a:pt x="85" y="40"/>
                    <a:pt x="40" y="85"/>
                    <a:pt x="40" y="141"/>
                  </a:cubicBezTo>
                  <a:cubicBezTo>
                    <a:pt x="40" y="168"/>
                    <a:pt x="50" y="192"/>
                    <a:pt x="67" y="210"/>
                  </a:cubicBezTo>
                  <a:moveTo>
                    <a:pt x="212" y="69"/>
                  </a:moveTo>
                  <a:cubicBezTo>
                    <a:pt x="157" y="124"/>
                    <a:pt x="157" y="124"/>
                    <a:pt x="157" y="124"/>
                  </a:cubicBezTo>
                </a:path>
              </a:pathLst>
            </a:custGeom>
            <a:noFill/>
            <a:ln cap="sq" cmpd="sng" w="12700">
              <a:solidFill>
                <a:srgbClr val="F15D2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765"/>
                <a:buFont typeface="Arial"/>
                <a:buNone/>
              </a:pPr>
              <a:r>
                <a:t/>
              </a:r>
              <a:endParaRPr b="0" i="0" sz="1765" u="none" cap="none" strike="noStrike">
                <a:solidFill>
                  <a:srgbClr val="000000"/>
                </a:solidFill>
                <a:latin typeface="Quattrocento Sans"/>
                <a:ea typeface="Quattrocento Sans"/>
                <a:cs typeface="Quattrocento Sans"/>
                <a:sym typeface="Quattrocento Sans"/>
              </a:endParaRPr>
            </a:p>
          </p:txBody>
        </p:sp>
      </p:grpSp>
      <p:sp>
        <p:nvSpPr>
          <p:cNvPr id="224" name="Google Shape;224;p7"/>
          <p:cNvSpPr/>
          <p:nvPr/>
        </p:nvSpPr>
        <p:spPr>
          <a:xfrm>
            <a:off x="4217263" y="4034324"/>
            <a:ext cx="1389000" cy="1782600"/>
          </a:xfrm>
          <a:prstGeom prst="roundRect">
            <a:avLst>
              <a:gd fmla="val 16667" name="adj"/>
            </a:avLst>
          </a:prstGeom>
          <a:solidFill>
            <a:schemeClr val="lt1"/>
          </a:solidFill>
          <a:ln cap="flat" cmpd="sng" w="19050">
            <a:solidFill>
              <a:srgbClr val="D2DCE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225" name="Google Shape;225;p7"/>
          <p:cNvSpPr txBox="1"/>
          <p:nvPr/>
        </p:nvSpPr>
        <p:spPr>
          <a:xfrm>
            <a:off x="4402399" y="4588951"/>
            <a:ext cx="1026600" cy="711000"/>
          </a:xfrm>
          <a:prstGeom prst="rect">
            <a:avLst/>
          </a:prstGeom>
          <a:noFill/>
          <a:ln>
            <a:noFill/>
          </a:ln>
        </p:spPr>
        <p:txBody>
          <a:bodyPr anchorCtr="0" anchor="t" bIns="0" lIns="0" spcFirstLastPara="1" rIns="0" wrap="square" tIns="0">
            <a:spAutoFit/>
          </a:bodyPr>
          <a:lstStyle/>
          <a:p>
            <a:pPr indent="0" lvl="0" marL="0" rtl="1" algn="ctr">
              <a:lnSpc>
                <a:spcPct val="115000"/>
              </a:lnSpc>
              <a:spcBef>
                <a:spcPts val="1200"/>
              </a:spcBef>
              <a:spcAft>
                <a:spcPts val="1200"/>
              </a:spcAft>
              <a:buClr>
                <a:schemeClr val="dk1"/>
              </a:buClr>
              <a:buSzPts val="1100"/>
              <a:buFont typeface="Arial"/>
              <a:buNone/>
            </a:pPr>
            <a:r>
              <a:rPr lang="en-US">
                <a:solidFill>
                  <a:srgbClr val="245065"/>
                </a:solidFill>
                <a:latin typeface="Tajawal"/>
                <a:ea typeface="Tajawal"/>
                <a:cs typeface="Tajawal"/>
                <a:sym typeface="Tajawal"/>
              </a:rPr>
              <a:t>التحكم الكامل في البيانات المالية</a:t>
            </a:r>
            <a:endParaRPr>
              <a:solidFill>
                <a:srgbClr val="245065"/>
              </a:solidFill>
              <a:latin typeface="Tajawal"/>
              <a:ea typeface="Tajawal"/>
              <a:cs typeface="Tajawal"/>
              <a:sym typeface="Tajawal"/>
            </a:endParaRPr>
          </a:p>
        </p:txBody>
      </p:sp>
      <p:sp>
        <p:nvSpPr>
          <p:cNvPr id="226" name="Google Shape;226;p7"/>
          <p:cNvSpPr txBox="1"/>
          <p:nvPr/>
        </p:nvSpPr>
        <p:spPr>
          <a:xfrm>
            <a:off x="2648509" y="1955418"/>
            <a:ext cx="845700" cy="711000"/>
          </a:xfrm>
          <a:prstGeom prst="rect">
            <a:avLst/>
          </a:prstGeom>
          <a:noFill/>
          <a:ln>
            <a:noFill/>
          </a:ln>
        </p:spPr>
        <p:txBody>
          <a:bodyPr anchorCtr="0" anchor="t" bIns="0" lIns="0" spcFirstLastPara="1" rIns="0" wrap="square" tIns="0">
            <a:spAutoFit/>
          </a:bodyPr>
          <a:lstStyle/>
          <a:p>
            <a:pPr indent="0" lvl="0" marL="0" rtl="1" algn="ctr">
              <a:lnSpc>
                <a:spcPct val="115000"/>
              </a:lnSpc>
              <a:spcBef>
                <a:spcPts val="1200"/>
              </a:spcBef>
              <a:spcAft>
                <a:spcPts val="1200"/>
              </a:spcAft>
              <a:buClr>
                <a:schemeClr val="dk1"/>
              </a:buClr>
              <a:buSzPts val="1100"/>
              <a:buFont typeface="Arial"/>
              <a:buNone/>
            </a:pPr>
            <a:r>
              <a:rPr lang="en-US">
                <a:latin typeface="Tajawal"/>
                <a:ea typeface="Tajawal"/>
                <a:cs typeface="Tajawal"/>
                <a:sym typeface="Tajawal"/>
              </a:rPr>
              <a:t>مراقبة التقارير المالية</a:t>
            </a:r>
            <a:endParaRPr>
              <a:latin typeface="Tajawal"/>
              <a:ea typeface="Tajawal"/>
              <a:cs typeface="Tajawal"/>
              <a:sym typeface="Tajawal"/>
            </a:endParaRPr>
          </a:p>
        </p:txBody>
      </p:sp>
      <p:sp>
        <p:nvSpPr>
          <p:cNvPr id="227" name="Google Shape;227;p7"/>
          <p:cNvSpPr/>
          <p:nvPr/>
        </p:nvSpPr>
        <p:spPr>
          <a:xfrm>
            <a:off x="536513" y="4006125"/>
            <a:ext cx="1389000" cy="1782600"/>
          </a:xfrm>
          <a:prstGeom prst="roundRect">
            <a:avLst>
              <a:gd fmla="val 16667" name="adj"/>
            </a:avLst>
          </a:prstGeom>
          <a:solidFill>
            <a:schemeClr val="lt1"/>
          </a:solidFill>
          <a:ln cap="flat" cmpd="sng" w="19050">
            <a:solidFill>
              <a:srgbClr val="D2DCE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8" name="Google Shape;228;p7"/>
          <p:cNvSpPr/>
          <p:nvPr/>
        </p:nvSpPr>
        <p:spPr>
          <a:xfrm>
            <a:off x="2376888" y="4006125"/>
            <a:ext cx="1389000" cy="1782600"/>
          </a:xfrm>
          <a:prstGeom prst="roundRect">
            <a:avLst>
              <a:gd fmla="val 16667" name="adj"/>
            </a:avLst>
          </a:prstGeom>
          <a:solidFill>
            <a:srgbClr val="FDECE5"/>
          </a:solidFill>
          <a:ln cap="flat" cmpd="sng" w="19050">
            <a:solidFill>
              <a:srgbClr val="FCDFD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229" name="Google Shape;229;p7"/>
          <p:cNvGrpSpPr/>
          <p:nvPr/>
        </p:nvGrpSpPr>
        <p:grpSpPr>
          <a:xfrm>
            <a:off x="4564297" y="3656397"/>
            <a:ext cx="694894" cy="694894"/>
            <a:chOff x="10340840" y="3877621"/>
            <a:chExt cx="694894" cy="694894"/>
          </a:xfrm>
        </p:grpSpPr>
        <p:sp>
          <p:nvSpPr>
            <p:cNvPr id="230" name="Google Shape;230;p7"/>
            <p:cNvSpPr/>
            <p:nvPr/>
          </p:nvSpPr>
          <p:spPr>
            <a:xfrm>
              <a:off x="10340840" y="3877621"/>
              <a:ext cx="694894" cy="694894"/>
            </a:xfrm>
            <a:prstGeom prst="ellipse">
              <a:avLst/>
            </a:prstGeom>
            <a:solidFill>
              <a:schemeClr val="lt1"/>
            </a:solidFill>
            <a:ln cap="flat" cmpd="sng" w="19050">
              <a:solidFill>
                <a:srgbClr val="245065"/>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Arial"/>
                <a:ea typeface="Arial"/>
                <a:cs typeface="Arial"/>
                <a:sym typeface="Arial"/>
              </a:endParaRPr>
            </a:p>
          </p:txBody>
        </p:sp>
        <p:sp>
          <p:nvSpPr>
            <p:cNvPr id="231" name="Google Shape;231;p7"/>
            <p:cNvSpPr/>
            <p:nvPr/>
          </p:nvSpPr>
          <p:spPr>
            <a:xfrm>
              <a:off x="10501585" y="4050018"/>
              <a:ext cx="373405" cy="350101"/>
            </a:xfrm>
            <a:custGeom>
              <a:rect b="b" l="l" r="r" t="t"/>
              <a:pathLst>
                <a:path extrusionOk="0" h="3535" w="3772">
                  <a:moveTo>
                    <a:pt x="1917" y="1791"/>
                  </a:moveTo>
                  <a:cubicBezTo>
                    <a:pt x="1917" y="1985"/>
                    <a:pt x="1917" y="1985"/>
                    <a:pt x="1917" y="1985"/>
                  </a:cubicBezTo>
                  <a:moveTo>
                    <a:pt x="1917" y="1123"/>
                  </a:moveTo>
                  <a:cubicBezTo>
                    <a:pt x="1917" y="1028"/>
                    <a:pt x="1840" y="951"/>
                    <a:pt x="1745" y="951"/>
                  </a:cubicBezTo>
                  <a:cubicBezTo>
                    <a:pt x="1650" y="951"/>
                    <a:pt x="1573" y="1028"/>
                    <a:pt x="1573" y="1123"/>
                  </a:cubicBezTo>
                  <a:cubicBezTo>
                    <a:pt x="1573" y="1123"/>
                    <a:pt x="1573" y="1127"/>
                    <a:pt x="1573" y="1135"/>
                  </a:cubicBezTo>
                  <a:cubicBezTo>
                    <a:pt x="1573" y="1252"/>
                    <a:pt x="1573" y="2194"/>
                    <a:pt x="1573" y="2527"/>
                  </a:cubicBezTo>
                  <a:cubicBezTo>
                    <a:pt x="1573" y="2581"/>
                    <a:pt x="1507" y="2608"/>
                    <a:pt x="1469" y="2569"/>
                  </a:cubicBezTo>
                  <a:cubicBezTo>
                    <a:pt x="1282" y="2383"/>
                    <a:pt x="1282" y="2383"/>
                    <a:pt x="1282" y="2383"/>
                  </a:cubicBezTo>
                  <a:cubicBezTo>
                    <a:pt x="1210" y="2311"/>
                    <a:pt x="1095" y="2311"/>
                    <a:pt x="1023" y="2383"/>
                  </a:cubicBezTo>
                  <a:cubicBezTo>
                    <a:pt x="952" y="2454"/>
                    <a:pt x="952" y="2570"/>
                    <a:pt x="1023" y="2641"/>
                  </a:cubicBezTo>
                  <a:cubicBezTo>
                    <a:pt x="1659" y="3277"/>
                    <a:pt x="1659" y="3277"/>
                    <a:pt x="1659" y="3277"/>
                  </a:cubicBezTo>
                  <a:cubicBezTo>
                    <a:pt x="1813" y="3436"/>
                    <a:pt x="2026" y="3535"/>
                    <a:pt x="2262" y="3535"/>
                  </a:cubicBezTo>
                  <a:cubicBezTo>
                    <a:pt x="2643" y="3535"/>
                    <a:pt x="2951" y="3227"/>
                    <a:pt x="2951" y="2846"/>
                  </a:cubicBezTo>
                  <a:cubicBezTo>
                    <a:pt x="2951" y="2184"/>
                    <a:pt x="2951" y="2184"/>
                    <a:pt x="2951" y="2184"/>
                  </a:cubicBezTo>
                  <a:cubicBezTo>
                    <a:pt x="2951" y="2105"/>
                    <a:pt x="2897" y="2036"/>
                    <a:pt x="2820" y="2017"/>
                  </a:cubicBezTo>
                  <a:cubicBezTo>
                    <a:pt x="1917" y="1791"/>
                    <a:pt x="1917" y="1791"/>
                    <a:pt x="1917" y="1791"/>
                  </a:cubicBezTo>
                  <a:lnTo>
                    <a:pt x="1917" y="1123"/>
                  </a:lnTo>
                  <a:close/>
                  <a:moveTo>
                    <a:pt x="1917" y="1602"/>
                  </a:moveTo>
                  <a:cubicBezTo>
                    <a:pt x="2114" y="1532"/>
                    <a:pt x="2254" y="1344"/>
                    <a:pt x="2254" y="1123"/>
                  </a:cubicBezTo>
                  <a:cubicBezTo>
                    <a:pt x="2254" y="842"/>
                    <a:pt x="2026" y="614"/>
                    <a:pt x="1744" y="614"/>
                  </a:cubicBezTo>
                  <a:cubicBezTo>
                    <a:pt x="1463" y="614"/>
                    <a:pt x="1235" y="842"/>
                    <a:pt x="1235" y="1123"/>
                  </a:cubicBezTo>
                  <a:cubicBezTo>
                    <a:pt x="1235" y="1344"/>
                    <a:pt x="1376" y="1532"/>
                    <a:pt x="1573" y="1603"/>
                  </a:cubicBezTo>
                  <a:moveTo>
                    <a:pt x="2951" y="2672"/>
                  </a:moveTo>
                  <a:cubicBezTo>
                    <a:pt x="3657" y="2672"/>
                    <a:pt x="3657" y="2672"/>
                    <a:pt x="3657" y="2672"/>
                  </a:cubicBezTo>
                  <a:cubicBezTo>
                    <a:pt x="3720" y="2672"/>
                    <a:pt x="3772" y="2621"/>
                    <a:pt x="3772" y="2557"/>
                  </a:cubicBezTo>
                  <a:cubicBezTo>
                    <a:pt x="3772" y="115"/>
                    <a:pt x="3772" y="115"/>
                    <a:pt x="3772" y="115"/>
                  </a:cubicBezTo>
                  <a:cubicBezTo>
                    <a:pt x="3772" y="51"/>
                    <a:pt x="3720" y="0"/>
                    <a:pt x="3657" y="0"/>
                  </a:cubicBezTo>
                  <a:cubicBezTo>
                    <a:pt x="115" y="0"/>
                    <a:pt x="115" y="0"/>
                    <a:pt x="115" y="0"/>
                  </a:cubicBezTo>
                  <a:cubicBezTo>
                    <a:pt x="51" y="0"/>
                    <a:pt x="0" y="51"/>
                    <a:pt x="0" y="115"/>
                  </a:cubicBezTo>
                  <a:cubicBezTo>
                    <a:pt x="0" y="2557"/>
                    <a:pt x="0" y="2557"/>
                    <a:pt x="0" y="2557"/>
                  </a:cubicBezTo>
                  <a:cubicBezTo>
                    <a:pt x="0" y="2621"/>
                    <a:pt x="51" y="2672"/>
                    <a:pt x="115" y="2672"/>
                  </a:cubicBezTo>
                  <a:cubicBezTo>
                    <a:pt x="1054" y="2672"/>
                    <a:pt x="1054" y="2672"/>
                    <a:pt x="1054" y="2672"/>
                  </a:cubicBezTo>
                </a:path>
              </a:pathLst>
            </a:custGeom>
            <a:solidFill>
              <a:schemeClr val="lt1"/>
            </a:solidFill>
            <a:ln cap="sq" cmpd="sng" w="12700">
              <a:solidFill>
                <a:srgbClr val="1E51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505050"/>
                </a:solidFill>
                <a:latin typeface="Quattrocento Sans"/>
                <a:ea typeface="Quattrocento Sans"/>
                <a:cs typeface="Quattrocento Sans"/>
                <a:sym typeface="Quattrocento Sans"/>
              </a:endParaRPr>
            </a:p>
          </p:txBody>
        </p:sp>
      </p:grpSp>
      <p:grpSp>
        <p:nvGrpSpPr>
          <p:cNvPr id="232" name="Google Shape;232;p7"/>
          <p:cNvGrpSpPr/>
          <p:nvPr/>
        </p:nvGrpSpPr>
        <p:grpSpPr>
          <a:xfrm>
            <a:off x="883547" y="3652425"/>
            <a:ext cx="694894" cy="694894"/>
            <a:chOff x="5747523" y="3877621"/>
            <a:chExt cx="694894" cy="694894"/>
          </a:xfrm>
        </p:grpSpPr>
        <p:sp>
          <p:nvSpPr>
            <p:cNvPr id="233" name="Google Shape;233;p7"/>
            <p:cNvSpPr/>
            <p:nvPr/>
          </p:nvSpPr>
          <p:spPr>
            <a:xfrm>
              <a:off x="5747523" y="3877621"/>
              <a:ext cx="694894" cy="694894"/>
            </a:xfrm>
            <a:prstGeom prst="ellipse">
              <a:avLst/>
            </a:prstGeom>
            <a:solidFill>
              <a:schemeClr val="lt1"/>
            </a:solidFill>
            <a:ln cap="flat" cmpd="sng" w="19050">
              <a:solidFill>
                <a:srgbClr val="245065"/>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234" name="Google Shape;234;p7"/>
            <p:cNvGrpSpPr/>
            <p:nvPr/>
          </p:nvGrpSpPr>
          <p:grpSpPr>
            <a:xfrm>
              <a:off x="5861484" y="3991582"/>
              <a:ext cx="466973" cy="466973"/>
              <a:chOff x="5546165" y="2360097"/>
              <a:chExt cx="599894" cy="599894"/>
            </a:xfrm>
          </p:grpSpPr>
          <p:sp>
            <p:nvSpPr>
              <p:cNvPr id="235" name="Google Shape;235;p7"/>
              <p:cNvSpPr/>
              <p:nvPr/>
            </p:nvSpPr>
            <p:spPr>
              <a:xfrm>
                <a:off x="5997263" y="2566981"/>
                <a:ext cx="48738" cy="56945"/>
              </a:xfrm>
              <a:custGeom>
                <a:rect b="b" l="l" r="r" t="t"/>
                <a:pathLst>
                  <a:path extrusionOk="0" h="56945" w="48738">
                    <a:moveTo>
                      <a:pt x="8216" y="56674"/>
                    </a:moveTo>
                    <a:cubicBezTo>
                      <a:pt x="29607" y="42229"/>
                      <a:pt x="54155" y="26048"/>
                      <a:pt x="47683" y="1421"/>
                    </a:cubicBezTo>
                    <a:cubicBezTo>
                      <a:pt x="47209" y="-474"/>
                      <a:pt x="40263" y="-474"/>
                      <a:pt x="39789" y="1421"/>
                    </a:cubicBezTo>
                    <a:cubicBezTo>
                      <a:pt x="36553" y="15234"/>
                      <a:pt x="33238" y="27706"/>
                      <a:pt x="323" y="48781"/>
                    </a:cubicBezTo>
                    <a:cubicBezTo>
                      <a:pt x="-1572" y="49965"/>
                      <a:pt x="5374" y="58569"/>
                      <a:pt x="8216" y="56674"/>
                    </a:cubicBezTo>
                    <a:close/>
                  </a:path>
                </a:pathLst>
              </a:custGeom>
              <a:solidFill>
                <a:schemeClr val="lt1"/>
              </a:solidFill>
              <a:ln cap="flat" cmpd="sng" w="10450">
                <a:solidFill>
                  <a:srgbClr val="1E51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Quattrocento Sans"/>
                  <a:ea typeface="Quattrocento Sans"/>
                  <a:cs typeface="Quattrocento Sans"/>
                  <a:sym typeface="Quattrocento Sans"/>
                </a:endParaRPr>
              </a:p>
            </p:txBody>
          </p:sp>
          <p:sp>
            <p:nvSpPr>
              <p:cNvPr id="236" name="Google Shape;236;p7"/>
              <p:cNvSpPr/>
              <p:nvPr/>
            </p:nvSpPr>
            <p:spPr>
              <a:xfrm>
                <a:off x="5907710" y="2742991"/>
                <a:ext cx="50015" cy="54559"/>
              </a:xfrm>
              <a:custGeom>
                <a:rect b="b" l="l" r="r" t="t"/>
                <a:pathLst>
                  <a:path extrusionOk="0" h="54559" w="50015">
                    <a:moveTo>
                      <a:pt x="3127" y="27086"/>
                    </a:moveTo>
                    <a:cubicBezTo>
                      <a:pt x="5021" y="25507"/>
                      <a:pt x="21992" y="19193"/>
                      <a:pt x="23650" y="15877"/>
                    </a:cubicBezTo>
                    <a:cubicBezTo>
                      <a:pt x="26532" y="10168"/>
                      <a:pt x="30563" y="5116"/>
                      <a:pt x="35490" y="1038"/>
                    </a:cubicBezTo>
                    <a:cubicBezTo>
                      <a:pt x="36808" y="286"/>
                      <a:pt x="38315" y="-71"/>
                      <a:pt x="39831" y="12"/>
                    </a:cubicBezTo>
                    <a:lnTo>
                      <a:pt x="42515" y="2617"/>
                    </a:lnTo>
                    <a:cubicBezTo>
                      <a:pt x="45041" y="4228"/>
                      <a:pt x="47467" y="5995"/>
                      <a:pt x="49777" y="7905"/>
                    </a:cubicBezTo>
                    <a:cubicBezTo>
                      <a:pt x="50566" y="8931"/>
                      <a:pt x="49145" y="9878"/>
                      <a:pt x="49145" y="9878"/>
                    </a:cubicBezTo>
                    <a:lnTo>
                      <a:pt x="49145" y="9878"/>
                    </a:lnTo>
                    <a:lnTo>
                      <a:pt x="45830" y="10589"/>
                    </a:lnTo>
                    <a:cubicBezTo>
                      <a:pt x="46093" y="11444"/>
                      <a:pt x="46304" y="12314"/>
                      <a:pt x="46461" y="13194"/>
                    </a:cubicBezTo>
                    <a:cubicBezTo>
                      <a:pt x="46461" y="14930"/>
                      <a:pt x="39200" y="18482"/>
                      <a:pt x="39200" y="18482"/>
                    </a:cubicBezTo>
                    <a:lnTo>
                      <a:pt x="42515" y="22429"/>
                    </a:lnTo>
                    <a:cubicBezTo>
                      <a:pt x="42515" y="22429"/>
                      <a:pt x="51040" y="23692"/>
                      <a:pt x="47803" y="29059"/>
                    </a:cubicBezTo>
                    <a:lnTo>
                      <a:pt x="39910" y="37663"/>
                    </a:lnTo>
                    <a:lnTo>
                      <a:pt x="35963" y="46267"/>
                    </a:lnTo>
                    <a:cubicBezTo>
                      <a:pt x="35963" y="46267"/>
                      <a:pt x="35963" y="52266"/>
                      <a:pt x="33990" y="53529"/>
                    </a:cubicBezTo>
                    <a:cubicBezTo>
                      <a:pt x="32017" y="54792"/>
                      <a:pt x="31306" y="52897"/>
                      <a:pt x="28070" y="54239"/>
                    </a:cubicBezTo>
                    <a:cubicBezTo>
                      <a:pt x="20516" y="55148"/>
                      <a:pt x="12855" y="54115"/>
                      <a:pt x="5811" y="51240"/>
                    </a:cubicBezTo>
                    <a:cubicBezTo>
                      <a:pt x="5063" y="49115"/>
                      <a:pt x="4819" y="46845"/>
                      <a:pt x="5100" y="44609"/>
                    </a:cubicBezTo>
                    <a:cubicBezTo>
                      <a:pt x="5100" y="44609"/>
                      <a:pt x="3522" y="44609"/>
                      <a:pt x="1469" y="41610"/>
                    </a:cubicBezTo>
                    <a:cubicBezTo>
                      <a:pt x="-981" y="36882"/>
                      <a:pt x="-326" y="31141"/>
                      <a:pt x="3127" y="27086"/>
                    </a:cubicBezTo>
                    <a:close/>
                  </a:path>
                </a:pathLst>
              </a:custGeom>
              <a:solidFill>
                <a:schemeClr val="lt1"/>
              </a:solidFill>
              <a:ln cap="flat" cmpd="sng" w="10450">
                <a:solidFill>
                  <a:srgbClr val="1E51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Quattrocento Sans"/>
                  <a:ea typeface="Quattrocento Sans"/>
                  <a:cs typeface="Quattrocento Sans"/>
                  <a:sym typeface="Quattrocento Sans"/>
                </a:endParaRPr>
              </a:p>
            </p:txBody>
          </p:sp>
          <p:sp>
            <p:nvSpPr>
              <p:cNvPr id="237" name="Google Shape;237;p7"/>
              <p:cNvSpPr/>
              <p:nvPr/>
            </p:nvSpPr>
            <p:spPr>
              <a:xfrm>
                <a:off x="5834921" y="2755386"/>
                <a:ext cx="57213" cy="55014"/>
              </a:xfrm>
              <a:custGeom>
                <a:rect b="b" l="l" r="r" t="t"/>
                <a:pathLst>
                  <a:path extrusionOk="0" h="55014" w="57213">
                    <a:moveTo>
                      <a:pt x="45527" y="50448"/>
                    </a:moveTo>
                    <a:cubicBezTo>
                      <a:pt x="38228" y="44289"/>
                      <a:pt x="31563" y="37414"/>
                      <a:pt x="25636" y="29925"/>
                    </a:cubicBezTo>
                    <a:lnTo>
                      <a:pt x="21057" y="25978"/>
                    </a:lnTo>
                    <a:lnTo>
                      <a:pt x="6455" y="8061"/>
                    </a:lnTo>
                    <a:lnTo>
                      <a:pt x="1166" y="2772"/>
                    </a:lnTo>
                    <a:cubicBezTo>
                      <a:pt x="1166" y="2772"/>
                      <a:pt x="-965" y="799"/>
                      <a:pt x="535" y="167"/>
                    </a:cubicBezTo>
                    <a:cubicBezTo>
                      <a:pt x="4558" y="-282"/>
                      <a:pt x="8631" y="177"/>
                      <a:pt x="12454" y="1509"/>
                    </a:cubicBezTo>
                    <a:cubicBezTo>
                      <a:pt x="14743" y="2614"/>
                      <a:pt x="26820" y="16743"/>
                      <a:pt x="28951" y="16664"/>
                    </a:cubicBezTo>
                    <a:cubicBezTo>
                      <a:pt x="31082" y="16585"/>
                      <a:pt x="32503" y="15717"/>
                      <a:pt x="34239" y="16664"/>
                    </a:cubicBezTo>
                    <a:cubicBezTo>
                      <a:pt x="36858" y="18879"/>
                      <a:pt x="39286" y="21308"/>
                      <a:pt x="41501" y="23926"/>
                    </a:cubicBezTo>
                    <a:cubicBezTo>
                      <a:pt x="42921" y="24444"/>
                      <a:pt x="44273" y="25134"/>
                      <a:pt x="45527" y="25978"/>
                    </a:cubicBezTo>
                    <a:cubicBezTo>
                      <a:pt x="46719" y="27793"/>
                      <a:pt x="47599" y="29794"/>
                      <a:pt x="48132" y="31898"/>
                    </a:cubicBezTo>
                    <a:cubicBezTo>
                      <a:pt x="49590" y="34353"/>
                      <a:pt x="51657" y="36392"/>
                      <a:pt x="54131" y="37818"/>
                    </a:cubicBezTo>
                    <a:cubicBezTo>
                      <a:pt x="58867" y="41134"/>
                      <a:pt x="56735" y="41134"/>
                      <a:pt x="56735" y="41134"/>
                    </a:cubicBezTo>
                    <a:lnTo>
                      <a:pt x="55393" y="47133"/>
                    </a:lnTo>
                    <a:cubicBezTo>
                      <a:pt x="55393" y="47133"/>
                      <a:pt x="56814" y="53053"/>
                      <a:pt x="55393" y="54394"/>
                    </a:cubicBezTo>
                    <a:cubicBezTo>
                      <a:pt x="53973" y="55736"/>
                      <a:pt x="52552" y="55105"/>
                      <a:pt x="45527" y="50448"/>
                    </a:cubicBezTo>
                    <a:close/>
                  </a:path>
                </a:pathLst>
              </a:custGeom>
              <a:solidFill>
                <a:schemeClr val="lt1"/>
              </a:solidFill>
              <a:ln cap="flat" cmpd="sng" w="10450">
                <a:solidFill>
                  <a:srgbClr val="1E51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Quattrocento Sans"/>
                  <a:ea typeface="Quattrocento Sans"/>
                  <a:cs typeface="Quattrocento Sans"/>
                  <a:sym typeface="Quattrocento Sans"/>
                </a:endParaRPr>
              </a:p>
            </p:txBody>
          </p:sp>
          <p:sp>
            <p:nvSpPr>
              <p:cNvPr id="238" name="Google Shape;238;p7"/>
              <p:cNvSpPr/>
              <p:nvPr/>
            </p:nvSpPr>
            <p:spPr>
              <a:xfrm>
                <a:off x="5546165" y="2360097"/>
                <a:ext cx="599894" cy="599894"/>
              </a:xfrm>
              <a:custGeom>
                <a:rect b="b" l="l" r="r" t="t"/>
                <a:pathLst>
                  <a:path extrusionOk="0" h="599894" w="599894">
                    <a:moveTo>
                      <a:pt x="299947" y="0"/>
                    </a:moveTo>
                    <a:cubicBezTo>
                      <a:pt x="134291" y="0"/>
                      <a:pt x="0" y="134291"/>
                      <a:pt x="0" y="299947"/>
                    </a:cubicBezTo>
                    <a:cubicBezTo>
                      <a:pt x="0" y="465603"/>
                      <a:pt x="134291" y="599894"/>
                      <a:pt x="299947" y="599894"/>
                    </a:cubicBezTo>
                    <a:cubicBezTo>
                      <a:pt x="465603" y="599894"/>
                      <a:pt x="599894" y="465603"/>
                      <a:pt x="599894" y="299947"/>
                    </a:cubicBezTo>
                    <a:cubicBezTo>
                      <a:pt x="599894" y="134291"/>
                      <a:pt x="465603" y="0"/>
                      <a:pt x="299947" y="0"/>
                    </a:cubicBezTo>
                    <a:close/>
                    <a:moveTo>
                      <a:pt x="443843" y="73566"/>
                    </a:moveTo>
                    <a:cubicBezTo>
                      <a:pt x="442738" y="74513"/>
                      <a:pt x="442659" y="76487"/>
                      <a:pt x="442659" y="80591"/>
                    </a:cubicBezTo>
                    <a:cubicBezTo>
                      <a:pt x="442659" y="88484"/>
                      <a:pt x="426872" y="80591"/>
                      <a:pt x="411085" y="80591"/>
                    </a:cubicBezTo>
                    <a:cubicBezTo>
                      <a:pt x="395299" y="80591"/>
                      <a:pt x="371619" y="88484"/>
                      <a:pt x="363725" y="88484"/>
                    </a:cubicBezTo>
                    <a:cubicBezTo>
                      <a:pt x="355832" y="88484"/>
                      <a:pt x="347939" y="96378"/>
                      <a:pt x="340045" y="96378"/>
                    </a:cubicBezTo>
                    <a:cubicBezTo>
                      <a:pt x="332152" y="96378"/>
                      <a:pt x="338782" y="84932"/>
                      <a:pt x="332152" y="80591"/>
                    </a:cubicBezTo>
                    <a:cubicBezTo>
                      <a:pt x="291422" y="53675"/>
                      <a:pt x="245325" y="96378"/>
                      <a:pt x="237432" y="88484"/>
                    </a:cubicBezTo>
                    <a:cubicBezTo>
                      <a:pt x="229538" y="80591"/>
                      <a:pt x="197965" y="96378"/>
                      <a:pt x="184310" y="97325"/>
                    </a:cubicBezTo>
                    <a:cubicBezTo>
                      <a:pt x="170654" y="98272"/>
                      <a:pt x="158498" y="96378"/>
                      <a:pt x="166392" y="88484"/>
                    </a:cubicBezTo>
                    <a:cubicBezTo>
                      <a:pt x="174285" y="80591"/>
                      <a:pt x="166392" y="80591"/>
                      <a:pt x="158498" y="72698"/>
                    </a:cubicBezTo>
                    <a:lnTo>
                      <a:pt x="158025" y="72303"/>
                    </a:lnTo>
                    <a:cubicBezTo>
                      <a:pt x="245562" y="17545"/>
                      <a:pt x="356793" y="18035"/>
                      <a:pt x="443843" y="73566"/>
                    </a:cubicBezTo>
                    <a:close/>
                    <a:moveTo>
                      <a:pt x="473995" y="95904"/>
                    </a:moveTo>
                    <a:cubicBezTo>
                      <a:pt x="586655" y="191681"/>
                      <a:pt x="600342" y="360653"/>
                      <a:pt x="504564" y="473313"/>
                    </a:cubicBezTo>
                    <a:cubicBezTo>
                      <a:pt x="503490" y="474576"/>
                      <a:pt x="502404" y="475831"/>
                      <a:pt x="501306" y="477074"/>
                    </a:cubicBezTo>
                    <a:cubicBezTo>
                      <a:pt x="499964" y="477784"/>
                      <a:pt x="499885" y="477074"/>
                      <a:pt x="499728" y="476048"/>
                    </a:cubicBezTo>
                    <a:cubicBezTo>
                      <a:pt x="499570" y="475021"/>
                      <a:pt x="499728" y="472732"/>
                      <a:pt x="500991" y="472732"/>
                    </a:cubicBezTo>
                    <a:cubicBezTo>
                      <a:pt x="502253" y="472732"/>
                      <a:pt x="503832" y="471943"/>
                      <a:pt x="503990" y="471075"/>
                    </a:cubicBezTo>
                    <a:cubicBezTo>
                      <a:pt x="504148" y="470207"/>
                      <a:pt x="504464" y="463181"/>
                      <a:pt x="504700" y="462787"/>
                    </a:cubicBezTo>
                    <a:cubicBezTo>
                      <a:pt x="504937" y="462392"/>
                      <a:pt x="503516" y="459866"/>
                      <a:pt x="503359" y="459472"/>
                    </a:cubicBezTo>
                    <a:cubicBezTo>
                      <a:pt x="502165" y="456082"/>
                      <a:pt x="501267" y="452596"/>
                      <a:pt x="500675" y="449052"/>
                    </a:cubicBezTo>
                    <a:cubicBezTo>
                      <a:pt x="500675" y="447710"/>
                      <a:pt x="500675" y="446605"/>
                      <a:pt x="500675" y="446684"/>
                    </a:cubicBezTo>
                    <a:cubicBezTo>
                      <a:pt x="498815" y="448455"/>
                      <a:pt x="497244" y="450505"/>
                      <a:pt x="496018" y="452762"/>
                    </a:cubicBezTo>
                    <a:cubicBezTo>
                      <a:pt x="494676" y="456314"/>
                      <a:pt x="494123" y="460024"/>
                      <a:pt x="492939" y="464444"/>
                    </a:cubicBezTo>
                    <a:cubicBezTo>
                      <a:pt x="492234" y="470192"/>
                      <a:pt x="488873" y="475276"/>
                      <a:pt x="483862" y="478179"/>
                    </a:cubicBezTo>
                    <a:cubicBezTo>
                      <a:pt x="479205" y="480310"/>
                      <a:pt x="470522" y="461682"/>
                      <a:pt x="470522" y="461129"/>
                    </a:cubicBezTo>
                    <a:cubicBezTo>
                      <a:pt x="470532" y="460612"/>
                      <a:pt x="470761" y="460124"/>
                      <a:pt x="471154" y="459787"/>
                    </a:cubicBezTo>
                    <a:cubicBezTo>
                      <a:pt x="472571" y="458971"/>
                      <a:pt x="473942" y="458075"/>
                      <a:pt x="475258" y="457104"/>
                    </a:cubicBezTo>
                    <a:cubicBezTo>
                      <a:pt x="476596" y="456208"/>
                      <a:pt x="477816" y="455147"/>
                      <a:pt x="478889" y="453946"/>
                    </a:cubicBezTo>
                    <a:cubicBezTo>
                      <a:pt x="478889" y="452604"/>
                      <a:pt x="477863" y="450631"/>
                      <a:pt x="477153" y="451184"/>
                    </a:cubicBezTo>
                    <a:cubicBezTo>
                      <a:pt x="476377" y="451744"/>
                      <a:pt x="475421" y="451997"/>
                      <a:pt x="474469" y="451894"/>
                    </a:cubicBezTo>
                    <a:cubicBezTo>
                      <a:pt x="473647" y="451573"/>
                      <a:pt x="472954" y="450990"/>
                      <a:pt x="472496" y="450236"/>
                    </a:cubicBezTo>
                    <a:cubicBezTo>
                      <a:pt x="469963" y="449055"/>
                      <a:pt x="467319" y="448129"/>
                      <a:pt x="464602" y="447474"/>
                    </a:cubicBezTo>
                    <a:cubicBezTo>
                      <a:pt x="463418" y="447474"/>
                      <a:pt x="462629" y="446684"/>
                      <a:pt x="461761" y="447474"/>
                    </a:cubicBezTo>
                    <a:cubicBezTo>
                      <a:pt x="460892" y="448263"/>
                      <a:pt x="459708" y="452446"/>
                      <a:pt x="459708" y="452446"/>
                    </a:cubicBezTo>
                    <a:cubicBezTo>
                      <a:pt x="459708" y="452446"/>
                      <a:pt x="454893" y="457972"/>
                      <a:pt x="454893" y="457972"/>
                    </a:cubicBezTo>
                    <a:cubicBezTo>
                      <a:pt x="454893" y="457972"/>
                      <a:pt x="439107" y="470443"/>
                      <a:pt x="435476" y="469891"/>
                    </a:cubicBezTo>
                    <a:cubicBezTo>
                      <a:pt x="431845" y="469338"/>
                      <a:pt x="428609" y="473601"/>
                      <a:pt x="428609" y="473601"/>
                    </a:cubicBezTo>
                    <a:cubicBezTo>
                      <a:pt x="426320" y="474074"/>
                      <a:pt x="420715" y="480863"/>
                      <a:pt x="419926" y="481494"/>
                    </a:cubicBezTo>
                    <a:cubicBezTo>
                      <a:pt x="419137" y="482125"/>
                      <a:pt x="394273" y="498623"/>
                      <a:pt x="389063" y="501227"/>
                    </a:cubicBezTo>
                    <a:cubicBezTo>
                      <a:pt x="386616" y="502411"/>
                      <a:pt x="381880" y="501859"/>
                      <a:pt x="381170" y="502648"/>
                    </a:cubicBezTo>
                    <a:cubicBezTo>
                      <a:pt x="376606" y="507939"/>
                      <a:pt x="373313" y="514202"/>
                      <a:pt x="371540" y="520961"/>
                    </a:cubicBezTo>
                    <a:cubicBezTo>
                      <a:pt x="371540" y="523329"/>
                      <a:pt x="366567" y="524434"/>
                      <a:pt x="366093" y="527749"/>
                    </a:cubicBezTo>
                    <a:cubicBezTo>
                      <a:pt x="365304" y="533038"/>
                      <a:pt x="369409" y="538721"/>
                      <a:pt x="369409" y="541247"/>
                    </a:cubicBezTo>
                    <a:cubicBezTo>
                      <a:pt x="369583" y="542900"/>
                      <a:pt x="369583" y="544567"/>
                      <a:pt x="369409" y="546219"/>
                    </a:cubicBezTo>
                    <a:cubicBezTo>
                      <a:pt x="369409" y="546219"/>
                      <a:pt x="366883" y="547640"/>
                      <a:pt x="366725" y="548193"/>
                    </a:cubicBezTo>
                    <a:cubicBezTo>
                      <a:pt x="366467" y="548603"/>
                      <a:pt x="366467" y="549124"/>
                      <a:pt x="366725" y="549535"/>
                    </a:cubicBezTo>
                    <a:cubicBezTo>
                      <a:pt x="368476" y="550358"/>
                      <a:pt x="370299" y="551019"/>
                      <a:pt x="372171" y="551508"/>
                    </a:cubicBezTo>
                    <a:cubicBezTo>
                      <a:pt x="374144" y="551508"/>
                      <a:pt x="374934" y="547640"/>
                      <a:pt x="374697" y="543220"/>
                    </a:cubicBezTo>
                    <a:lnTo>
                      <a:pt x="379275" y="541326"/>
                    </a:lnTo>
                    <a:cubicBezTo>
                      <a:pt x="383023" y="539069"/>
                      <a:pt x="387540" y="538468"/>
                      <a:pt x="391747" y="539668"/>
                    </a:cubicBezTo>
                    <a:cubicBezTo>
                      <a:pt x="404850" y="541878"/>
                      <a:pt x="406665" y="542904"/>
                      <a:pt x="410296" y="541641"/>
                    </a:cubicBezTo>
                    <a:cubicBezTo>
                      <a:pt x="412886" y="541020"/>
                      <a:pt x="415529" y="540650"/>
                      <a:pt x="418189" y="540536"/>
                    </a:cubicBezTo>
                    <a:cubicBezTo>
                      <a:pt x="285138" y="605850"/>
                      <a:pt x="124330" y="550939"/>
                      <a:pt x="59015" y="417887"/>
                    </a:cubicBezTo>
                    <a:cubicBezTo>
                      <a:pt x="44844" y="389020"/>
                      <a:pt x="35977" y="357841"/>
                      <a:pt x="32836" y="325837"/>
                    </a:cubicBezTo>
                    <a:cubicBezTo>
                      <a:pt x="50675" y="331363"/>
                      <a:pt x="84775" y="328758"/>
                      <a:pt x="116664" y="301526"/>
                    </a:cubicBezTo>
                    <a:cubicBezTo>
                      <a:pt x="127004" y="292685"/>
                      <a:pt x="115795" y="287870"/>
                      <a:pt x="107586" y="281556"/>
                    </a:cubicBezTo>
                    <a:cubicBezTo>
                      <a:pt x="99377" y="275241"/>
                      <a:pt x="147842" y="284713"/>
                      <a:pt x="156051" y="289449"/>
                    </a:cubicBezTo>
                    <a:cubicBezTo>
                      <a:pt x="164260" y="294185"/>
                      <a:pt x="160393" y="302631"/>
                      <a:pt x="161024" y="305236"/>
                    </a:cubicBezTo>
                    <a:cubicBezTo>
                      <a:pt x="166078" y="320730"/>
                      <a:pt x="172170" y="335867"/>
                      <a:pt x="179258" y="350543"/>
                    </a:cubicBezTo>
                    <a:cubicBezTo>
                      <a:pt x="190624" y="374223"/>
                      <a:pt x="194334" y="381327"/>
                      <a:pt x="198754" y="378802"/>
                    </a:cubicBezTo>
                    <a:cubicBezTo>
                      <a:pt x="204700" y="372879"/>
                      <a:pt x="207304" y="364384"/>
                      <a:pt x="205701" y="356148"/>
                    </a:cubicBezTo>
                    <a:cubicBezTo>
                      <a:pt x="204438" y="346123"/>
                      <a:pt x="204438" y="336651"/>
                      <a:pt x="209884" y="339651"/>
                    </a:cubicBezTo>
                    <a:cubicBezTo>
                      <a:pt x="215330" y="342650"/>
                      <a:pt x="235853" y="325364"/>
                      <a:pt x="245641" y="317786"/>
                    </a:cubicBezTo>
                    <a:cubicBezTo>
                      <a:pt x="255429" y="310208"/>
                      <a:pt x="255981" y="312182"/>
                      <a:pt x="260401" y="303973"/>
                    </a:cubicBezTo>
                    <a:cubicBezTo>
                      <a:pt x="264822" y="295764"/>
                      <a:pt x="262927" y="305236"/>
                      <a:pt x="272715" y="316444"/>
                    </a:cubicBezTo>
                    <a:cubicBezTo>
                      <a:pt x="282503" y="327653"/>
                      <a:pt x="285581" y="328521"/>
                      <a:pt x="284003" y="331678"/>
                    </a:cubicBezTo>
                    <a:cubicBezTo>
                      <a:pt x="282424" y="334836"/>
                      <a:pt x="280529" y="344860"/>
                      <a:pt x="288660" y="348018"/>
                    </a:cubicBezTo>
                    <a:cubicBezTo>
                      <a:pt x="290308" y="348752"/>
                      <a:pt x="292243" y="348301"/>
                      <a:pt x="293396" y="346912"/>
                    </a:cubicBezTo>
                    <a:cubicBezTo>
                      <a:pt x="292212" y="360015"/>
                      <a:pt x="294974" y="380538"/>
                      <a:pt x="315102" y="403981"/>
                    </a:cubicBezTo>
                    <a:cubicBezTo>
                      <a:pt x="323706" y="414006"/>
                      <a:pt x="335230" y="420321"/>
                      <a:pt x="338782" y="417637"/>
                    </a:cubicBezTo>
                    <a:cubicBezTo>
                      <a:pt x="342334" y="414953"/>
                      <a:pt x="310603" y="370277"/>
                      <a:pt x="315655" y="357411"/>
                    </a:cubicBezTo>
                    <a:cubicBezTo>
                      <a:pt x="320707" y="344544"/>
                      <a:pt x="325679" y="361831"/>
                      <a:pt x="336178" y="368067"/>
                    </a:cubicBezTo>
                    <a:cubicBezTo>
                      <a:pt x="346676" y="374302"/>
                      <a:pt x="344071" y="377539"/>
                      <a:pt x="357805" y="368067"/>
                    </a:cubicBezTo>
                    <a:cubicBezTo>
                      <a:pt x="371540" y="358595"/>
                      <a:pt x="359700" y="345413"/>
                      <a:pt x="348965" y="334757"/>
                    </a:cubicBezTo>
                    <a:cubicBezTo>
                      <a:pt x="338230" y="324101"/>
                      <a:pt x="347070" y="320233"/>
                      <a:pt x="355358" y="313760"/>
                    </a:cubicBezTo>
                    <a:cubicBezTo>
                      <a:pt x="363646" y="307288"/>
                      <a:pt x="360331" y="321654"/>
                      <a:pt x="365935" y="322127"/>
                    </a:cubicBezTo>
                    <a:cubicBezTo>
                      <a:pt x="371540" y="322601"/>
                      <a:pt x="377933" y="308314"/>
                      <a:pt x="391747" y="305157"/>
                    </a:cubicBezTo>
                    <a:cubicBezTo>
                      <a:pt x="405560" y="301999"/>
                      <a:pt x="409349" y="286292"/>
                      <a:pt x="414874" y="275399"/>
                    </a:cubicBezTo>
                    <a:cubicBezTo>
                      <a:pt x="420399" y="264506"/>
                      <a:pt x="408086" y="258033"/>
                      <a:pt x="399087" y="246667"/>
                    </a:cubicBezTo>
                    <a:cubicBezTo>
                      <a:pt x="390089" y="235301"/>
                      <a:pt x="417005" y="221014"/>
                      <a:pt x="420715" y="228907"/>
                    </a:cubicBezTo>
                    <a:cubicBezTo>
                      <a:pt x="424425" y="236800"/>
                      <a:pt x="422531" y="244694"/>
                      <a:pt x="430661" y="250456"/>
                    </a:cubicBezTo>
                    <a:cubicBezTo>
                      <a:pt x="438791" y="256218"/>
                      <a:pt x="441948" y="240273"/>
                      <a:pt x="438554" y="234669"/>
                    </a:cubicBezTo>
                    <a:cubicBezTo>
                      <a:pt x="435160" y="229065"/>
                      <a:pt x="430661" y="234669"/>
                      <a:pt x="430661" y="218882"/>
                    </a:cubicBezTo>
                    <a:cubicBezTo>
                      <a:pt x="430661" y="203096"/>
                      <a:pt x="454341" y="187309"/>
                      <a:pt x="462234" y="187309"/>
                    </a:cubicBezTo>
                    <a:cubicBezTo>
                      <a:pt x="470128" y="187309"/>
                      <a:pt x="462234" y="163629"/>
                      <a:pt x="454341" y="154078"/>
                    </a:cubicBezTo>
                    <a:cubicBezTo>
                      <a:pt x="446448" y="144527"/>
                      <a:pt x="430661" y="147842"/>
                      <a:pt x="426635" y="149737"/>
                    </a:cubicBezTo>
                    <a:cubicBezTo>
                      <a:pt x="422610" y="151631"/>
                      <a:pt x="431056" y="139949"/>
                      <a:pt x="435476" y="128346"/>
                    </a:cubicBezTo>
                    <a:cubicBezTo>
                      <a:pt x="439896" y="116743"/>
                      <a:pt x="454736" y="124162"/>
                      <a:pt x="454736" y="124162"/>
                    </a:cubicBezTo>
                    <a:lnTo>
                      <a:pt x="462629" y="116269"/>
                    </a:lnTo>
                    <a:cubicBezTo>
                      <a:pt x="462629" y="116269"/>
                      <a:pt x="466339" y="129056"/>
                      <a:pt x="470049" y="129609"/>
                    </a:cubicBezTo>
                    <a:cubicBezTo>
                      <a:pt x="473759" y="130161"/>
                      <a:pt x="474469" y="120216"/>
                      <a:pt x="474469" y="112322"/>
                    </a:cubicBezTo>
                    <a:lnTo>
                      <a:pt x="474469" y="98509"/>
                    </a:lnTo>
                    <a:close/>
                  </a:path>
                </a:pathLst>
              </a:custGeom>
              <a:solidFill>
                <a:schemeClr val="lt1"/>
              </a:solidFill>
              <a:ln cap="flat" cmpd="sng" w="10450">
                <a:solidFill>
                  <a:srgbClr val="1E51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Quattrocento Sans"/>
                  <a:ea typeface="Quattrocento Sans"/>
                  <a:cs typeface="Quattrocento Sans"/>
                  <a:sym typeface="Quattrocento Sans"/>
                </a:endParaRPr>
              </a:p>
            </p:txBody>
          </p:sp>
          <p:sp>
            <p:nvSpPr>
              <p:cNvPr id="239" name="Google Shape;239;p7"/>
              <p:cNvSpPr/>
              <p:nvPr/>
            </p:nvSpPr>
            <p:spPr>
              <a:xfrm>
                <a:off x="6011621" y="2744888"/>
                <a:ext cx="63567" cy="38332"/>
              </a:xfrm>
              <a:custGeom>
                <a:rect b="b" l="l" r="r" t="t"/>
                <a:pathLst>
                  <a:path extrusionOk="0" h="38332" w="63567">
                    <a:moveTo>
                      <a:pt x="409" y="8849"/>
                    </a:moveTo>
                    <a:lnTo>
                      <a:pt x="20143" y="35134"/>
                    </a:lnTo>
                    <a:cubicBezTo>
                      <a:pt x="22422" y="38213"/>
                      <a:pt x="26581" y="39211"/>
                      <a:pt x="30009" y="37502"/>
                    </a:cubicBezTo>
                    <a:lnTo>
                      <a:pt x="39876" y="32529"/>
                    </a:lnTo>
                    <a:lnTo>
                      <a:pt x="53137" y="36950"/>
                    </a:lnTo>
                    <a:cubicBezTo>
                      <a:pt x="57265" y="38351"/>
                      <a:pt x="61747" y="36140"/>
                      <a:pt x="63149" y="32012"/>
                    </a:cubicBezTo>
                    <a:cubicBezTo>
                      <a:pt x="63471" y="31062"/>
                      <a:pt x="63609" y="30059"/>
                      <a:pt x="63556" y="29056"/>
                    </a:cubicBezTo>
                    <a:lnTo>
                      <a:pt x="63556" y="29056"/>
                    </a:lnTo>
                    <a:cubicBezTo>
                      <a:pt x="63555" y="26269"/>
                      <a:pt x="62086" y="23690"/>
                      <a:pt x="59688" y="22268"/>
                    </a:cubicBezTo>
                    <a:lnTo>
                      <a:pt x="26300" y="1982"/>
                    </a:lnTo>
                    <a:cubicBezTo>
                      <a:pt x="25048" y="1270"/>
                      <a:pt x="23635" y="890"/>
                      <a:pt x="22195" y="877"/>
                    </a:cubicBezTo>
                    <a:cubicBezTo>
                      <a:pt x="22195" y="877"/>
                      <a:pt x="2146" y="-1096"/>
                      <a:pt x="725" y="877"/>
                    </a:cubicBezTo>
                    <a:cubicBezTo>
                      <a:pt x="-696" y="2850"/>
                      <a:pt x="409" y="8849"/>
                      <a:pt x="409" y="8849"/>
                    </a:cubicBezTo>
                    <a:close/>
                  </a:path>
                </a:pathLst>
              </a:custGeom>
              <a:solidFill>
                <a:schemeClr val="lt1"/>
              </a:solidFill>
              <a:ln cap="flat" cmpd="sng" w="10450">
                <a:solidFill>
                  <a:srgbClr val="1E51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Quattrocento Sans"/>
                  <a:ea typeface="Quattrocento Sans"/>
                  <a:cs typeface="Quattrocento Sans"/>
                  <a:sym typeface="Quattrocento Sans"/>
                </a:endParaRPr>
              </a:p>
            </p:txBody>
          </p:sp>
        </p:grpSp>
      </p:grpSp>
      <p:sp>
        <p:nvSpPr>
          <p:cNvPr id="240" name="Google Shape;240;p7"/>
          <p:cNvSpPr txBox="1"/>
          <p:nvPr/>
        </p:nvSpPr>
        <p:spPr>
          <a:xfrm>
            <a:off x="2453237" y="4588951"/>
            <a:ext cx="1236300" cy="711000"/>
          </a:xfrm>
          <a:prstGeom prst="rect">
            <a:avLst/>
          </a:prstGeom>
          <a:noFill/>
          <a:ln>
            <a:noFill/>
          </a:ln>
        </p:spPr>
        <p:txBody>
          <a:bodyPr anchorCtr="0" anchor="t" bIns="0" lIns="0" spcFirstLastPara="1" rIns="0" wrap="square" tIns="0">
            <a:spAutoFit/>
          </a:bodyPr>
          <a:lstStyle/>
          <a:p>
            <a:pPr indent="0" lvl="0" marL="0" rtl="1" algn="ctr">
              <a:lnSpc>
                <a:spcPct val="115000"/>
              </a:lnSpc>
              <a:spcBef>
                <a:spcPts val="1200"/>
              </a:spcBef>
              <a:spcAft>
                <a:spcPts val="1200"/>
              </a:spcAft>
              <a:buClr>
                <a:schemeClr val="dk1"/>
              </a:buClr>
              <a:buSzPts val="1100"/>
              <a:buFont typeface="Arial"/>
              <a:buNone/>
            </a:pPr>
            <a:r>
              <a:rPr lang="en-US">
                <a:solidFill>
                  <a:srgbClr val="245065"/>
                </a:solidFill>
                <a:latin typeface="Tajawal"/>
                <a:ea typeface="Tajawal"/>
                <a:cs typeface="Tajawal"/>
                <a:sym typeface="Tajawal"/>
              </a:rPr>
              <a:t>إنهاء المشاريع في الوقت المحدد وبتكلفة أقل</a:t>
            </a:r>
            <a:endParaRPr>
              <a:solidFill>
                <a:srgbClr val="245065"/>
              </a:solidFill>
              <a:latin typeface="Tajawal"/>
              <a:ea typeface="Tajawal"/>
              <a:cs typeface="Tajawal"/>
              <a:sym typeface="Tajawal"/>
            </a:endParaRPr>
          </a:p>
        </p:txBody>
      </p:sp>
      <p:sp>
        <p:nvSpPr>
          <p:cNvPr id="241" name="Google Shape;241;p7"/>
          <p:cNvSpPr txBox="1"/>
          <p:nvPr/>
        </p:nvSpPr>
        <p:spPr>
          <a:xfrm>
            <a:off x="616552" y="4588951"/>
            <a:ext cx="1199400" cy="711000"/>
          </a:xfrm>
          <a:prstGeom prst="rect">
            <a:avLst/>
          </a:prstGeom>
          <a:noFill/>
          <a:ln>
            <a:noFill/>
          </a:ln>
        </p:spPr>
        <p:txBody>
          <a:bodyPr anchorCtr="0" anchor="t" bIns="0" lIns="0" spcFirstLastPara="1" rIns="0" wrap="square" tIns="0">
            <a:spAutoFit/>
          </a:bodyPr>
          <a:lstStyle/>
          <a:p>
            <a:pPr indent="0" lvl="0" marL="0" rtl="1" algn="ctr">
              <a:lnSpc>
                <a:spcPct val="115000"/>
              </a:lnSpc>
              <a:spcBef>
                <a:spcPts val="1200"/>
              </a:spcBef>
              <a:spcAft>
                <a:spcPts val="1200"/>
              </a:spcAft>
              <a:buClr>
                <a:schemeClr val="dk1"/>
              </a:buClr>
              <a:buSzPts val="1100"/>
              <a:buFont typeface="Arial"/>
              <a:buNone/>
            </a:pPr>
            <a:r>
              <a:rPr lang="en-US">
                <a:solidFill>
                  <a:srgbClr val="245065"/>
                </a:solidFill>
                <a:latin typeface="Tajawal"/>
                <a:ea typeface="Tajawal"/>
                <a:cs typeface="Tajawal"/>
                <a:sym typeface="Tajawal"/>
              </a:rPr>
              <a:t>التوسّع في الأسواق العالمية</a:t>
            </a:r>
            <a:endParaRPr>
              <a:solidFill>
                <a:srgbClr val="245065"/>
              </a:solidFill>
              <a:latin typeface="Tajawal"/>
              <a:ea typeface="Tajawal"/>
              <a:cs typeface="Tajawal"/>
              <a:sym typeface="Tajawal"/>
            </a:endParaRPr>
          </a:p>
        </p:txBody>
      </p:sp>
      <p:grpSp>
        <p:nvGrpSpPr>
          <p:cNvPr id="242" name="Google Shape;242;p7"/>
          <p:cNvGrpSpPr/>
          <p:nvPr/>
        </p:nvGrpSpPr>
        <p:grpSpPr>
          <a:xfrm>
            <a:off x="2723922" y="3655812"/>
            <a:ext cx="694894" cy="694894"/>
            <a:chOff x="7956750" y="3877621"/>
            <a:chExt cx="694894" cy="694894"/>
          </a:xfrm>
        </p:grpSpPr>
        <p:sp>
          <p:nvSpPr>
            <p:cNvPr id="243" name="Google Shape;243;p7"/>
            <p:cNvSpPr/>
            <p:nvPr/>
          </p:nvSpPr>
          <p:spPr>
            <a:xfrm>
              <a:off x="7956750" y="3877621"/>
              <a:ext cx="694894" cy="694894"/>
            </a:xfrm>
            <a:prstGeom prst="ellipse">
              <a:avLst/>
            </a:prstGeom>
            <a:solidFill>
              <a:schemeClr val="lt1"/>
            </a:solidFill>
            <a:ln cap="flat" cmpd="sng" w="19050">
              <a:solidFill>
                <a:srgbClr val="F15D2C"/>
              </a:solidFill>
              <a:prstDash val="solid"/>
              <a:miter lim="800000"/>
              <a:headEnd len="sm" w="sm" type="none"/>
              <a:tailEnd len="sm" w="sm" type="none"/>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4" name="Google Shape;244;p7" title="Icon of two documents stacked together with writing on them"/>
            <p:cNvSpPr/>
            <p:nvPr/>
          </p:nvSpPr>
          <p:spPr>
            <a:xfrm>
              <a:off x="8149592" y="4046601"/>
              <a:ext cx="309211" cy="356935"/>
            </a:xfrm>
            <a:custGeom>
              <a:rect b="b" l="l" r="r" t="t"/>
              <a:pathLst>
                <a:path extrusionOk="0" h="4136" w="3583">
                  <a:moveTo>
                    <a:pt x="551" y="3585"/>
                  </a:moveTo>
                  <a:lnTo>
                    <a:pt x="0" y="3585"/>
                  </a:lnTo>
                  <a:lnTo>
                    <a:pt x="0" y="0"/>
                  </a:lnTo>
                  <a:lnTo>
                    <a:pt x="3033" y="0"/>
                  </a:lnTo>
                  <a:lnTo>
                    <a:pt x="3033" y="1103"/>
                  </a:lnTo>
                  <a:moveTo>
                    <a:pt x="2480" y="551"/>
                  </a:moveTo>
                  <a:lnTo>
                    <a:pt x="2480" y="1654"/>
                  </a:lnTo>
                  <a:lnTo>
                    <a:pt x="3583" y="1654"/>
                  </a:lnTo>
                  <a:moveTo>
                    <a:pt x="3583" y="1654"/>
                  </a:moveTo>
                  <a:lnTo>
                    <a:pt x="2480" y="551"/>
                  </a:lnTo>
                  <a:lnTo>
                    <a:pt x="551" y="551"/>
                  </a:lnTo>
                  <a:lnTo>
                    <a:pt x="551" y="4136"/>
                  </a:lnTo>
                  <a:lnTo>
                    <a:pt x="3583" y="4136"/>
                  </a:lnTo>
                  <a:lnTo>
                    <a:pt x="3583" y="1654"/>
                  </a:lnTo>
                  <a:moveTo>
                    <a:pt x="965" y="2757"/>
                  </a:moveTo>
                  <a:lnTo>
                    <a:pt x="2894" y="2757"/>
                  </a:lnTo>
                  <a:moveTo>
                    <a:pt x="965" y="2206"/>
                  </a:moveTo>
                  <a:lnTo>
                    <a:pt x="2894" y="2206"/>
                  </a:lnTo>
                  <a:moveTo>
                    <a:pt x="965" y="1654"/>
                  </a:moveTo>
                  <a:lnTo>
                    <a:pt x="2068" y="1654"/>
                  </a:lnTo>
                  <a:moveTo>
                    <a:pt x="965" y="1103"/>
                  </a:moveTo>
                  <a:lnTo>
                    <a:pt x="2068" y="1103"/>
                  </a:lnTo>
                </a:path>
              </a:pathLst>
            </a:custGeom>
            <a:solidFill>
              <a:schemeClr val="lt1"/>
            </a:solidFill>
            <a:ln cap="flat" cmpd="sng" w="12700">
              <a:solidFill>
                <a:srgbClr val="F15D2C"/>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Quattrocento Sans"/>
                <a:ea typeface="Quattrocento Sans"/>
                <a:cs typeface="Quattrocento Sans"/>
                <a:sym typeface="Quattrocento Sans"/>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8"/>
          <p:cNvSpPr/>
          <p:nvPr/>
        </p:nvSpPr>
        <p:spPr>
          <a:xfrm>
            <a:off x="0" y="0"/>
            <a:ext cx="12192000" cy="6858000"/>
          </a:xfrm>
          <a:prstGeom prst="rect">
            <a:avLst/>
          </a:prstGeom>
          <a:solidFill>
            <a:srgbClr val="E4EA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51" name="Google Shape;251;p8"/>
          <p:cNvPicPr preferRelativeResize="0"/>
          <p:nvPr/>
        </p:nvPicPr>
        <p:blipFill rotWithShape="1">
          <a:blip r:embed="rId3">
            <a:alphaModFix/>
          </a:blip>
          <a:srcRect b="0" l="0" r="0" t="0"/>
          <a:stretch/>
        </p:blipFill>
        <p:spPr>
          <a:xfrm>
            <a:off x="336500" y="6140500"/>
            <a:ext cx="942975" cy="381000"/>
          </a:xfrm>
          <a:prstGeom prst="rect">
            <a:avLst/>
          </a:prstGeom>
          <a:noFill/>
          <a:ln>
            <a:noFill/>
          </a:ln>
        </p:spPr>
      </p:pic>
      <p:pic>
        <p:nvPicPr>
          <p:cNvPr id="252" name="Google Shape;252;p8"/>
          <p:cNvPicPr preferRelativeResize="0"/>
          <p:nvPr/>
        </p:nvPicPr>
        <p:blipFill rotWithShape="1">
          <a:blip r:embed="rId4">
            <a:alphaModFix/>
          </a:blip>
          <a:srcRect b="0" l="0" r="0" t="0"/>
          <a:stretch/>
        </p:blipFill>
        <p:spPr>
          <a:xfrm>
            <a:off x="1519237" y="6473875"/>
            <a:ext cx="9153525" cy="95250"/>
          </a:xfrm>
          <a:prstGeom prst="rect">
            <a:avLst/>
          </a:prstGeom>
          <a:noFill/>
          <a:ln>
            <a:noFill/>
          </a:ln>
        </p:spPr>
      </p:pic>
      <p:sp>
        <p:nvSpPr>
          <p:cNvPr id="253" name="Google Shape;253;p8"/>
          <p:cNvSpPr txBox="1"/>
          <p:nvPr/>
        </p:nvSpPr>
        <p:spPr>
          <a:xfrm>
            <a:off x="3891250" y="708625"/>
            <a:ext cx="8019900" cy="554100"/>
          </a:xfrm>
          <a:prstGeom prst="rect">
            <a:avLst/>
          </a:prstGeom>
          <a:noFill/>
          <a:ln>
            <a:noFill/>
          </a:ln>
        </p:spPr>
        <p:txBody>
          <a:bodyPr anchorCtr="0" anchor="t" bIns="45700" lIns="91425" spcFirstLastPara="1" rIns="91425" wrap="square" tIns="45700">
            <a:spAutoFit/>
          </a:bodyPr>
          <a:lstStyle/>
          <a:p>
            <a:pPr indent="0" lvl="0" marL="0" rtl="1" algn="r">
              <a:lnSpc>
                <a:spcPct val="115000"/>
              </a:lnSpc>
              <a:spcBef>
                <a:spcPts val="1200"/>
              </a:spcBef>
              <a:spcAft>
                <a:spcPts val="1200"/>
              </a:spcAft>
              <a:buSzPts val="1100"/>
              <a:buNone/>
            </a:pPr>
            <a:r>
              <a:rPr b="1" lang="en-US" sz="3000">
                <a:solidFill>
                  <a:srgbClr val="1E5166"/>
                </a:solidFill>
                <a:latin typeface="Tajawal"/>
                <a:ea typeface="Tajawal"/>
                <a:cs typeface="Tajawal"/>
                <a:sym typeface="Tajawal"/>
              </a:rPr>
              <a:t>تسريع الإغلاق المالي وإعداد التقارير المالية</a:t>
            </a:r>
            <a:endParaRPr b="1" sz="3000">
              <a:solidFill>
                <a:srgbClr val="1E5166"/>
              </a:solidFill>
              <a:latin typeface="Tajawal"/>
              <a:ea typeface="Tajawal"/>
              <a:cs typeface="Tajawal"/>
              <a:sym typeface="Tajawal"/>
            </a:endParaRPr>
          </a:p>
        </p:txBody>
      </p:sp>
      <p:sp>
        <p:nvSpPr>
          <p:cNvPr id="254" name="Google Shape;254;p8"/>
          <p:cNvSpPr txBox="1"/>
          <p:nvPr/>
        </p:nvSpPr>
        <p:spPr>
          <a:xfrm>
            <a:off x="4596250" y="1262725"/>
            <a:ext cx="7314900" cy="721200"/>
          </a:xfrm>
          <a:prstGeom prst="rect">
            <a:avLst/>
          </a:prstGeom>
          <a:noFill/>
          <a:ln>
            <a:noFill/>
          </a:ln>
        </p:spPr>
        <p:txBody>
          <a:bodyPr anchorCtr="0" anchor="t" bIns="45700" lIns="91425" spcFirstLastPara="1" rIns="91425" wrap="square" tIns="45700">
            <a:spAutoFit/>
          </a:bodyPr>
          <a:lstStyle/>
          <a:p>
            <a:pPr indent="0" lvl="0" marL="0" rtl="1" algn="r">
              <a:lnSpc>
                <a:spcPct val="115000"/>
              </a:lnSpc>
              <a:spcBef>
                <a:spcPts val="1200"/>
              </a:spcBef>
              <a:spcAft>
                <a:spcPts val="1200"/>
              </a:spcAft>
              <a:buSzPts val="1100"/>
              <a:buNone/>
            </a:pPr>
            <a:r>
              <a:rPr lang="en-US" sz="1900">
                <a:solidFill>
                  <a:srgbClr val="1E5166"/>
                </a:solidFill>
                <a:latin typeface="Tajawal"/>
                <a:ea typeface="Tajawal"/>
                <a:cs typeface="Tajawal"/>
                <a:sym typeface="Tajawal"/>
              </a:rPr>
              <a:t>حسّن كفاءة قسم المالية، وتحكّم في هامش الأرباح، وحقق عائدًا أعلى على الأصول، وقم بإدارة عقود تأجير الأصول بكفاءة.</a:t>
            </a:r>
            <a:endParaRPr sz="1900">
              <a:solidFill>
                <a:srgbClr val="1E5166"/>
              </a:solidFill>
              <a:latin typeface="Tajawal Medium"/>
              <a:ea typeface="Tajawal Medium"/>
              <a:cs typeface="Tajawal Medium"/>
              <a:sym typeface="Tajawal Medium"/>
            </a:endParaRPr>
          </a:p>
        </p:txBody>
      </p:sp>
      <p:grpSp>
        <p:nvGrpSpPr>
          <p:cNvPr id="255" name="Google Shape;255;p8"/>
          <p:cNvGrpSpPr/>
          <p:nvPr/>
        </p:nvGrpSpPr>
        <p:grpSpPr>
          <a:xfrm>
            <a:off x="6666575" y="2311366"/>
            <a:ext cx="5027109" cy="3113847"/>
            <a:chOff x="-231925" y="63316"/>
            <a:chExt cx="5027109" cy="3113847"/>
          </a:xfrm>
        </p:grpSpPr>
        <p:sp>
          <p:nvSpPr>
            <p:cNvPr id="256" name="Google Shape;256;p8"/>
            <p:cNvSpPr txBox="1"/>
            <p:nvPr/>
          </p:nvSpPr>
          <p:spPr>
            <a:xfrm>
              <a:off x="-47716" y="63316"/>
              <a:ext cx="4842900" cy="1643100"/>
            </a:xfrm>
            <a:prstGeom prst="rect">
              <a:avLst/>
            </a:prstGeom>
            <a:noFill/>
            <a:ln>
              <a:noFill/>
            </a:ln>
          </p:spPr>
          <p:txBody>
            <a:bodyPr anchorCtr="0" anchor="t" bIns="45700" lIns="91425" spcFirstLastPara="1" rIns="91425" wrap="square" tIns="45700">
              <a:spAutoFit/>
            </a:bodyPr>
            <a:lstStyle/>
            <a:p>
              <a:pPr indent="0" lvl="0" marL="0" rtl="1" algn="r">
                <a:lnSpc>
                  <a:spcPct val="115000"/>
                </a:lnSpc>
                <a:spcBef>
                  <a:spcPts val="1200"/>
                </a:spcBef>
                <a:spcAft>
                  <a:spcPts val="0"/>
                </a:spcAft>
                <a:buSzPts val="1100"/>
                <a:buNone/>
              </a:pPr>
              <a:r>
                <a:rPr b="1" lang="en-US" sz="1700">
                  <a:solidFill>
                    <a:srgbClr val="F15D2C"/>
                  </a:solidFill>
                  <a:latin typeface="Tajawal"/>
                  <a:ea typeface="Tajawal"/>
                  <a:cs typeface="Tajawal"/>
                  <a:sym typeface="Tajawal"/>
                </a:rPr>
                <a:t>دفتر الأستاذ العام</a:t>
              </a:r>
              <a:endParaRPr b="1" sz="1700">
                <a:solidFill>
                  <a:srgbClr val="F15D2C"/>
                </a:solidFill>
                <a:latin typeface="Tajawal"/>
                <a:ea typeface="Tajawal"/>
                <a:cs typeface="Tajawal"/>
                <a:sym typeface="Tajawal"/>
              </a:endParaRPr>
            </a:p>
            <a:p>
              <a:pPr indent="0" lvl="0" marL="0" rtl="1" algn="r">
                <a:lnSpc>
                  <a:spcPct val="115000"/>
                </a:lnSpc>
                <a:spcBef>
                  <a:spcPts val="1200"/>
                </a:spcBef>
                <a:spcAft>
                  <a:spcPts val="1200"/>
                </a:spcAft>
                <a:buSzPts val="1100"/>
                <a:buNone/>
              </a:pPr>
              <a:r>
                <a:rPr lang="en-US" sz="1600">
                  <a:solidFill>
                    <a:srgbClr val="1E5166"/>
                  </a:solidFill>
                  <a:latin typeface="Tajawal Light"/>
                  <a:ea typeface="Tajawal Light"/>
                  <a:cs typeface="Tajawal Light"/>
                  <a:sym typeface="Tajawal Light"/>
                </a:rPr>
                <a:t>يتميز هيكل دفتر الأستاذ العام المتقدم بإمكانيات غير محدودة من الأبعاد والتسلسلات الهرمية لها، مما يتيح إعداد تقارير متقدمة. يمكنك إعداد الشركات وتسجيل العمليات في دفتر الأستاذ من خلال اليوميات العامة.</a:t>
              </a:r>
              <a:endParaRPr sz="1600">
                <a:solidFill>
                  <a:srgbClr val="1E5166"/>
                </a:solidFill>
                <a:latin typeface="Tajawal Light"/>
                <a:ea typeface="Tajawal Light"/>
                <a:cs typeface="Tajawal Light"/>
                <a:sym typeface="Tajawal Light"/>
              </a:endParaRPr>
            </a:p>
          </p:txBody>
        </p:sp>
        <p:sp>
          <p:nvSpPr>
            <p:cNvPr id="257" name="Google Shape;257;p8"/>
            <p:cNvSpPr txBox="1"/>
            <p:nvPr/>
          </p:nvSpPr>
          <p:spPr>
            <a:xfrm>
              <a:off x="-231925" y="1834963"/>
              <a:ext cx="5027100" cy="1342200"/>
            </a:xfrm>
            <a:prstGeom prst="rect">
              <a:avLst/>
            </a:prstGeom>
            <a:noFill/>
            <a:ln>
              <a:noFill/>
            </a:ln>
          </p:spPr>
          <p:txBody>
            <a:bodyPr anchorCtr="0" anchor="t" bIns="45700" lIns="91425" spcFirstLastPara="1" rIns="91425" wrap="square" tIns="45700">
              <a:spAutoFit/>
            </a:bodyPr>
            <a:lstStyle/>
            <a:p>
              <a:pPr indent="0" lvl="0" marL="0" rtl="1" algn="r">
                <a:lnSpc>
                  <a:spcPct val="115000"/>
                </a:lnSpc>
                <a:spcBef>
                  <a:spcPts val="1200"/>
                </a:spcBef>
                <a:spcAft>
                  <a:spcPts val="0"/>
                </a:spcAft>
                <a:buSzPts val="1100"/>
                <a:buNone/>
              </a:pPr>
              <a:r>
                <a:rPr b="1" lang="en-US" sz="1600">
                  <a:solidFill>
                    <a:srgbClr val="F15D2C"/>
                  </a:solidFill>
                  <a:latin typeface="Tajawal"/>
                  <a:ea typeface="Tajawal"/>
                  <a:cs typeface="Tajawal"/>
                  <a:sym typeface="Tajawal"/>
                </a:rPr>
                <a:t>الأصول الثابتة</a:t>
              </a:r>
              <a:endParaRPr b="1" sz="1600">
                <a:solidFill>
                  <a:srgbClr val="F15D2C"/>
                </a:solidFill>
                <a:latin typeface="Tajawal"/>
                <a:ea typeface="Tajawal"/>
                <a:cs typeface="Tajawal"/>
                <a:sym typeface="Tajawal"/>
              </a:endParaRPr>
            </a:p>
            <a:p>
              <a:pPr indent="0" lvl="0" marL="0" rtl="1" algn="r">
                <a:lnSpc>
                  <a:spcPct val="115000"/>
                </a:lnSpc>
                <a:spcBef>
                  <a:spcPts val="1200"/>
                </a:spcBef>
                <a:spcAft>
                  <a:spcPts val="1200"/>
                </a:spcAft>
                <a:buSzPts val="1100"/>
                <a:buNone/>
              </a:pPr>
              <a:r>
                <a:rPr lang="en-US" sz="1600">
                  <a:solidFill>
                    <a:srgbClr val="1E5166"/>
                  </a:solidFill>
                  <a:latin typeface="Tajawal Light"/>
                  <a:ea typeface="Tajawal Light"/>
                  <a:cs typeface="Tajawal Light"/>
                  <a:sym typeface="Tajawal Light"/>
                </a:rPr>
                <a:t>تابع الأصول الثابتة مثل المباني والآلات والمعدات. قم بتسجيل العمليات المتعلقة بالأصول الثابتة مثل الاستحواذ، والاستهلاك، والتخفيض، وزيادة القيمة، والتخلص من الأصل.</a:t>
              </a:r>
              <a:endParaRPr sz="1600">
                <a:solidFill>
                  <a:srgbClr val="1E5166"/>
                </a:solidFill>
                <a:latin typeface="Tajawal Light"/>
                <a:ea typeface="Tajawal Light"/>
                <a:cs typeface="Tajawal Light"/>
                <a:sym typeface="Tajawal Light"/>
              </a:endParaRPr>
            </a:p>
          </p:txBody>
        </p:sp>
      </p:grpSp>
      <p:pic>
        <p:nvPicPr>
          <p:cNvPr id="258" name="Google Shape;258;p8"/>
          <p:cNvPicPr preferRelativeResize="0"/>
          <p:nvPr/>
        </p:nvPicPr>
        <p:blipFill rotWithShape="1">
          <a:blip r:embed="rId5">
            <a:alphaModFix/>
          </a:blip>
          <a:srcRect b="0" l="0" r="0" t="0"/>
          <a:stretch/>
        </p:blipFill>
        <p:spPr>
          <a:xfrm>
            <a:off x="152399" y="63320"/>
            <a:ext cx="11887200" cy="889686"/>
          </a:xfrm>
          <a:prstGeom prst="rect">
            <a:avLst/>
          </a:prstGeom>
          <a:noFill/>
          <a:ln>
            <a:noFill/>
          </a:ln>
        </p:spPr>
      </p:pic>
      <p:sp>
        <p:nvSpPr>
          <p:cNvPr id="259" name="Google Shape;259;p8"/>
          <p:cNvSpPr/>
          <p:nvPr/>
        </p:nvSpPr>
        <p:spPr>
          <a:xfrm>
            <a:off x="180987" y="1256222"/>
            <a:ext cx="1240200" cy="1240200"/>
          </a:xfrm>
          <a:prstGeom prst="ellipse">
            <a:avLst/>
          </a:prstGeom>
          <a:noFill/>
          <a:ln cap="flat" cmpd="sng" w="190500">
            <a:solidFill>
              <a:srgbClr val="F15D2C">
                <a:alpha val="85882"/>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260" name="Google Shape;260;p8"/>
          <p:cNvGrpSpPr/>
          <p:nvPr/>
        </p:nvGrpSpPr>
        <p:grpSpPr>
          <a:xfrm>
            <a:off x="0" y="1741300"/>
            <a:ext cx="6666573" cy="4429351"/>
            <a:chOff x="4872012" y="2192818"/>
            <a:chExt cx="6901929" cy="4578141"/>
          </a:xfrm>
        </p:grpSpPr>
        <p:pic>
          <p:nvPicPr>
            <p:cNvPr descr="A computer with a blank screen&#10;&#10;AI-generated content may be incorrect." id="261" name="Google Shape;261;p8"/>
            <p:cNvPicPr preferRelativeResize="0"/>
            <p:nvPr/>
          </p:nvPicPr>
          <p:blipFill rotWithShape="1">
            <a:blip r:embed="rId6">
              <a:alphaModFix/>
            </a:blip>
            <a:srcRect b="0" l="6996" r="7364" t="11925"/>
            <a:stretch/>
          </p:blipFill>
          <p:spPr>
            <a:xfrm>
              <a:off x="4872012" y="2192818"/>
              <a:ext cx="6901929" cy="4578141"/>
            </a:xfrm>
            <a:prstGeom prst="rect">
              <a:avLst/>
            </a:prstGeom>
            <a:noFill/>
            <a:ln>
              <a:noFill/>
            </a:ln>
          </p:spPr>
        </p:pic>
        <p:pic>
          <p:nvPicPr>
            <p:cNvPr descr="Graphical user interface, application, table&#10;&#10;Description automatically generated" id="262" name="Google Shape;262;p8"/>
            <p:cNvPicPr preferRelativeResize="0"/>
            <p:nvPr/>
          </p:nvPicPr>
          <p:blipFill rotWithShape="1">
            <a:blip r:embed="rId7">
              <a:alphaModFix/>
            </a:blip>
            <a:srcRect b="0" l="0" r="0" t="0"/>
            <a:stretch/>
          </p:blipFill>
          <p:spPr>
            <a:xfrm>
              <a:off x="5791824" y="2471740"/>
              <a:ext cx="5097156" cy="3184333"/>
            </a:xfrm>
            <a:prstGeom prst="roundRect">
              <a:avLst>
                <a:gd fmla="val 0" name="adj"/>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9"/>
          <p:cNvSpPr/>
          <p:nvPr/>
        </p:nvSpPr>
        <p:spPr>
          <a:xfrm>
            <a:off x="0" y="0"/>
            <a:ext cx="12192000" cy="6858000"/>
          </a:xfrm>
          <a:prstGeom prst="rect">
            <a:avLst/>
          </a:prstGeom>
          <a:solidFill>
            <a:srgbClr val="E4EA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69" name="Google Shape;269;p9"/>
          <p:cNvPicPr preferRelativeResize="0"/>
          <p:nvPr/>
        </p:nvPicPr>
        <p:blipFill rotWithShape="1">
          <a:blip r:embed="rId3">
            <a:alphaModFix/>
          </a:blip>
          <a:srcRect b="0" l="0" r="0" t="0"/>
          <a:stretch/>
        </p:blipFill>
        <p:spPr>
          <a:xfrm>
            <a:off x="336500" y="6140500"/>
            <a:ext cx="942975" cy="381000"/>
          </a:xfrm>
          <a:prstGeom prst="rect">
            <a:avLst/>
          </a:prstGeom>
          <a:noFill/>
          <a:ln>
            <a:noFill/>
          </a:ln>
        </p:spPr>
      </p:pic>
      <p:pic>
        <p:nvPicPr>
          <p:cNvPr id="270" name="Google Shape;270;p9"/>
          <p:cNvPicPr preferRelativeResize="0"/>
          <p:nvPr/>
        </p:nvPicPr>
        <p:blipFill rotWithShape="1">
          <a:blip r:embed="rId4">
            <a:alphaModFix/>
          </a:blip>
          <a:srcRect b="0" l="0" r="0" t="0"/>
          <a:stretch/>
        </p:blipFill>
        <p:spPr>
          <a:xfrm>
            <a:off x="1519237" y="6473875"/>
            <a:ext cx="9153525" cy="95250"/>
          </a:xfrm>
          <a:prstGeom prst="rect">
            <a:avLst/>
          </a:prstGeom>
          <a:noFill/>
          <a:ln>
            <a:noFill/>
          </a:ln>
        </p:spPr>
      </p:pic>
      <p:sp>
        <p:nvSpPr>
          <p:cNvPr id="271" name="Google Shape;271;p9"/>
          <p:cNvSpPr txBox="1"/>
          <p:nvPr/>
        </p:nvSpPr>
        <p:spPr>
          <a:xfrm>
            <a:off x="361446" y="695284"/>
            <a:ext cx="4930500" cy="554100"/>
          </a:xfrm>
          <a:prstGeom prst="rect">
            <a:avLst/>
          </a:prstGeom>
          <a:noFill/>
          <a:ln>
            <a:noFill/>
          </a:ln>
        </p:spPr>
        <p:txBody>
          <a:bodyPr anchorCtr="0" anchor="t" bIns="45700" lIns="91425" spcFirstLastPara="1" rIns="91425" wrap="square" tIns="45700">
            <a:spAutoFit/>
          </a:bodyPr>
          <a:lstStyle/>
          <a:p>
            <a:pPr indent="0" lvl="0" marL="0" rtl="0" algn="r">
              <a:lnSpc>
                <a:spcPct val="115000"/>
              </a:lnSpc>
              <a:spcBef>
                <a:spcPts val="1200"/>
              </a:spcBef>
              <a:spcAft>
                <a:spcPts val="1200"/>
              </a:spcAft>
              <a:buSzPts val="1100"/>
              <a:buNone/>
            </a:pPr>
            <a:r>
              <a:rPr b="1" lang="en-US" sz="3000">
                <a:solidFill>
                  <a:srgbClr val="1E5166"/>
                </a:solidFill>
                <a:latin typeface="Tajawal"/>
                <a:ea typeface="Tajawal"/>
                <a:cs typeface="Tajawal"/>
                <a:sym typeface="Tajawal"/>
              </a:rPr>
              <a:t>مراقبة الأداء المالي</a:t>
            </a:r>
            <a:endParaRPr b="1" sz="3000">
              <a:solidFill>
                <a:srgbClr val="1E5166"/>
              </a:solidFill>
              <a:latin typeface="Tajawal"/>
              <a:ea typeface="Tajawal"/>
              <a:cs typeface="Tajawal"/>
              <a:sym typeface="Tajawal"/>
            </a:endParaRPr>
          </a:p>
        </p:txBody>
      </p:sp>
      <p:sp>
        <p:nvSpPr>
          <p:cNvPr id="272" name="Google Shape;272;p9"/>
          <p:cNvSpPr txBox="1"/>
          <p:nvPr/>
        </p:nvSpPr>
        <p:spPr>
          <a:xfrm>
            <a:off x="365683" y="1407640"/>
            <a:ext cx="5287500" cy="754200"/>
          </a:xfrm>
          <a:prstGeom prst="rect">
            <a:avLst/>
          </a:prstGeom>
          <a:noFill/>
          <a:ln>
            <a:noFill/>
          </a:ln>
        </p:spPr>
        <p:txBody>
          <a:bodyPr anchorCtr="0" anchor="t" bIns="45700" lIns="91425" spcFirstLastPara="1" rIns="91425" wrap="square" tIns="45700">
            <a:spAutoFit/>
          </a:bodyPr>
          <a:lstStyle/>
          <a:p>
            <a:pPr indent="0" lvl="0" marL="0" rtl="1" algn="r">
              <a:lnSpc>
                <a:spcPct val="115000"/>
              </a:lnSpc>
              <a:spcBef>
                <a:spcPts val="1200"/>
              </a:spcBef>
              <a:spcAft>
                <a:spcPts val="1200"/>
              </a:spcAft>
              <a:buSzPts val="1100"/>
              <a:buNone/>
            </a:pPr>
            <a:r>
              <a:rPr lang="en-US" sz="2000">
                <a:solidFill>
                  <a:srgbClr val="245065"/>
                </a:solidFill>
                <a:latin typeface="Tajawal"/>
                <a:ea typeface="Tajawal"/>
                <a:cs typeface="Tajawal"/>
                <a:sym typeface="Tajawal"/>
              </a:rPr>
              <a:t>حسِّن التحكم في هامش الأرباح، ومؤشرات التدفق النقدي، وكفاءة قسم المالية.</a:t>
            </a:r>
            <a:endParaRPr sz="2000">
              <a:solidFill>
                <a:srgbClr val="245065"/>
              </a:solidFill>
              <a:latin typeface="Tajawal"/>
              <a:ea typeface="Tajawal"/>
              <a:cs typeface="Tajawal"/>
              <a:sym typeface="Tajawal"/>
            </a:endParaRPr>
          </a:p>
        </p:txBody>
      </p:sp>
      <p:sp>
        <p:nvSpPr>
          <p:cNvPr id="273" name="Google Shape;273;p9"/>
          <p:cNvSpPr txBox="1"/>
          <p:nvPr/>
        </p:nvSpPr>
        <p:spPr>
          <a:xfrm>
            <a:off x="546283" y="2616463"/>
            <a:ext cx="4926300" cy="1463700"/>
          </a:xfrm>
          <a:prstGeom prst="rect">
            <a:avLst/>
          </a:prstGeom>
          <a:noFill/>
          <a:ln>
            <a:noFill/>
          </a:ln>
        </p:spPr>
        <p:txBody>
          <a:bodyPr anchorCtr="0" anchor="t" bIns="45700" lIns="91425" spcFirstLastPara="1" rIns="91425" wrap="square" tIns="45700">
            <a:spAutoFit/>
          </a:bodyPr>
          <a:lstStyle/>
          <a:p>
            <a:pPr indent="0" lvl="0" marL="0" rtl="1" algn="r">
              <a:lnSpc>
                <a:spcPct val="115000"/>
              </a:lnSpc>
              <a:spcBef>
                <a:spcPts val="1200"/>
              </a:spcBef>
              <a:spcAft>
                <a:spcPts val="0"/>
              </a:spcAft>
              <a:buSzPts val="1100"/>
              <a:buNone/>
            </a:pPr>
            <a:r>
              <a:rPr lang="en-US" sz="2000">
                <a:solidFill>
                  <a:srgbClr val="F15D2C"/>
                </a:solidFill>
                <a:latin typeface="Tajawal Medium"/>
                <a:ea typeface="Tajawal Medium"/>
                <a:cs typeface="Tajawal Medium"/>
                <a:sym typeface="Tajawal Medium"/>
              </a:rPr>
              <a:t>دفتر الأستاذ العام</a:t>
            </a:r>
            <a:endParaRPr sz="2000">
              <a:solidFill>
                <a:srgbClr val="F15D2C"/>
              </a:solidFill>
              <a:latin typeface="Tajawal Medium"/>
              <a:ea typeface="Tajawal Medium"/>
              <a:cs typeface="Tajawal Medium"/>
              <a:sym typeface="Tajawal Medium"/>
            </a:endParaRPr>
          </a:p>
          <a:p>
            <a:pPr indent="0" lvl="0" marL="0" rtl="1" algn="r">
              <a:lnSpc>
                <a:spcPct val="115000"/>
              </a:lnSpc>
              <a:spcBef>
                <a:spcPts val="1200"/>
              </a:spcBef>
              <a:spcAft>
                <a:spcPts val="1200"/>
              </a:spcAft>
              <a:buSzPts val="1100"/>
              <a:buNone/>
            </a:pPr>
            <a:r>
              <a:rPr lang="en-US" sz="1700">
                <a:solidFill>
                  <a:srgbClr val="245065"/>
                </a:solidFill>
                <a:latin typeface="Tajawal"/>
                <a:ea typeface="Tajawal"/>
                <a:cs typeface="Tajawal"/>
                <a:sym typeface="Tajawal"/>
              </a:rPr>
              <a:t>استخدم التقارير المضمنة، أو أنشئ تقارير مخصصة باستخدام RDCL أو Word، وقم بتحديث البيانات بسهولة في تقارير ورسوم Power BI وMicrosoft Excel.</a:t>
            </a:r>
            <a:endParaRPr sz="1700">
              <a:solidFill>
                <a:srgbClr val="1E5166"/>
              </a:solidFill>
              <a:latin typeface="Tajawal Light"/>
              <a:ea typeface="Tajawal Light"/>
              <a:cs typeface="Tajawal Light"/>
              <a:sym typeface="Tajawal Light"/>
            </a:endParaRPr>
          </a:p>
        </p:txBody>
      </p:sp>
      <p:sp>
        <p:nvSpPr>
          <p:cNvPr id="274" name="Google Shape;274;p9"/>
          <p:cNvSpPr txBox="1"/>
          <p:nvPr/>
        </p:nvSpPr>
        <p:spPr>
          <a:xfrm>
            <a:off x="365684" y="4335746"/>
            <a:ext cx="5016600" cy="1463700"/>
          </a:xfrm>
          <a:prstGeom prst="rect">
            <a:avLst/>
          </a:prstGeom>
          <a:noFill/>
          <a:ln>
            <a:noFill/>
          </a:ln>
        </p:spPr>
        <p:txBody>
          <a:bodyPr anchorCtr="0" anchor="t" bIns="45700" lIns="91425" spcFirstLastPara="1" rIns="91425" wrap="square" tIns="45700">
            <a:spAutoFit/>
          </a:bodyPr>
          <a:lstStyle/>
          <a:p>
            <a:pPr indent="0" lvl="0" marL="0" rtl="1" algn="r">
              <a:lnSpc>
                <a:spcPct val="115000"/>
              </a:lnSpc>
              <a:spcBef>
                <a:spcPts val="1200"/>
              </a:spcBef>
              <a:spcAft>
                <a:spcPts val="0"/>
              </a:spcAft>
              <a:buSzPts val="1100"/>
              <a:buNone/>
            </a:pPr>
            <a:r>
              <a:rPr lang="en-US" sz="2000">
                <a:solidFill>
                  <a:srgbClr val="F15D2C"/>
                </a:solidFill>
                <a:latin typeface="Tajawal Medium"/>
                <a:ea typeface="Tajawal Medium"/>
                <a:cs typeface="Tajawal Medium"/>
                <a:sym typeface="Tajawal Medium"/>
              </a:rPr>
              <a:t>توقعات التدفق النقدي</a:t>
            </a:r>
            <a:endParaRPr sz="2000">
              <a:solidFill>
                <a:srgbClr val="F15D2C"/>
              </a:solidFill>
              <a:latin typeface="Tajawal Medium"/>
              <a:ea typeface="Tajawal Medium"/>
              <a:cs typeface="Tajawal Medium"/>
              <a:sym typeface="Tajawal Medium"/>
            </a:endParaRPr>
          </a:p>
          <a:p>
            <a:pPr indent="0" lvl="0" marL="0" rtl="1" algn="r">
              <a:lnSpc>
                <a:spcPct val="115000"/>
              </a:lnSpc>
              <a:spcBef>
                <a:spcPts val="1200"/>
              </a:spcBef>
              <a:spcAft>
                <a:spcPts val="1200"/>
              </a:spcAft>
              <a:buSzPts val="1100"/>
              <a:buNone/>
            </a:pPr>
            <a:r>
              <a:rPr lang="en-US" sz="1700">
                <a:solidFill>
                  <a:srgbClr val="1E5166"/>
                </a:solidFill>
                <a:latin typeface="Tajawal Light"/>
                <a:ea typeface="Tajawal Light"/>
                <a:cs typeface="Tajawal Light"/>
                <a:sym typeface="Tajawal Light"/>
              </a:rPr>
              <a:t>توقّع كيف ستتغير سيولة شركتك بمرور الوقت. قم بتوقّع المقبوضات والمدفوعات النقدية المتوقعة، بالإضافة إلى السيولة المتاحة.</a:t>
            </a:r>
            <a:endParaRPr sz="1700">
              <a:solidFill>
                <a:srgbClr val="1E5166"/>
              </a:solidFill>
              <a:latin typeface="Tajawal Light"/>
              <a:ea typeface="Tajawal Light"/>
              <a:cs typeface="Tajawal Light"/>
              <a:sym typeface="Tajawal Light"/>
            </a:endParaRPr>
          </a:p>
        </p:txBody>
      </p:sp>
      <p:pic>
        <p:nvPicPr>
          <p:cNvPr id="275" name="Google Shape;275;p9"/>
          <p:cNvPicPr preferRelativeResize="0"/>
          <p:nvPr/>
        </p:nvPicPr>
        <p:blipFill rotWithShape="1">
          <a:blip r:embed="rId5">
            <a:alphaModFix/>
          </a:blip>
          <a:srcRect b="0" l="0" r="0" t="0"/>
          <a:stretch/>
        </p:blipFill>
        <p:spPr>
          <a:xfrm>
            <a:off x="152399" y="63320"/>
            <a:ext cx="11887200" cy="889686"/>
          </a:xfrm>
          <a:prstGeom prst="rect">
            <a:avLst/>
          </a:prstGeom>
          <a:noFill/>
          <a:ln>
            <a:noFill/>
          </a:ln>
        </p:spPr>
      </p:pic>
      <p:sp>
        <p:nvSpPr>
          <p:cNvPr id="276" name="Google Shape;276;p9"/>
          <p:cNvSpPr/>
          <p:nvPr/>
        </p:nvSpPr>
        <p:spPr>
          <a:xfrm>
            <a:off x="10436012" y="1745672"/>
            <a:ext cx="1240108" cy="1240108"/>
          </a:xfrm>
          <a:prstGeom prst="ellipse">
            <a:avLst/>
          </a:prstGeom>
          <a:noFill/>
          <a:ln cap="flat" cmpd="sng" w="190500">
            <a:solidFill>
              <a:srgbClr val="F15D2C">
                <a:alpha val="85882"/>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277" name="Google Shape;277;p9"/>
          <p:cNvGrpSpPr/>
          <p:nvPr/>
        </p:nvGrpSpPr>
        <p:grpSpPr>
          <a:xfrm>
            <a:off x="4585634" y="1693733"/>
            <a:ext cx="7785108" cy="5029200"/>
            <a:chOff x="4585634" y="1693733"/>
            <a:chExt cx="7785108" cy="5029200"/>
          </a:xfrm>
        </p:grpSpPr>
        <p:pic>
          <p:nvPicPr>
            <p:cNvPr descr="A computer with a blank screen&#10;&#10;AI-generated content may be incorrect." id="278" name="Google Shape;278;p9"/>
            <p:cNvPicPr preferRelativeResize="0"/>
            <p:nvPr/>
          </p:nvPicPr>
          <p:blipFill rotWithShape="1">
            <a:blip r:embed="rId6">
              <a:alphaModFix/>
            </a:blip>
            <a:srcRect b="0" l="0" r="0" t="0"/>
            <a:stretch/>
          </p:blipFill>
          <p:spPr>
            <a:xfrm>
              <a:off x="4585634" y="1693733"/>
              <a:ext cx="7785108" cy="5029200"/>
            </a:xfrm>
            <a:prstGeom prst="rect">
              <a:avLst/>
            </a:prstGeom>
            <a:noFill/>
            <a:ln>
              <a:noFill/>
            </a:ln>
          </p:spPr>
        </p:pic>
        <p:pic>
          <p:nvPicPr>
            <p:cNvPr id="279" name="Google Shape;279;p9"/>
            <p:cNvPicPr preferRelativeResize="0"/>
            <p:nvPr/>
          </p:nvPicPr>
          <p:blipFill rotWithShape="1">
            <a:blip r:embed="rId7">
              <a:alphaModFix/>
            </a:blip>
            <a:srcRect b="0" l="0" r="0" t="0"/>
            <a:stretch/>
          </p:blipFill>
          <p:spPr>
            <a:xfrm>
              <a:off x="6019393" y="2558489"/>
              <a:ext cx="4926163" cy="3081185"/>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2025-06-07T19:29:00Z</dcterms:created>
  <dc:creator>Mohammad Mattur</dc:creator>
</cp:coreProperties>
</file>