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7" Type="http://schemas.microsoft.com/office/2020/02/relationships/classificationlabels" Target="docMetadata/LabelInfo.xml"/><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2"/>
  </p:notesMasterIdLst>
  <p:sldIdLst>
    <p:sldId id="275" r:id="rId5"/>
    <p:sldId id="297" r:id="rId6"/>
    <p:sldId id="298" r:id="rId7"/>
    <p:sldId id="296" r:id="rId8"/>
    <p:sldId id="299" r:id="rId9"/>
    <p:sldId id="300" r:id="rId10"/>
    <p:sldId id="286" r:id="rId11"/>
    <p:sldId id="301" r:id="rId12"/>
    <p:sldId id="287" r:id="rId13"/>
    <p:sldId id="302" r:id="rId14"/>
    <p:sldId id="288" r:id="rId15"/>
    <p:sldId id="303" r:id="rId16"/>
    <p:sldId id="289" r:id="rId17"/>
    <p:sldId id="304" r:id="rId18"/>
    <p:sldId id="290" r:id="rId19"/>
    <p:sldId id="305" r:id="rId20"/>
    <p:sldId id="291" r:id="rId21"/>
    <p:sldId id="306" r:id="rId22"/>
    <p:sldId id="292" r:id="rId23"/>
    <p:sldId id="307" r:id="rId24"/>
    <p:sldId id="293" r:id="rId25"/>
    <p:sldId id="308" r:id="rId26"/>
    <p:sldId id="294" r:id="rId27"/>
    <p:sldId id="309" r:id="rId28"/>
    <p:sldId id="295" r:id="rId29"/>
    <p:sldId id="310" r:id="rId30"/>
    <p:sldId id="276"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5D2C"/>
    <a:srgbClr val="0F2933"/>
    <a:srgbClr val="E4EAEC"/>
    <a:srgbClr val="FCDFD4"/>
    <a:srgbClr val="1E5166"/>
    <a:srgbClr val="A5B9C2"/>
    <a:srgbClr val="163D4D"/>
    <a:srgbClr val="4A7485"/>
    <a:srgbClr val="7797A3"/>
    <a:srgbClr val="FDECE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481" autoAdjust="0"/>
    <p:restoredTop sz="95033" autoAdjust="0"/>
  </p:normalViewPr>
  <p:slideViewPr>
    <p:cSldViewPr snapToGrid="0">
      <p:cViewPr varScale="1">
        <p:scale>
          <a:sx n="86" d="100"/>
          <a:sy n="86" d="100"/>
        </p:scale>
        <p:origin x="307"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E9D9A5-453B-4753-8A0F-00BEB5B16AA1}" type="datetimeFigureOut">
              <a:rPr lang="en-US" smtClean="0"/>
              <a:t>7/28/2025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AA2F6D-1F99-4706-88F6-0F98086437D0}" type="slidenum">
              <a:rPr lang="en-US" smtClean="0"/>
              <a:t>‹#›</a:t>
            </a:fld>
            <a:endParaRPr lang="en-US"/>
          </a:p>
        </p:txBody>
      </p:sp>
    </p:spTree>
    <p:extLst>
      <p:ext uri="{BB962C8B-B14F-4D97-AF65-F5344CB8AC3E}">
        <p14:creationId xmlns:p14="http://schemas.microsoft.com/office/powerpoint/2010/main" val="23573765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09F0CB-3708-75C3-CF34-1C34D93701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D7B70B-C292-3F9C-1E57-B9559CCB986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DE07921-14DE-2D53-83A5-C11D1828CE8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88ED765-0ACB-4868-BF59-6D6E600AEFF8}"/>
              </a:ext>
            </a:extLst>
          </p:cNvPr>
          <p:cNvSpPr>
            <a:spLocks noGrp="1"/>
          </p:cNvSpPr>
          <p:nvPr>
            <p:ph type="sldNum" sz="quarter" idx="5"/>
          </p:nvPr>
        </p:nvSpPr>
        <p:spPr/>
        <p:txBody>
          <a:bodyPr/>
          <a:lstStyle/>
          <a:p>
            <a:fld id="{00AA2F6D-1F99-4706-88F6-0F98086437D0}" type="slidenum">
              <a:rPr lang="en-US" smtClean="0"/>
              <a:t>7</a:t>
            </a:fld>
            <a:endParaRPr lang="en-US"/>
          </a:p>
        </p:txBody>
      </p:sp>
    </p:spTree>
    <p:extLst>
      <p:ext uri="{BB962C8B-B14F-4D97-AF65-F5344CB8AC3E}">
        <p14:creationId xmlns:p14="http://schemas.microsoft.com/office/powerpoint/2010/main" val="22216259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093D72-1F4D-E209-9269-0D6E0C11FE8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1940A11-BBCA-6597-6363-2D4D5DD29C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858D16-FD0C-422E-7886-66B1DF111E3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34291DF-A0F6-A413-2203-91744DB88D13}"/>
              </a:ext>
            </a:extLst>
          </p:cNvPr>
          <p:cNvSpPr>
            <a:spLocks noGrp="1"/>
          </p:cNvSpPr>
          <p:nvPr>
            <p:ph type="sldNum" sz="quarter" idx="5"/>
          </p:nvPr>
        </p:nvSpPr>
        <p:spPr/>
        <p:txBody>
          <a:bodyPr/>
          <a:lstStyle/>
          <a:p>
            <a:fld id="{00AA2F6D-1F99-4706-88F6-0F98086437D0}" type="slidenum">
              <a:rPr lang="en-US" smtClean="0"/>
              <a:t>25</a:t>
            </a:fld>
            <a:endParaRPr lang="en-US"/>
          </a:p>
        </p:txBody>
      </p:sp>
    </p:spTree>
    <p:extLst>
      <p:ext uri="{BB962C8B-B14F-4D97-AF65-F5344CB8AC3E}">
        <p14:creationId xmlns:p14="http://schemas.microsoft.com/office/powerpoint/2010/main" val="15265058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093D72-1F4D-E209-9269-0D6E0C11FE8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1940A11-BBCA-6597-6363-2D4D5DD29C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858D16-FD0C-422E-7886-66B1DF111E3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34291DF-A0F6-A413-2203-91744DB88D13}"/>
              </a:ext>
            </a:extLst>
          </p:cNvPr>
          <p:cNvSpPr>
            <a:spLocks noGrp="1"/>
          </p:cNvSpPr>
          <p:nvPr>
            <p:ph type="sldNum" sz="quarter" idx="5"/>
          </p:nvPr>
        </p:nvSpPr>
        <p:spPr/>
        <p:txBody>
          <a:bodyPr/>
          <a:lstStyle/>
          <a:p>
            <a:fld id="{00AA2F6D-1F99-4706-88F6-0F98086437D0}" type="slidenum">
              <a:rPr lang="en-US" smtClean="0"/>
              <a:t>26</a:t>
            </a:fld>
            <a:endParaRPr lang="en-US"/>
          </a:p>
        </p:txBody>
      </p:sp>
    </p:spTree>
    <p:extLst>
      <p:ext uri="{BB962C8B-B14F-4D97-AF65-F5344CB8AC3E}">
        <p14:creationId xmlns:p14="http://schemas.microsoft.com/office/powerpoint/2010/main" val="2269540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2D961F-B626-778A-B72E-93989C0646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1755E5-CF5D-55DA-A2E6-2E618EC1504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B3D45C3-52D6-BAC3-D246-63600998CBD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602943D-D64D-C7AE-4655-94F4C361D687}"/>
              </a:ext>
            </a:extLst>
          </p:cNvPr>
          <p:cNvSpPr>
            <a:spLocks noGrp="1"/>
          </p:cNvSpPr>
          <p:nvPr>
            <p:ph type="sldNum" sz="quarter" idx="5"/>
          </p:nvPr>
        </p:nvSpPr>
        <p:spPr/>
        <p:txBody>
          <a:bodyPr/>
          <a:lstStyle/>
          <a:p>
            <a:fld id="{00AA2F6D-1F99-4706-88F6-0F98086437D0}" type="slidenum">
              <a:rPr lang="en-US" smtClean="0"/>
              <a:t>9</a:t>
            </a:fld>
            <a:endParaRPr lang="en-US"/>
          </a:p>
        </p:txBody>
      </p:sp>
    </p:spTree>
    <p:extLst>
      <p:ext uri="{BB962C8B-B14F-4D97-AF65-F5344CB8AC3E}">
        <p14:creationId xmlns:p14="http://schemas.microsoft.com/office/powerpoint/2010/main" val="13822753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406F23-3C72-FE78-7C66-4C580B5DC6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08933D1-2366-B5FF-0DB5-FE6A360A407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2E8F2B5-E791-A5FB-6529-52FB4CC4498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5A9BFB4-A749-1409-1E45-4C4E9C1F6C25}"/>
              </a:ext>
            </a:extLst>
          </p:cNvPr>
          <p:cNvSpPr>
            <a:spLocks noGrp="1"/>
          </p:cNvSpPr>
          <p:nvPr>
            <p:ph type="sldNum" sz="quarter" idx="5"/>
          </p:nvPr>
        </p:nvSpPr>
        <p:spPr/>
        <p:txBody>
          <a:bodyPr/>
          <a:lstStyle/>
          <a:p>
            <a:fld id="{00AA2F6D-1F99-4706-88F6-0F98086437D0}" type="slidenum">
              <a:rPr lang="en-US" smtClean="0"/>
              <a:t>11</a:t>
            </a:fld>
            <a:endParaRPr lang="en-US"/>
          </a:p>
        </p:txBody>
      </p:sp>
    </p:spTree>
    <p:extLst>
      <p:ext uri="{BB962C8B-B14F-4D97-AF65-F5344CB8AC3E}">
        <p14:creationId xmlns:p14="http://schemas.microsoft.com/office/powerpoint/2010/main" val="40634742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776490-CEDB-273D-6B9F-AFDEC2129E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92F429-F20D-3496-03DE-6BC85FE368F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7E8D21D-88A5-6336-3F3C-384169537FF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9942074-C556-36AC-9A95-A68531349D3E}"/>
              </a:ext>
            </a:extLst>
          </p:cNvPr>
          <p:cNvSpPr>
            <a:spLocks noGrp="1"/>
          </p:cNvSpPr>
          <p:nvPr>
            <p:ph type="sldNum" sz="quarter" idx="5"/>
          </p:nvPr>
        </p:nvSpPr>
        <p:spPr/>
        <p:txBody>
          <a:bodyPr/>
          <a:lstStyle/>
          <a:p>
            <a:fld id="{00AA2F6D-1F99-4706-88F6-0F98086437D0}" type="slidenum">
              <a:rPr lang="en-US" smtClean="0"/>
              <a:t>13</a:t>
            </a:fld>
            <a:endParaRPr lang="en-US"/>
          </a:p>
        </p:txBody>
      </p:sp>
    </p:spTree>
    <p:extLst>
      <p:ext uri="{BB962C8B-B14F-4D97-AF65-F5344CB8AC3E}">
        <p14:creationId xmlns:p14="http://schemas.microsoft.com/office/powerpoint/2010/main" val="16928978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C1C78A-EDD3-46A4-D3E1-8869B5700E6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71BC62-02D3-A486-A214-4B73131419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4B7A30-CE4A-947C-7E5B-C7A8ECBF795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BFFCA91-7D0E-9347-DB9B-540F5494B727}"/>
              </a:ext>
            </a:extLst>
          </p:cNvPr>
          <p:cNvSpPr>
            <a:spLocks noGrp="1"/>
          </p:cNvSpPr>
          <p:nvPr>
            <p:ph type="sldNum" sz="quarter" idx="5"/>
          </p:nvPr>
        </p:nvSpPr>
        <p:spPr/>
        <p:txBody>
          <a:bodyPr/>
          <a:lstStyle/>
          <a:p>
            <a:fld id="{00AA2F6D-1F99-4706-88F6-0F98086437D0}" type="slidenum">
              <a:rPr lang="en-US" smtClean="0"/>
              <a:t>15</a:t>
            </a:fld>
            <a:endParaRPr lang="en-US"/>
          </a:p>
        </p:txBody>
      </p:sp>
    </p:spTree>
    <p:extLst>
      <p:ext uri="{BB962C8B-B14F-4D97-AF65-F5344CB8AC3E}">
        <p14:creationId xmlns:p14="http://schemas.microsoft.com/office/powerpoint/2010/main" val="6787586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2DD72B-10F8-EC92-51A1-0B02746D27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11F0A6F-6A82-A9B3-AE87-5718A2D85B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2CBE1C1-A09F-5509-FAA9-AD808173F2C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700F978-02DE-1E1D-D31A-3F45A9736B26}"/>
              </a:ext>
            </a:extLst>
          </p:cNvPr>
          <p:cNvSpPr>
            <a:spLocks noGrp="1"/>
          </p:cNvSpPr>
          <p:nvPr>
            <p:ph type="sldNum" sz="quarter" idx="5"/>
          </p:nvPr>
        </p:nvSpPr>
        <p:spPr/>
        <p:txBody>
          <a:bodyPr/>
          <a:lstStyle/>
          <a:p>
            <a:fld id="{00AA2F6D-1F99-4706-88F6-0F98086437D0}" type="slidenum">
              <a:rPr lang="en-US" smtClean="0"/>
              <a:t>17</a:t>
            </a:fld>
            <a:endParaRPr lang="en-US"/>
          </a:p>
        </p:txBody>
      </p:sp>
    </p:spTree>
    <p:extLst>
      <p:ext uri="{BB962C8B-B14F-4D97-AF65-F5344CB8AC3E}">
        <p14:creationId xmlns:p14="http://schemas.microsoft.com/office/powerpoint/2010/main" val="37040074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9026F5-D928-EAA3-66F3-4985F1B162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02C6FF-9585-7F6C-A1FF-66FB357AA18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DB2A107-6995-E67E-0BFA-2F7994FA7A8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3A6EAC0-8B6E-DAFA-BF3E-B2CA9F1A8F35}"/>
              </a:ext>
            </a:extLst>
          </p:cNvPr>
          <p:cNvSpPr>
            <a:spLocks noGrp="1"/>
          </p:cNvSpPr>
          <p:nvPr>
            <p:ph type="sldNum" sz="quarter" idx="5"/>
          </p:nvPr>
        </p:nvSpPr>
        <p:spPr/>
        <p:txBody>
          <a:bodyPr/>
          <a:lstStyle/>
          <a:p>
            <a:fld id="{00AA2F6D-1F99-4706-88F6-0F98086437D0}" type="slidenum">
              <a:rPr lang="en-US" smtClean="0"/>
              <a:t>19</a:t>
            </a:fld>
            <a:endParaRPr lang="en-US"/>
          </a:p>
        </p:txBody>
      </p:sp>
    </p:spTree>
    <p:extLst>
      <p:ext uri="{BB962C8B-B14F-4D97-AF65-F5344CB8AC3E}">
        <p14:creationId xmlns:p14="http://schemas.microsoft.com/office/powerpoint/2010/main" val="27695034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083EDE-7630-DEE3-575B-1BDE16BECC3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6822FA7-A7D9-D5E0-416F-E9EF334BBA1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9B1C24-4148-E8E1-054D-A1C0ABEB979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127DBF3-47B8-D3B7-3E65-259991EA7DA4}"/>
              </a:ext>
            </a:extLst>
          </p:cNvPr>
          <p:cNvSpPr>
            <a:spLocks noGrp="1"/>
          </p:cNvSpPr>
          <p:nvPr>
            <p:ph type="sldNum" sz="quarter" idx="5"/>
          </p:nvPr>
        </p:nvSpPr>
        <p:spPr/>
        <p:txBody>
          <a:bodyPr/>
          <a:lstStyle/>
          <a:p>
            <a:fld id="{00AA2F6D-1F99-4706-88F6-0F98086437D0}" type="slidenum">
              <a:rPr lang="en-US" smtClean="0"/>
              <a:t>21</a:t>
            </a:fld>
            <a:endParaRPr lang="en-US"/>
          </a:p>
        </p:txBody>
      </p:sp>
    </p:spTree>
    <p:extLst>
      <p:ext uri="{BB962C8B-B14F-4D97-AF65-F5344CB8AC3E}">
        <p14:creationId xmlns:p14="http://schemas.microsoft.com/office/powerpoint/2010/main" val="22127689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6E0D16-34CE-865C-61DC-9AFB4367C0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C55394-56CC-E7F6-7539-4F30EA4916A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51E488-5455-765A-8B25-6DD669F906B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1BFC76D-0AD3-B55B-B842-28F2AA766348}"/>
              </a:ext>
            </a:extLst>
          </p:cNvPr>
          <p:cNvSpPr>
            <a:spLocks noGrp="1"/>
          </p:cNvSpPr>
          <p:nvPr>
            <p:ph type="sldNum" sz="quarter" idx="5"/>
          </p:nvPr>
        </p:nvSpPr>
        <p:spPr/>
        <p:txBody>
          <a:bodyPr/>
          <a:lstStyle/>
          <a:p>
            <a:fld id="{00AA2F6D-1F99-4706-88F6-0F98086437D0}" type="slidenum">
              <a:rPr lang="en-US" smtClean="0"/>
              <a:t>23</a:t>
            </a:fld>
            <a:endParaRPr lang="en-US"/>
          </a:p>
        </p:txBody>
      </p:sp>
    </p:spTree>
    <p:extLst>
      <p:ext uri="{BB962C8B-B14F-4D97-AF65-F5344CB8AC3E}">
        <p14:creationId xmlns:p14="http://schemas.microsoft.com/office/powerpoint/2010/main" val="17137165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8E1AB5B-54C0-41C2-9E70-7F1F044A5F6A}" type="datetimeFigureOut">
              <a:rPr lang="en-US" smtClean="0"/>
              <a:t>7/28/2025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C64790-4592-4D1B-93C2-A60F899CEF74}" type="slidenum">
              <a:rPr lang="en-US" smtClean="0"/>
              <a:t>‹#›</a:t>
            </a:fld>
            <a:endParaRPr lang="en-US"/>
          </a:p>
        </p:txBody>
      </p:sp>
    </p:spTree>
    <p:extLst>
      <p:ext uri="{BB962C8B-B14F-4D97-AF65-F5344CB8AC3E}">
        <p14:creationId xmlns:p14="http://schemas.microsoft.com/office/powerpoint/2010/main" val="1021369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8E1AB5B-54C0-41C2-9E70-7F1F044A5F6A}" type="datetimeFigureOut">
              <a:rPr lang="en-US" smtClean="0"/>
              <a:t>7/28/2025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C64790-4592-4D1B-93C2-A60F899CEF74}" type="slidenum">
              <a:rPr lang="en-US" smtClean="0"/>
              <a:t>‹#›</a:t>
            </a:fld>
            <a:endParaRPr lang="en-US"/>
          </a:p>
        </p:txBody>
      </p:sp>
    </p:spTree>
    <p:extLst>
      <p:ext uri="{BB962C8B-B14F-4D97-AF65-F5344CB8AC3E}">
        <p14:creationId xmlns:p14="http://schemas.microsoft.com/office/powerpoint/2010/main" val="32495555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8E1AB5B-54C0-41C2-9E70-7F1F044A5F6A}" type="datetimeFigureOut">
              <a:rPr lang="en-US" smtClean="0"/>
              <a:t>7/28/2025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C64790-4592-4D1B-93C2-A60F899CEF74}" type="slidenum">
              <a:rPr lang="en-US" smtClean="0"/>
              <a:t>‹#›</a:t>
            </a:fld>
            <a:endParaRPr lang="en-US"/>
          </a:p>
        </p:txBody>
      </p:sp>
    </p:spTree>
    <p:extLst>
      <p:ext uri="{BB962C8B-B14F-4D97-AF65-F5344CB8AC3E}">
        <p14:creationId xmlns:p14="http://schemas.microsoft.com/office/powerpoint/2010/main" val="9957756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8E1AB5B-54C0-41C2-9E70-7F1F044A5F6A}" type="datetimeFigureOut">
              <a:rPr lang="en-US" smtClean="0"/>
              <a:t>7/28/2025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C64790-4592-4D1B-93C2-A60F899CEF74}" type="slidenum">
              <a:rPr lang="en-US" smtClean="0"/>
              <a:t>‹#›</a:t>
            </a:fld>
            <a:endParaRPr lang="en-US"/>
          </a:p>
        </p:txBody>
      </p:sp>
    </p:spTree>
    <p:extLst>
      <p:ext uri="{BB962C8B-B14F-4D97-AF65-F5344CB8AC3E}">
        <p14:creationId xmlns:p14="http://schemas.microsoft.com/office/powerpoint/2010/main" val="1304428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8E1AB5B-54C0-41C2-9E70-7F1F044A5F6A}" type="datetimeFigureOut">
              <a:rPr lang="en-US" smtClean="0"/>
              <a:t>7/28/2025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C64790-4592-4D1B-93C2-A60F899CEF74}" type="slidenum">
              <a:rPr lang="en-US" smtClean="0"/>
              <a:t>‹#›</a:t>
            </a:fld>
            <a:endParaRPr lang="en-US"/>
          </a:p>
        </p:txBody>
      </p:sp>
    </p:spTree>
    <p:extLst>
      <p:ext uri="{BB962C8B-B14F-4D97-AF65-F5344CB8AC3E}">
        <p14:creationId xmlns:p14="http://schemas.microsoft.com/office/powerpoint/2010/main" val="23125632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8E1AB5B-54C0-41C2-9E70-7F1F044A5F6A}" type="datetimeFigureOut">
              <a:rPr lang="en-US" smtClean="0"/>
              <a:t>7/28/2025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C64790-4592-4D1B-93C2-A60F899CEF74}" type="slidenum">
              <a:rPr lang="en-US" smtClean="0"/>
              <a:t>‹#›</a:t>
            </a:fld>
            <a:endParaRPr lang="en-US"/>
          </a:p>
        </p:txBody>
      </p:sp>
    </p:spTree>
    <p:extLst>
      <p:ext uri="{BB962C8B-B14F-4D97-AF65-F5344CB8AC3E}">
        <p14:creationId xmlns:p14="http://schemas.microsoft.com/office/powerpoint/2010/main" val="19721412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8E1AB5B-54C0-41C2-9E70-7F1F044A5F6A}" type="datetimeFigureOut">
              <a:rPr lang="en-US" smtClean="0"/>
              <a:t>7/28/2025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7C64790-4592-4D1B-93C2-A60F899CEF74}" type="slidenum">
              <a:rPr lang="en-US" smtClean="0"/>
              <a:t>‹#›</a:t>
            </a:fld>
            <a:endParaRPr lang="en-US"/>
          </a:p>
        </p:txBody>
      </p:sp>
    </p:spTree>
    <p:extLst>
      <p:ext uri="{BB962C8B-B14F-4D97-AF65-F5344CB8AC3E}">
        <p14:creationId xmlns:p14="http://schemas.microsoft.com/office/powerpoint/2010/main" val="12159413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8E1AB5B-54C0-41C2-9E70-7F1F044A5F6A}" type="datetimeFigureOut">
              <a:rPr lang="en-US" smtClean="0"/>
              <a:t>7/28/2025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7C64790-4592-4D1B-93C2-A60F899CEF74}" type="slidenum">
              <a:rPr lang="en-US" smtClean="0"/>
              <a:t>‹#›</a:t>
            </a:fld>
            <a:endParaRPr lang="en-US"/>
          </a:p>
        </p:txBody>
      </p:sp>
    </p:spTree>
    <p:extLst>
      <p:ext uri="{BB962C8B-B14F-4D97-AF65-F5344CB8AC3E}">
        <p14:creationId xmlns:p14="http://schemas.microsoft.com/office/powerpoint/2010/main" val="124144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E1AB5B-54C0-41C2-9E70-7F1F044A5F6A}" type="datetimeFigureOut">
              <a:rPr lang="en-US" smtClean="0"/>
              <a:t>7/28/2025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7C64790-4592-4D1B-93C2-A60F899CEF74}" type="slidenum">
              <a:rPr lang="en-US" smtClean="0"/>
              <a:t>‹#›</a:t>
            </a:fld>
            <a:endParaRPr lang="en-US"/>
          </a:p>
        </p:txBody>
      </p:sp>
    </p:spTree>
    <p:extLst>
      <p:ext uri="{BB962C8B-B14F-4D97-AF65-F5344CB8AC3E}">
        <p14:creationId xmlns:p14="http://schemas.microsoft.com/office/powerpoint/2010/main" val="20167985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8E1AB5B-54C0-41C2-9E70-7F1F044A5F6A}" type="datetimeFigureOut">
              <a:rPr lang="en-US" smtClean="0"/>
              <a:t>7/28/2025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C64790-4592-4D1B-93C2-A60F899CEF74}" type="slidenum">
              <a:rPr lang="en-US" smtClean="0"/>
              <a:t>‹#›</a:t>
            </a:fld>
            <a:endParaRPr lang="en-US"/>
          </a:p>
        </p:txBody>
      </p:sp>
    </p:spTree>
    <p:extLst>
      <p:ext uri="{BB962C8B-B14F-4D97-AF65-F5344CB8AC3E}">
        <p14:creationId xmlns:p14="http://schemas.microsoft.com/office/powerpoint/2010/main" val="29030764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8E1AB5B-54C0-41C2-9E70-7F1F044A5F6A}" type="datetimeFigureOut">
              <a:rPr lang="en-US" smtClean="0"/>
              <a:t>7/28/2025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C64790-4592-4D1B-93C2-A60F899CEF74}" type="slidenum">
              <a:rPr lang="en-US" smtClean="0"/>
              <a:t>‹#›</a:t>
            </a:fld>
            <a:endParaRPr lang="en-US"/>
          </a:p>
        </p:txBody>
      </p:sp>
    </p:spTree>
    <p:extLst>
      <p:ext uri="{BB962C8B-B14F-4D97-AF65-F5344CB8AC3E}">
        <p14:creationId xmlns:p14="http://schemas.microsoft.com/office/powerpoint/2010/main" val="14368043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8E1AB5B-54C0-41C2-9E70-7F1F044A5F6A}" type="datetimeFigureOut">
              <a:rPr lang="en-US" smtClean="0"/>
              <a:t>7/28/2025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7C64790-4592-4D1B-93C2-A60F899CEF74}" type="slidenum">
              <a:rPr lang="en-US" smtClean="0"/>
              <a:t>‹#›</a:t>
            </a:fld>
            <a:endParaRPr lang="en-US"/>
          </a:p>
        </p:txBody>
      </p:sp>
    </p:spTree>
    <p:extLst>
      <p:ext uri="{BB962C8B-B14F-4D97-AF65-F5344CB8AC3E}">
        <p14:creationId xmlns:p14="http://schemas.microsoft.com/office/powerpoint/2010/main" val="15100582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 Id="rId9" Type="http://schemas.openxmlformats.org/officeDocument/2006/relationships/image" Target="../media/image13.png"/></Relationships>
</file>

<file path=ppt/slides/_rels/slide1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s/_rels/slide1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s/_rels/slide16.xml.rels><?xml version="1.0" encoding="UTF-8" standalone="yes"?>
<Relationships xmlns="http://schemas.openxmlformats.org/package/2006/relationships"><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 Id="rId9"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 Id="rId9"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 Id="rId9"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 Id="rId9" Type="http://schemas.openxmlformats.org/officeDocument/2006/relationships/image" Target="../media/image19.png"/></Relationships>
</file>

<file path=ppt/slides/_rels/slide24.xml.rels><?xml version="1.0" encoding="UTF-8" standalone="yes"?>
<Relationships xmlns="http://schemas.openxmlformats.org/package/2006/relationships"><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 Id="rId9" Type="http://schemas.openxmlformats.org/officeDocument/2006/relationships/image" Target="../media/image20.png"/></Relationships>
</file>

<file path=ppt/slides/_rels/slide26.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s/_rels/slide2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22.svg"/><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 Id="rId9" Type="http://schemas.openxmlformats.org/officeDocument/2006/relationships/image" Target="../media/image11.png"/></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35D503-4ADA-3488-5492-E320180B76BA}"/>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E45E5718-76DE-5A92-6976-3FC08A261C78}"/>
              </a:ext>
            </a:extLst>
          </p:cNvPr>
          <p:cNvSpPr/>
          <p:nvPr/>
        </p:nvSpPr>
        <p:spPr>
          <a:xfrm>
            <a:off x="0" y="0"/>
            <a:ext cx="12192000" cy="6858000"/>
          </a:xfrm>
          <a:prstGeom prst="rect">
            <a:avLst/>
          </a:prstGeom>
          <a:solidFill>
            <a:srgbClr val="E4EA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Graphic 2">
            <a:extLst>
              <a:ext uri="{FF2B5EF4-FFF2-40B4-BE49-F238E27FC236}">
                <a16:creationId xmlns:a16="http://schemas.microsoft.com/office/drawing/2014/main" id="{C683D59F-45E8-8A73-31A7-86BAE273A581}"/>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30282" b="6661"/>
          <a:stretch/>
        </p:blipFill>
        <p:spPr>
          <a:xfrm>
            <a:off x="0" y="1"/>
            <a:ext cx="12191998" cy="6857999"/>
          </a:xfrm>
          <a:prstGeom prst="rect">
            <a:avLst/>
          </a:prstGeom>
        </p:spPr>
      </p:pic>
      <p:sp>
        <p:nvSpPr>
          <p:cNvPr id="45" name="TextBox 44">
            <a:extLst>
              <a:ext uri="{FF2B5EF4-FFF2-40B4-BE49-F238E27FC236}">
                <a16:creationId xmlns:a16="http://schemas.microsoft.com/office/drawing/2014/main" id="{6895914C-4E49-5340-62D2-C2E5BBC70544}"/>
              </a:ext>
            </a:extLst>
          </p:cNvPr>
          <p:cNvSpPr txBox="1"/>
          <p:nvPr/>
        </p:nvSpPr>
        <p:spPr>
          <a:xfrm>
            <a:off x="355846" y="2686949"/>
            <a:ext cx="4091463" cy="630942"/>
          </a:xfrm>
          <a:prstGeom prst="rect">
            <a:avLst/>
          </a:prstGeom>
          <a:noFill/>
        </p:spPr>
        <p:txBody>
          <a:bodyPr wrap="square">
            <a:spAutoFit/>
          </a:bodyPr>
          <a:lstStyle/>
          <a:p>
            <a:r>
              <a:rPr lang="en-US" sz="3500" dirty="0">
                <a:solidFill>
                  <a:schemeClr val="bg1"/>
                </a:solidFill>
                <a:latin typeface="Nunito SemiBold" pitchFamily="2" charset="0"/>
                <a:cs typeface="Segoe UI"/>
              </a:rPr>
              <a:t>CYBERSECURITY</a:t>
            </a:r>
            <a:endParaRPr lang="en-US" sz="3500" dirty="0">
              <a:solidFill>
                <a:schemeClr val="bg1"/>
              </a:solidFill>
              <a:latin typeface="Nunito SemiBold" pitchFamily="2" charset="0"/>
            </a:endParaRPr>
          </a:p>
        </p:txBody>
      </p:sp>
      <p:sp>
        <p:nvSpPr>
          <p:cNvPr id="47" name="TextBox 46">
            <a:extLst>
              <a:ext uri="{FF2B5EF4-FFF2-40B4-BE49-F238E27FC236}">
                <a16:creationId xmlns:a16="http://schemas.microsoft.com/office/drawing/2014/main" id="{CAE65BA1-93A5-0CBD-87E6-F9189A18F3F8}"/>
              </a:ext>
            </a:extLst>
          </p:cNvPr>
          <p:cNvSpPr txBox="1"/>
          <p:nvPr/>
        </p:nvSpPr>
        <p:spPr>
          <a:xfrm>
            <a:off x="355846" y="3317891"/>
            <a:ext cx="3845763" cy="353943"/>
          </a:xfrm>
          <a:prstGeom prst="rect">
            <a:avLst/>
          </a:prstGeom>
          <a:noFill/>
        </p:spPr>
        <p:txBody>
          <a:bodyPr wrap="square">
            <a:spAutoFit/>
          </a:bodyPr>
          <a:lstStyle/>
          <a:p>
            <a:r>
              <a:rPr lang="en-US" sz="1700" dirty="0">
                <a:solidFill>
                  <a:srgbClr val="F15D2C"/>
                </a:solidFill>
                <a:latin typeface="Bahnschrift Light" panose="020B0502040204020203" pitchFamily="34" charset="0"/>
              </a:rPr>
              <a:t>Zero Trust Security</a:t>
            </a:r>
          </a:p>
        </p:txBody>
      </p:sp>
      <p:pic>
        <p:nvPicPr>
          <p:cNvPr id="9" name="Picture 8">
            <a:extLst>
              <a:ext uri="{FF2B5EF4-FFF2-40B4-BE49-F238E27FC236}">
                <a16:creationId xmlns:a16="http://schemas.microsoft.com/office/drawing/2014/main" id="{9D344B89-E320-3365-989C-BB3AE96BB30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39959" y="1371079"/>
            <a:ext cx="3860432" cy="3982212"/>
          </a:xfrm>
          <a:prstGeom prst="rect">
            <a:avLst/>
          </a:prstGeom>
        </p:spPr>
      </p:pic>
    </p:spTree>
    <p:extLst>
      <p:ext uri="{BB962C8B-B14F-4D97-AF65-F5344CB8AC3E}">
        <p14:creationId xmlns:p14="http://schemas.microsoft.com/office/powerpoint/2010/main" val="10219529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38F9A7-C40A-08AB-32EE-4CE249F38256}"/>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D0EEC17F-A716-4AFA-AB63-A0B1947DB139}"/>
              </a:ext>
            </a:extLst>
          </p:cNvPr>
          <p:cNvSpPr/>
          <p:nvPr/>
        </p:nvSpPr>
        <p:spPr>
          <a:xfrm>
            <a:off x="0" y="1"/>
            <a:ext cx="12192000" cy="5986130"/>
          </a:xfrm>
          <a:prstGeom prst="rect">
            <a:avLst/>
          </a:prstGeom>
          <a:solidFill>
            <a:srgbClr val="0F29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Graphic 3">
            <a:extLst>
              <a:ext uri="{FF2B5EF4-FFF2-40B4-BE49-F238E27FC236}">
                <a16:creationId xmlns:a16="http://schemas.microsoft.com/office/drawing/2014/main" id="{54A1EA29-23EB-027A-FBBD-C05AEED931B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36500" y="6140500"/>
            <a:ext cx="942975" cy="381000"/>
          </a:xfrm>
          <a:prstGeom prst="rect">
            <a:avLst/>
          </a:prstGeom>
        </p:spPr>
      </p:pic>
      <p:pic>
        <p:nvPicPr>
          <p:cNvPr id="5" name="Graphic 4">
            <a:extLst>
              <a:ext uri="{FF2B5EF4-FFF2-40B4-BE49-F238E27FC236}">
                <a16:creationId xmlns:a16="http://schemas.microsoft.com/office/drawing/2014/main" id="{3E9CF8CB-4A54-4C90-39A5-C85EDC9FD47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519237" y="6473875"/>
            <a:ext cx="9153525" cy="95250"/>
          </a:xfrm>
          <a:prstGeom prst="rect">
            <a:avLst/>
          </a:prstGeom>
        </p:spPr>
      </p:pic>
      <p:pic>
        <p:nvPicPr>
          <p:cNvPr id="8" name="Graphic 7">
            <a:extLst>
              <a:ext uri="{FF2B5EF4-FFF2-40B4-BE49-F238E27FC236}">
                <a16:creationId xmlns:a16="http://schemas.microsoft.com/office/drawing/2014/main" id="{FB6CD73B-D552-39B4-A750-CCBA901D0875}"/>
              </a:ext>
            </a:extLst>
          </p:cNvPr>
          <p:cNvPicPr/>
          <p:nvPr/>
        </p:nvPicPr>
        <p:blipFill>
          <a:blip r:embed="rId6">
            <a:extLst>
              <a:ext uri="{96DAC541-7B7A-43D3-8B79-37D633B846F1}">
                <asvg:svgBlip xmlns:asvg="http://schemas.microsoft.com/office/drawing/2016/SVG/main" r:embed="rId7"/>
              </a:ext>
            </a:extLst>
          </a:blip>
          <a:stretch>
            <a:fillRect/>
          </a:stretch>
        </p:blipFill>
        <p:spPr>
          <a:xfrm>
            <a:off x="152399" y="63320"/>
            <a:ext cx="11887200" cy="889686"/>
          </a:xfrm>
          <a:prstGeom prst="rect">
            <a:avLst/>
          </a:prstGeom>
        </p:spPr>
      </p:pic>
      <p:sp>
        <p:nvSpPr>
          <p:cNvPr id="15" name="TextBox 14">
            <a:extLst>
              <a:ext uri="{FF2B5EF4-FFF2-40B4-BE49-F238E27FC236}">
                <a16:creationId xmlns:a16="http://schemas.microsoft.com/office/drawing/2014/main" id="{820353C4-9028-7559-0EFA-88C854969744}"/>
              </a:ext>
            </a:extLst>
          </p:cNvPr>
          <p:cNvSpPr txBox="1"/>
          <p:nvPr/>
        </p:nvSpPr>
        <p:spPr>
          <a:xfrm>
            <a:off x="1634017" y="2993066"/>
            <a:ext cx="8923964" cy="769441"/>
          </a:xfrm>
          <a:prstGeom prst="rect">
            <a:avLst/>
          </a:prstGeom>
          <a:noFill/>
        </p:spPr>
        <p:txBody>
          <a:bodyPr wrap="square">
            <a:spAutoFit/>
          </a:bodyPr>
          <a:lstStyle/>
          <a:p>
            <a:pPr algn="ctr" rtl="1" fontAlgn="base"/>
            <a:r>
              <a:rPr lang="en-US" sz="4400" b="1" dirty="0">
                <a:solidFill>
                  <a:schemeClr val="bg1"/>
                </a:solidFill>
                <a:latin typeface="Nunito" pitchFamily="2" charset="77"/>
              </a:rPr>
              <a:t>3) </a:t>
            </a:r>
            <a:r>
              <a:rPr lang="en-US" sz="4400" b="1" dirty="0" err="1">
                <a:solidFill>
                  <a:schemeClr val="bg1"/>
                </a:solidFill>
              </a:rPr>
              <a:t>Checkmarx</a:t>
            </a:r>
            <a:endParaRPr lang="en-US" sz="4400" b="1" dirty="0">
              <a:solidFill>
                <a:schemeClr val="bg1"/>
              </a:solidFill>
              <a:latin typeface="Nunito" pitchFamily="2" charset="77"/>
            </a:endParaRPr>
          </a:p>
        </p:txBody>
      </p:sp>
    </p:spTree>
    <p:extLst>
      <p:ext uri="{BB962C8B-B14F-4D97-AF65-F5344CB8AC3E}">
        <p14:creationId xmlns:p14="http://schemas.microsoft.com/office/powerpoint/2010/main" val="740987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24A011-BEAF-AFE5-B0C8-D676115B2F55}"/>
            </a:ext>
          </a:extLst>
        </p:cNvPr>
        <p:cNvGrpSpPr/>
        <p:nvPr/>
      </p:nvGrpSpPr>
      <p:grpSpPr>
        <a:xfrm>
          <a:off x="0" y="0"/>
          <a:ext cx="0" cy="0"/>
          <a:chOff x="0" y="0"/>
          <a:chExt cx="0" cy="0"/>
        </a:xfrm>
      </p:grpSpPr>
      <p:sp>
        <p:nvSpPr>
          <p:cNvPr id="28" name="Rectangle 27">
            <a:extLst>
              <a:ext uri="{FF2B5EF4-FFF2-40B4-BE49-F238E27FC236}">
                <a16:creationId xmlns:a16="http://schemas.microsoft.com/office/drawing/2014/main" id="{85CEAF70-EA62-6A2E-A596-F19518AE0C92}"/>
              </a:ext>
            </a:extLst>
          </p:cNvPr>
          <p:cNvSpPr/>
          <p:nvPr/>
        </p:nvSpPr>
        <p:spPr>
          <a:xfrm>
            <a:off x="0" y="1"/>
            <a:ext cx="12192000" cy="5986130"/>
          </a:xfrm>
          <a:prstGeom prst="rect">
            <a:avLst/>
          </a:prstGeom>
          <a:solidFill>
            <a:srgbClr val="0F29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Graphic 9">
            <a:extLst>
              <a:ext uri="{FF2B5EF4-FFF2-40B4-BE49-F238E27FC236}">
                <a16:creationId xmlns:a16="http://schemas.microsoft.com/office/drawing/2014/main" id="{1797B782-3955-224B-A999-BD0DFB5D1F3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36500" y="6140500"/>
            <a:ext cx="942975" cy="381000"/>
          </a:xfrm>
          <a:prstGeom prst="rect">
            <a:avLst/>
          </a:prstGeom>
        </p:spPr>
      </p:pic>
      <p:pic>
        <p:nvPicPr>
          <p:cNvPr id="25" name="Graphic 24">
            <a:extLst>
              <a:ext uri="{FF2B5EF4-FFF2-40B4-BE49-F238E27FC236}">
                <a16:creationId xmlns:a16="http://schemas.microsoft.com/office/drawing/2014/main" id="{2F72FFCB-D5DF-65F7-DE00-3FE80DC7448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519237" y="6473875"/>
            <a:ext cx="9153525" cy="95250"/>
          </a:xfrm>
          <a:prstGeom prst="rect">
            <a:avLst/>
          </a:prstGeom>
        </p:spPr>
      </p:pic>
      <p:pic>
        <p:nvPicPr>
          <p:cNvPr id="73" name="Graphic 72">
            <a:extLst>
              <a:ext uri="{FF2B5EF4-FFF2-40B4-BE49-F238E27FC236}">
                <a16:creationId xmlns:a16="http://schemas.microsoft.com/office/drawing/2014/main" id="{F0028F34-079A-4F9B-A90B-DBCAC28B1E7A}"/>
              </a:ext>
            </a:extLst>
          </p:cNvPr>
          <p:cNvPicPr>
            <a:picLocks noGrp="1" noRot="1" noChangeAspect="1" noMove="1" noResize="1" noEditPoints="1" noAdjustHandles="1" noChangeArrowheads="1" noChangeShapeType="1" noCrop="1"/>
          </p:cNvPicPr>
          <p:nvPr/>
        </p:nvPicPr>
        <p:blipFill>
          <a:blip r:embed="rId7">
            <a:extLst>
              <a:ext uri="{96DAC541-7B7A-43D3-8B79-37D633B846F1}">
                <asvg:svgBlip xmlns:asvg="http://schemas.microsoft.com/office/drawing/2016/SVG/main" r:embed="rId8"/>
              </a:ext>
            </a:extLst>
          </a:blip>
          <a:stretch>
            <a:fillRect/>
          </a:stretch>
        </p:blipFill>
        <p:spPr>
          <a:xfrm>
            <a:off x="152399" y="63320"/>
            <a:ext cx="11887200" cy="889686"/>
          </a:xfrm>
          <a:prstGeom prst="rect">
            <a:avLst/>
          </a:prstGeom>
        </p:spPr>
      </p:pic>
      <p:sp>
        <p:nvSpPr>
          <p:cNvPr id="3" name="TextBox 2">
            <a:extLst>
              <a:ext uri="{FF2B5EF4-FFF2-40B4-BE49-F238E27FC236}">
                <a16:creationId xmlns:a16="http://schemas.microsoft.com/office/drawing/2014/main" id="{CC3EAA29-BFDB-2587-1A01-3B7941F66D3A}"/>
              </a:ext>
            </a:extLst>
          </p:cNvPr>
          <p:cNvSpPr txBox="1"/>
          <p:nvPr/>
        </p:nvSpPr>
        <p:spPr>
          <a:xfrm>
            <a:off x="513542" y="1582340"/>
            <a:ext cx="11164914" cy="2862322"/>
          </a:xfrm>
          <a:prstGeom prst="rect">
            <a:avLst/>
          </a:prstGeom>
          <a:noFill/>
        </p:spPr>
        <p:txBody>
          <a:bodyPr wrap="square">
            <a:spAutoFit/>
          </a:bodyPr>
          <a:lstStyle/>
          <a:p>
            <a:r>
              <a:rPr lang="en-US" b="1" dirty="0" err="1">
                <a:solidFill>
                  <a:schemeClr val="bg1"/>
                </a:solidFill>
              </a:rPr>
              <a:t>Checkmarx</a:t>
            </a:r>
            <a:r>
              <a:rPr lang="en-US" b="1" dirty="0">
                <a:solidFill>
                  <a:schemeClr val="bg1"/>
                </a:solidFill>
              </a:rPr>
              <a:t> </a:t>
            </a:r>
            <a:r>
              <a:rPr lang="ar-EG" b="1" dirty="0">
                <a:solidFill>
                  <a:schemeClr val="bg1"/>
                </a:solidFill>
              </a:rPr>
              <a:t>:</a:t>
            </a:r>
            <a:r>
              <a:rPr lang="en-US" b="1" dirty="0">
                <a:solidFill>
                  <a:schemeClr val="bg1"/>
                </a:solidFill>
              </a:rPr>
              <a:t> Unified Application Security (SAST, SCA, DAST, </a:t>
            </a:r>
            <a:r>
              <a:rPr lang="en-US" b="1" dirty="0" err="1">
                <a:solidFill>
                  <a:schemeClr val="bg1"/>
                </a:solidFill>
              </a:rPr>
              <a:t>IaC</a:t>
            </a:r>
            <a:r>
              <a:rPr lang="en-US" b="1" dirty="0">
                <a:solidFill>
                  <a:schemeClr val="bg1"/>
                </a:solidFill>
              </a:rPr>
              <a:t> &amp; API Scanning)</a:t>
            </a:r>
            <a:endParaRPr lang="ar-EG" b="1" dirty="0">
              <a:solidFill>
                <a:schemeClr val="bg1"/>
              </a:solidFill>
            </a:endParaRPr>
          </a:p>
          <a:p>
            <a:endParaRPr lang="en-US" dirty="0">
              <a:solidFill>
                <a:schemeClr val="bg1"/>
              </a:solidFill>
            </a:endParaRPr>
          </a:p>
          <a:p>
            <a:r>
              <a:rPr lang="en-US" dirty="0">
                <a:solidFill>
                  <a:schemeClr val="bg1"/>
                </a:solidFill>
              </a:rPr>
              <a:t>At </a:t>
            </a:r>
            <a:r>
              <a:rPr lang="en-US" dirty="0" err="1">
                <a:solidFill>
                  <a:schemeClr val="bg1"/>
                </a:solidFill>
              </a:rPr>
              <a:t>Mazaya</a:t>
            </a:r>
            <a:r>
              <a:rPr lang="en-US" dirty="0">
                <a:solidFill>
                  <a:schemeClr val="bg1"/>
                </a:solidFill>
              </a:rPr>
              <a:t>, we empower organizations to secure their software development lifecycle through our strategic partnership with </a:t>
            </a:r>
            <a:r>
              <a:rPr lang="en-US" dirty="0" err="1">
                <a:solidFill>
                  <a:schemeClr val="bg1"/>
                </a:solidFill>
              </a:rPr>
              <a:t>Checkmarx</a:t>
            </a:r>
            <a:r>
              <a:rPr lang="en-US" dirty="0">
                <a:solidFill>
                  <a:schemeClr val="bg1"/>
                </a:solidFill>
              </a:rPr>
              <a:t>, a global leader in Application Security Testing (AST).</a:t>
            </a:r>
          </a:p>
          <a:p>
            <a:r>
              <a:rPr lang="en-US" dirty="0">
                <a:solidFill>
                  <a:schemeClr val="bg1"/>
                </a:solidFill>
              </a:rPr>
              <a:t>We provide a unified approach to application security that covers every layer</a:t>
            </a:r>
            <a:r>
              <a:rPr lang="ar-EG" dirty="0">
                <a:solidFill>
                  <a:schemeClr val="bg1"/>
                </a:solidFill>
              </a:rPr>
              <a:t> </a:t>
            </a:r>
            <a:r>
              <a:rPr lang="en-US" dirty="0">
                <a:solidFill>
                  <a:schemeClr val="bg1"/>
                </a:solidFill>
              </a:rPr>
              <a:t>custom code, open-source components, APIs, and infrastructure.</a:t>
            </a:r>
            <a:endParaRPr lang="ar-EG" dirty="0">
              <a:solidFill>
                <a:schemeClr val="bg1"/>
              </a:solidFill>
            </a:endParaRPr>
          </a:p>
          <a:p>
            <a:r>
              <a:rPr lang="en-US" dirty="0">
                <a:solidFill>
                  <a:schemeClr val="bg1"/>
                </a:solidFill>
              </a:rPr>
              <a:t>Leveraging </a:t>
            </a:r>
            <a:r>
              <a:rPr lang="en-US" dirty="0" err="1">
                <a:solidFill>
                  <a:schemeClr val="bg1"/>
                </a:solidFill>
              </a:rPr>
              <a:t>Checkmarx’s</a:t>
            </a:r>
            <a:r>
              <a:rPr lang="en-US" dirty="0">
                <a:solidFill>
                  <a:schemeClr val="bg1"/>
                </a:solidFill>
              </a:rPr>
              <a:t> advanced capabilities in SAST, SCA, DAST, </a:t>
            </a:r>
            <a:r>
              <a:rPr lang="en-US" dirty="0" err="1">
                <a:solidFill>
                  <a:schemeClr val="bg1"/>
                </a:solidFill>
              </a:rPr>
              <a:t>IaC</a:t>
            </a:r>
            <a:r>
              <a:rPr lang="en-US" dirty="0">
                <a:solidFill>
                  <a:schemeClr val="bg1"/>
                </a:solidFill>
              </a:rPr>
              <a:t>, and API security, </a:t>
            </a:r>
            <a:r>
              <a:rPr lang="en-US" dirty="0" err="1">
                <a:solidFill>
                  <a:schemeClr val="bg1"/>
                </a:solidFill>
              </a:rPr>
              <a:t>Mazaya</a:t>
            </a:r>
            <a:r>
              <a:rPr lang="en-US" dirty="0">
                <a:solidFill>
                  <a:schemeClr val="bg1"/>
                </a:solidFill>
              </a:rPr>
              <a:t> ensures our clients are protected from evolving threats while accelerating development.</a:t>
            </a:r>
          </a:p>
          <a:p>
            <a:r>
              <a:rPr lang="en-US" dirty="0">
                <a:solidFill>
                  <a:schemeClr val="bg1"/>
                </a:solidFill>
              </a:rPr>
              <a:t>With deep local expertise and global-grade technology, </a:t>
            </a:r>
            <a:r>
              <a:rPr lang="en-US" dirty="0" err="1">
                <a:solidFill>
                  <a:schemeClr val="bg1"/>
                </a:solidFill>
              </a:rPr>
              <a:t>Mazaya</a:t>
            </a:r>
            <a:r>
              <a:rPr lang="en-US" dirty="0">
                <a:solidFill>
                  <a:schemeClr val="bg1"/>
                </a:solidFill>
              </a:rPr>
              <a:t> helps businesses in the region build secure, compliant, and resilient applications</a:t>
            </a:r>
            <a:r>
              <a:rPr lang="ar-EG" dirty="0">
                <a:solidFill>
                  <a:schemeClr val="bg1"/>
                </a:solidFill>
              </a:rPr>
              <a:t> </a:t>
            </a:r>
            <a:r>
              <a:rPr lang="en-US" dirty="0">
                <a:solidFill>
                  <a:schemeClr val="bg1"/>
                </a:solidFill>
              </a:rPr>
              <a:t>seamlessly and at scale.</a:t>
            </a:r>
          </a:p>
        </p:txBody>
      </p:sp>
      <p:pic>
        <p:nvPicPr>
          <p:cNvPr id="5" name="Picture 4" descr="A black background with white text&#10;&#10;AI-generated content may be incorrect.">
            <a:extLst>
              <a:ext uri="{FF2B5EF4-FFF2-40B4-BE49-F238E27FC236}">
                <a16:creationId xmlns:a16="http://schemas.microsoft.com/office/drawing/2014/main" id="{CE02BF34-84EF-F1D3-C455-783AEDF779C8}"/>
              </a:ext>
            </a:extLst>
          </p:cNvPr>
          <p:cNvPicPr>
            <a:picLocks noChangeAspect="1"/>
          </p:cNvPicPr>
          <p:nvPr/>
        </p:nvPicPr>
        <p:blipFill rotWithShape="1">
          <a:blip r:embed="rId9">
            <a:extLst>
              <a:ext uri="{28A0092B-C50C-407E-A947-70E740481C1C}">
                <a14:useLocalDpi xmlns:a14="http://schemas.microsoft.com/office/drawing/2010/main" val="0"/>
              </a:ext>
            </a:extLst>
          </a:blip>
          <a:srcRect t="23889" b="26407"/>
          <a:stretch/>
        </p:blipFill>
        <p:spPr>
          <a:xfrm>
            <a:off x="607989" y="621437"/>
            <a:ext cx="2477125" cy="701336"/>
          </a:xfrm>
          <a:prstGeom prst="rect">
            <a:avLst/>
          </a:prstGeom>
        </p:spPr>
      </p:pic>
    </p:spTree>
    <p:extLst>
      <p:ext uri="{BB962C8B-B14F-4D97-AF65-F5344CB8AC3E}">
        <p14:creationId xmlns:p14="http://schemas.microsoft.com/office/powerpoint/2010/main" val="10794579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38F9A7-C40A-08AB-32EE-4CE249F38256}"/>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D0EEC17F-A716-4AFA-AB63-A0B1947DB139}"/>
              </a:ext>
            </a:extLst>
          </p:cNvPr>
          <p:cNvSpPr/>
          <p:nvPr/>
        </p:nvSpPr>
        <p:spPr>
          <a:xfrm>
            <a:off x="0" y="1"/>
            <a:ext cx="12192000" cy="5986130"/>
          </a:xfrm>
          <a:prstGeom prst="rect">
            <a:avLst/>
          </a:prstGeom>
          <a:solidFill>
            <a:srgbClr val="0F29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Graphic 3">
            <a:extLst>
              <a:ext uri="{FF2B5EF4-FFF2-40B4-BE49-F238E27FC236}">
                <a16:creationId xmlns:a16="http://schemas.microsoft.com/office/drawing/2014/main" id="{54A1EA29-23EB-027A-FBBD-C05AEED931B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36500" y="6140500"/>
            <a:ext cx="942975" cy="381000"/>
          </a:xfrm>
          <a:prstGeom prst="rect">
            <a:avLst/>
          </a:prstGeom>
        </p:spPr>
      </p:pic>
      <p:pic>
        <p:nvPicPr>
          <p:cNvPr id="5" name="Graphic 4">
            <a:extLst>
              <a:ext uri="{FF2B5EF4-FFF2-40B4-BE49-F238E27FC236}">
                <a16:creationId xmlns:a16="http://schemas.microsoft.com/office/drawing/2014/main" id="{3E9CF8CB-4A54-4C90-39A5-C85EDC9FD47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519237" y="6473875"/>
            <a:ext cx="9153525" cy="95250"/>
          </a:xfrm>
          <a:prstGeom prst="rect">
            <a:avLst/>
          </a:prstGeom>
        </p:spPr>
      </p:pic>
      <p:pic>
        <p:nvPicPr>
          <p:cNvPr id="8" name="Graphic 7">
            <a:extLst>
              <a:ext uri="{FF2B5EF4-FFF2-40B4-BE49-F238E27FC236}">
                <a16:creationId xmlns:a16="http://schemas.microsoft.com/office/drawing/2014/main" id="{FB6CD73B-D552-39B4-A750-CCBA901D0875}"/>
              </a:ext>
            </a:extLst>
          </p:cNvPr>
          <p:cNvPicPr/>
          <p:nvPr/>
        </p:nvPicPr>
        <p:blipFill>
          <a:blip r:embed="rId6">
            <a:extLst>
              <a:ext uri="{96DAC541-7B7A-43D3-8B79-37D633B846F1}">
                <asvg:svgBlip xmlns:asvg="http://schemas.microsoft.com/office/drawing/2016/SVG/main" r:embed="rId7"/>
              </a:ext>
            </a:extLst>
          </a:blip>
          <a:stretch>
            <a:fillRect/>
          </a:stretch>
        </p:blipFill>
        <p:spPr>
          <a:xfrm>
            <a:off x="152399" y="63320"/>
            <a:ext cx="11887200" cy="889686"/>
          </a:xfrm>
          <a:prstGeom prst="rect">
            <a:avLst/>
          </a:prstGeom>
        </p:spPr>
      </p:pic>
      <p:sp>
        <p:nvSpPr>
          <p:cNvPr id="15" name="TextBox 14">
            <a:extLst>
              <a:ext uri="{FF2B5EF4-FFF2-40B4-BE49-F238E27FC236}">
                <a16:creationId xmlns:a16="http://schemas.microsoft.com/office/drawing/2014/main" id="{820353C4-9028-7559-0EFA-88C854969744}"/>
              </a:ext>
            </a:extLst>
          </p:cNvPr>
          <p:cNvSpPr txBox="1"/>
          <p:nvPr/>
        </p:nvSpPr>
        <p:spPr>
          <a:xfrm>
            <a:off x="1519237" y="2659559"/>
            <a:ext cx="8923964" cy="769441"/>
          </a:xfrm>
          <a:prstGeom prst="rect">
            <a:avLst/>
          </a:prstGeom>
          <a:noFill/>
        </p:spPr>
        <p:txBody>
          <a:bodyPr wrap="square">
            <a:spAutoFit/>
          </a:bodyPr>
          <a:lstStyle/>
          <a:p>
            <a:pPr algn="ctr" rtl="1" fontAlgn="base"/>
            <a:r>
              <a:rPr lang="en-US" sz="4400" b="1" dirty="0">
                <a:solidFill>
                  <a:schemeClr val="bg1"/>
                </a:solidFill>
                <a:latin typeface="Nunito" pitchFamily="2" charset="77"/>
              </a:rPr>
              <a:t>4) </a:t>
            </a:r>
            <a:r>
              <a:rPr lang="en-US" sz="4400" b="1" dirty="0">
                <a:solidFill>
                  <a:schemeClr val="bg1"/>
                </a:solidFill>
              </a:rPr>
              <a:t>ON2IT</a:t>
            </a:r>
            <a:endParaRPr lang="en-US" sz="4400" b="1" dirty="0">
              <a:solidFill>
                <a:schemeClr val="bg1"/>
              </a:solidFill>
              <a:latin typeface="Nunito" pitchFamily="2" charset="77"/>
            </a:endParaRPr>
          </a:p>
        </p:txBody>
      </p:sp>
      <p:pic>
        <p:nvPicPr>
          <p:cNvPr id="7" name="Picture 6" descr="A black and orange logo&#10;&#10;AI-generated content may be incorrect.">
            <a:extLst>
              <a:ext uri="{FF2B5EF4-FFF2-40B4-BE49-F238E27FC236}">
                <a16:creationId xmlns:a16="http://schemas.microsoft.com/office/drawing/2014/main" id="{08DD7826-83A1-405C-A7E2-04A29A2DBD3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097203" y="3501245"/>
            <a:ext cx="1997592" cy="830998"/>
          </a:xfrm>
          <a:prstGeom prst="rect">
            <a:avLst/>
          </a:prstGeom>
        </p:spPr>
      </p:pic>
    </p:spTree>
    <p:extLst>
      <p:ext uri="{BB962C8B-B14F-4D97-AF65-F5344CB8AC3E}">
        <p14:creationId xmlns:p14="http://schemas.microsoft.com/office/powerpoint/2010/main" val="11497231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518EE2-50C4-06D1-D0B0-CCFD9721B1B3}"/>
            </a:ext>
          </a:extLst>
        </p:cNvPr>
        <p:cNvGrpSpPr/>
        <p:nvPr/>
      </p:nvGrpSpPr>
      <p:grpSpPr>
        <a:xfrm>
          <a:off x="0" y="0"/>
          <a:ext cx="0" cy="0"/>
          <a:chOff x="0" y="0"/>
          <a:chExt cx="0" cy="0"/>
        </a:xfrm>
      </p:grpSpPr>
      <p:sp>
        <p:nvSpPr>
          <p:cNvPr id="28" name="Rectangle 27">
            <a:extLst>
              <a:ext uri="{FF2B5EF4-FFF2-40B4-BE49-F238E27FC236}">
                <a16:creationId xmlns:a16="http://schemas.microsoft.com/office/drawing/2014/main" id="{1C66EC66-0B98-6465-CEB5-1F05F06E9E58}"/>
              </a:ext>
            </a:extLst>
          </p:cNvPr>
          <p:cNvSpPr/>
          <p:nvPr/>
        </p:nvSpPr>
        <p:spPr>
          <a:xfrm>
            <a:off x="0" y="1"/>
            <a:ext cx="12192000" cy="5986130"/>
          </a:xfrm>
          <a:prstGeom prst="rect">
            <a:avLst/>
          </a:prstGeom>
          <a:solidFill>
            <a:srgbClr val="0F29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Graphic 9">
            <a:extLst>
              <a:ext uri="{FF2B5EF4-FFF2-40B4-BE49-F238E27FC236}">
                <a16:creationId xmlns:a16="http://schemas.microsoft.com/office/drawing/2014/main" id="{C37940AF-4AD9-3A08-0CA9-89AD43966E9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36500" y="6140500"/>
            <a:ext cx="942975" cy="381000"/>
          </a:xfrm>
          <a:prstGeom prst="rect">
            <a:avLst/>
          </a:prstGeom>
        </p:spPr>
      </p:pic>
      <p:pic>
        <p:nvPicPr>
          <p:cNvPr id="25" name="Graphic 24">
            <a:extLst>
              <a:ext uri="{FF2B5EF4-FFF2-40B4-BE49-F238E27FC236}">
                <a16:creationId xmlns:a16="http://schemas.microsoft.com/office/drawing/2014/main" id="{EB155519-0B35-147A-DDCE-829143CE425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519237" y="6473875"/>
            <a:ext cx="9153525" cy="95250"/>
          </a:xfrm>
          <a:prstGeom prst="rect">
            <a:avLst/>
          </a:prstGeom>
        </p:spPr>
      </p:pic>
      <p:pic>
        <p:nvPicPr>
          <p:cNvPr id="73" name="Graphic 72">
            <a:extLst>
              <a:ext uri="{FF2B5EF4-FFF2-40B4-BE49-F238E27FC236}">
                <a16:creationId xmlns:a16="http://schemas.microsoft.com/office/drawing/2014/main" id="{4BD34F52-02C7-DA36-3F26-F664DC230B2B}"/>
              </a:ext>
            </a:extLst>
          </p:cNvPr>
          <p:cNvPicPr>
            <a:picLocks noGrp="1" noRot="1" noChangeAspect="1" noMove="1" noResize="1" noEditPoints="1" noAdjustHandles="1" noChangeArrowheads="1" noChangeShapeType="1" noCrop="1"/>
          </p:cNvPicPr>
          <p:nvPr/>
        </p:nvPicPr>
        <p:blipFill>
          <a:blip r:embed="rId7">
            <a:extLst>
              <a:ext uri="{96DAC541-7B7A-43D3-8B79-37D633B846F1}">
                <asvg:svgBlip xmlns:asvg="http://schemas.microsoft.com/office/drawing/2016/SVG/main" r:embed="rId8"/>
              </a:ext>
            </a:extLst>
          </a:blip>
          <a:stretch>
            <a:fillRect/>
          </a:stretch>
        </p:blipFill>
        <p:spPr>
          <a:xfrm>
            <a:off x="152399" y="63320"/>
            <a:ext cx="11887200" cy="889686"/>
          </a:xfrm>
          <a:prstGeom prst="rect">
            <a:avLst/>
          </a:prstGeom>
        </p:spPr>
      </p:pic>
      <p:sp>
        <p:nvSpPr>
          <p:cNvPr id="6" name="TextBox 5">
            <a:extLst>
              <a:ext uri="{FF2B5EF4-FFF2-40B4-BE49-F238E27FC236}">
                <a16:creationId xmlns:a16="http://schemas.microsoft.com/office/drawing/2014/main" id="{CD5D15CE-FB10-2F84-BF73-A27B83F517BA}"/>
              </a:ext>
            </a:extLst>
          </p:cNvPr>
          <p:cNvSpPr txBox="1"/>
          <p:nvPr/>
        </p:nvSpPr>
        <p:spPr>
          <a:xfrm>
            <a:off x="401441" y="941795"/>
            <a:ext cx="11164914" cy="4524315"/>
          </a:xfrm>
          <a:prstGeom prst="rect">
            <a:avLst/>
          </a:prstGeom>
          <a:noFill/>
        </p:spPr>
        <p:txBody>
          <a:bodyPr wrap="square">
            <a:spAutoFit/>
          </a:bodyPr>
          <a:lstStyle/>
          <a:p>
            <a:r>
              <a:rPr lang="en-US" sz="2400" b="1" dirty="0" err="1">
                <a:solidFill>
                  <a:schemeClr val="bg1"/>
                </a:solidFill>
              </a:rPr>
              <a:t>Mazaya</a:t>
            </a:r>
            <a:r>
              <a:rPr lang="en-US" sz="2400" b="1" dirty="0">
                <a:solidFill>
                  <a:schemeClr val="bg1"/>
                </a:solidFill>
              </a:rPr>
              <a:t> x ON2IT – Redefining Cybersecurity with Zero Trust Excellence</a:t>
            </a:r>
            <a:endParaRPr lang="ar-EG" sz="2400" b="1" dirty="0">
              <a:solidFill>
                <a:schemeClr val="bg1"/>
              </a:solidFill>
            </a:endParaRPr>
          </a:p>
          <a:p>
            <a:endParaRPr lang="en-US" sz="2400" dirty="0">
              <a:solidFill>
                <a:schemeClr val="bg1"/>
              </a:solidFill>
            </a:endParaRPr>
          </a:p>
          <a:p>
            <a:r>
              <a:rPr lang="en-US" sz="2400" dirty="0">
                <a:solidFill>
                  <a:schemeClr val="bg1"/>
                </a:solidFill>
              </a:rPr>
              <a:t>In partnership with ON2IT, a pioneer in Zero Trust security, </a:t>
            </a:r>
            <a:r>
              <a:rPr lang="en-US" sz="2400" dirty="0" err="1">
                <a:solidFill>
                  <a:schemeClr val="bg1"/>
                </a:solidFill>
              </a:rPr>
              <a:t>Mazaya</a:t>
            </a:r>
            <a:r>
              <a:rPr lang="en-US" sz="2400" dirty="0">
                <a:solidFill>
                  <a:schemeClr val="bg1"/>
                </a:solidFill>
              </a:rPr>
              <a:t> delivers end-to-end IT solutions designed to elevate operational performance and secure digital environments.</a:t>
            </a:r>
          </a:p>
          <a:p>
            <a:r>
              <a:rPr lang="en-US" sz="2400" dirty="0">
                <a:solidFill>
                  <a:schemeClr val="bg1"/>
                </a:solidFill>
              </a:rPr>
              <a:t>Our offering spans network infrastructure, cybersecurity, cloud services, and IT consulting</a:t>
            </a:r>
            <a:r>
              <a:rPr lang="ar-EG" sz="2400" dirty="0">
                <a:solidFill>
                  <a:schemeClr val="bg1"/>
                </a:solidFill>
              </a:rPr>
              <a:t> </a:t>
            </a:r>
            <a:r>
              <a:rPr lang="en-US" sz="2400" dirty="0">
                <a:solidFill>
                  <a:schemeClr val="bg1"/>
                </a:solidFill>
              </a:rPr>
              <a:t>all tailored to meet the evolving needs of modern enterprises.</a:t>
            </a:r>
          </a:p>
          <a:p>
            <a:r>
              <a:rPr lang="en-US" sz="2400" dirty="0">
                <a:solidFill>
                  <a:schemeClr val="bg1"/>
                </a:solidFill>
              </a:rPr>
              <a:t>By combining ON2IT’s cutting-edge Zero Trust framework with </a:t>
            </a:r>
            <a:r>
              <a:rPr lang="en-US" sz="2400" dirty="0" err="1">
                <a:solidFill>
                  <a:schemeClr val="bg1"/>
                </a:solidFill>
              </a:rPr>
              <a:t>Mazaya’s</a:t>
            </a:r>
            <a:r>
              <a:rPr lang="en-US" sz="2400" dirty="0">
                <a:solidFill>
                  <a:schemeClr val="bg1"/>
                </a:solidFill>
              </a:rPr>
              <a:t> regional expertise, we help organizations strengthen their security posture, improve scalability, and accelerate digital transformation.</a:t>
            </a:r>
          </a:p>
          <a:p>
            <a:r>
              <a:rPr lang="en-US" sz="2400" dirty="0">
                <a:solidFill>
                  <a:schemeClr val="bg1"/>
                </a:solidFill>
              </a:rPr>
              <a:t>Through proactive management and smart integration, we empower businesses to optimize their IT landscape with confidence and control.</a:t>
            </a:r>
          </a:p>
        </p:txBody>
      </p:sp>
    </p:spTree>
    <p:extLst>
      <p:ext uri="{BB962C8B-B14F-4D97-AF65-F5344CB8AC3E}">
        <p14:creationId xmlns:p14="http://schemas.microsoft.com/office/powerpoint/2010/main" val="40940246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38F9A7-C40A-08AB-32EE-4CE249F38256}"/>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D0EEC17F-A716-4AFA-AB63-A0B1947DB139}"/>
              </a:ext>
            </a:extLst>
          </p:cNvPr>
          <p:cNvSpPr/>
          <p:nvPr/>
        </p:nvSpPr>
        <p:spPr>
          <a:xfrm>
            <a:off x="0" y="1"/>
            <a:ext cx="12192000" cy="5986130"/>
          </a:xfrm>
          <a:prstGeom prst="rect">
            <a:avLst/>
          </a:prstGeom>
          <a:solidFill>
            <a:srgbClr val="0F29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Graphic 3">
            <a:extLst>
              <a:ext uri="{FF2B5EF4-FFF2-40B4-BE49-F238E27FC236}">
                <a16:creationId xmlns:a16="http://schemas.microsoft.com/office/drawing/2014/main" id="{54A1EA29-23EB-027A-FBBD-C05AEED931B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36500" y="6140500"/>
            <a:ext cx="942975" cy="381000"/>
          </a:xfrm>
          <a:prstGeom prst="rect">
            <a:avLst/>
          </a:prstGeom>
        </p:spPr>
      </p:pic>
      <p:pic>
        <p:nvPicPr>
          <p:cNvPr id="5" name="Graphic 4">
            <a:extLst>
              <a:ext uri="{FF2B5EF4-FFF2-40B4-BE49-F238E27FC236}">
                <a16:creationId xmlns:a16="http://schemas.microsoft.com/office/drawing/2014/main" id="{3E9CF8CB-4A54-4C90-39A5-C85EDC9FD47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519237" y="6473875"/>
            <a:ext cx="9153525" cy="95250"/>
          </a:xfrm>
          <a:prstGeom prst="rect">
            <a:avLst/>
          </a:prstGeom>
        </p:spPr>
      </p:pic>
      <p:pic>
        <p:nvPicPr>
          <p:cNvPr id="8" name="Graphic 7">
            <a:extLst>
              <a:ext uri="{FF2B5EF4-FFF2-40B4-BE49-F238E27FC236}">
                <a16:creationId xmlns:a16="http://schemas.microsoft.com/office/drawing/2014/main" id="{FB6CD73B-D552-39B4-A750-CCBA901D0875}"/>
              </a:ext>
            </a:extLst>
          </p:cNvPr>
          <p:cNvPicPr/>
          <p:nvPr/>
        </p:nvPicPr>
        <p:blipFill>
          <a:blip r:embed="rId6">
            <a:extLst>
              <a:ext uri="{96DAC541-7B7A-43D3-8B79-37D633B846F1}">
                <asvg:svgBlip xmlns:asvg="http://schemas.microsoft.com/office/drawing/2016/SVG/main" r:embed="rId7"/>
              </a:ext>
            </a:extLst>
          </a:blip>
          <a:stretch>
            <a:fillRect/>
          </a:stretch>
        </p:blipFill>
        <p:spPr>
          <a:xfrm>
            <a:off x="152399" y="63320"/>
            <a:ext cx="11887200" cy="889686"/>
          </a:xfrm>
          <a:prstGeom prst="rect">
            <a:avLst/>
          </a:prstGeom>
        </p:spPr>
      </p:pic>
      <p:sp>
        <p:nvSpPr>
          <p:cNvPr id="15" name="TextBox 14">
            <a:extLst>
              <a:ext uri="{FF2B5EF4-FFF2-40B4-BE49-F238E27FC236}">
                <a16:creationId xmlns:a16="http://schemas.microsoft.com/office/drawing/2014/main" id="{820353C4-9028-7559-0EFA-88C854969744}"/>
              </a:ext>
            </a:extLst>
          </p:cNvPr>
          <p:cNvSpPr txBox="1"/>
          <p:nvPr/>
        </p:nvSpPr>
        <p:spPr>
          <a:xfrm>
            <a:off x="1634017" y="2993066"/>
            <a:ext cx="8923964" cy="769441"/>
          </a:xfrm>
          <a:prstGeom prst="rect">
            <a:avLst/>
          </a:prstGeom>
          <a:noFill/>
        </p:spPr>
        <p:txBody>
          <a:bodyPr wrap="square">
            <a:spAutoFit/>
          </a:bodyPr>
          <a:lstStyle/>
          <a:p>
            <a:pPr algn="ctr" rtl="1" fontAlgn="base"/>
            <a:r>
              <a:rPr lang="en-US" sz="4400" b="1" dirty="0">
                <a:solidFill>
                  <a:schemeClr val="bg1"/>
                </a:solidFill>
                <a:latin typeface="Nunito" pitchFamily="2" charset="77"/>
              </a:rPr>
              <a:t>5) </a:t>
            </a:r>
            <a:r>
              <a:rPr lang="en-US" sz="4400" b="1" dirty="0">
                <a:solidFill>
                  <a:schemeClr val="bg1"/>
                </a:solidFill>
              </a:rPr>
              <a:t>GTB Technologies </a:t>
            </a:r>
            <a:endParaRPr lang="en-US" sz="4400" b="1" dirty="0">
              <a:solidFill>
                <a:schemeClr val="bg1"/>
              </a:solidFill>
              <a:latin typeface="Nunito" pitchFamily="2" charset="77"/>
            </a:endParaRPr>
          </a:p>
        </p:txBody>
      </p:sp>
      <p:pic>
        <p:nvPicPr>
          <p:cNvPr id="7" name="Picture 6" descr="A logo for a company&#10;&#10;AI-generated content may be incorrect.">
            <a:extLst>
              <a:ext uri="{FF2B5EF4-FFF2-40B4-BE49-F238E27FC236}">
                <a16:creationId xmlns:a16="http://schemas.microsoft.com/office/drawing/2014/main" id="{65398650-3A62-4612-AFAF-65A7DD70435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624415" y="3371948"/>
            <a:ext cx="2810568" cy="1756605"/>
          </a:xfrm>
          <a:prstGeom prst="rect">
            <a:avLst/>
          </a:prstGeom>
        </p:spPr>
      </p:pic>
    </p:spTree>
    <p:extLst>
      <p:ext uri="{BB962C8B-B14F-4D97-AF65-F5344CB8AC3E}">
        <p14:creationId xmlns:p14="http://schemas.microsoft.com/office/powerpoint/2010/main" val="14857724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ADEE02-BC3A-33DD-0FB1-74CF6BC37D58}"/>
            </a:ext>
          </a:extLst>
        </p:cNvPr>
        <p:cNvGrpSpPr/>
        <p:nvPr/>
      </p:nvGrpSpPr>
      <p:grpSpPr>
        <a:xfrm>
          <a:off x="0" y="0"/>
          <a:ext cx="0" cy="0"/>
          <a:chOff x="0" y="0"/>
          <a:chExt cx="0" cy="0"/>
        </a:xfrm>
      </p:grpSpPr>
      <p:sp>
        <p:nvSpPr>
          <p:cNvPr id="28" name="Rectangle 27">
            <a:extLst>
              <a:ext uri="{FF2B5EF4-FFF2-40B4-BE49-F238E27FC236}">
                <a16:creationId xmlns:a16="http://schemas.microsoft.com/office/drawing/2014/main" id="{40C08A6D-BBDE-EFA4-DC52-F128405F374F}"/>
              </a:ext>
            </a:extLst>
          </p:cNvPr>
          <p:cNvSpPr/>
          <p:nvPr/>
        </p:nvSpPr>
        <p:spPr>
          <a:xfrm>
            <a:off x="0" y="1"/>
            <a:ext cx="12192000" cy="5986130"/>
          </a:xfrm>
          <a:prstGeom prst="rect">
            <a:avLst/>
          </a:prstGeom>
          <a:solidFill>
            <a:srgbClr val="0F29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Graphic 9">
            <a:extLst>
              <a:ext uri="{FF2B5EF4-FFF2-40B4-BE49-F238E27FC236}">
                <a16:creationId xmlns:a16="http://schemas.microsoft.com/office/drawing/2014/main" id="{15E3AEDF-FB6B-882B-6966-0C2EBDC0674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36500" y="6140500"/>
            <a:ext cx="942975" cy="381000"/>
          </a:xfrm>
          <a:prstGeom prst="rect">
            <a:avLst/>
          </a:prstGeom>
        </p:spPr>
      </p:pic>
      <p:pic>
        <p:nvPicPr>
          <p:cNvPr id="25" name="Graphic 24">
            <a:extLst>
              <a:ext uri="{FF2B5EF4-FFF2-40B4-BE49-F238E27FC236}">
                <a16:creationId xmlns:a16="http://schemas.microsoft.com/office/drawing/2014/main" id="{3548B8BD-D660-BE10-B16F-FC01BF8A090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519237" y="6473875"/>
            <a:ext cx="9153525" cy="95250"/>
          </a:xfrm>
          <a:prstGeom prst="rect">
            <a:avLst/>
          </a:prstGeom>
        </p:spPr>
      </p:pic>
      <p:pic>
        <p:nvPicPr>
          <p:cNvPr id="73" name="Graphic 72">
            <a:extLst>
              <a:ext uri="{FF2B5EF4-FFF2-40B4-BE49-F238E27FC236}">
                <a16:creationId xmlns:a16="http://schemas.microsoft.com/office/drawing/2014/main" id="{42CB621C-704D-C2DD-4187-9F504E177592}"/>
              </a:ext>
            </a:extLst>
          </p:cNvPr>
          <p:cNvPicPr>
            <a:picLocks noGrp="1" noRot="1" noChangeAspect="1" noMove="1" noResize="1" noEditPoints="1" noAdjustHandles="1" noChangeArrowheads="1" noChangeShapeType="1" noCrop="1"/>
          </p:cNvPicPr>
          <p:nvPr/>
        </p:nvPicPr>
        <p:blipFill>
          <a:blip r:embed="rId7">
            <a:extLst>
              <a:ext uri="{96DAC541-7B7A-43D3-8B79-37D633B846F1}">
                <asvg:svgBlip xmlns:asvg="http://schemas.microsoft.com/office/drawing/2016/SVG/main" r:embed="rId8"/>
              </a:ext>
            </a:extLst>
          </a:blip>
          <a:stretch>
            <a:fillRect/>
          </a:stretch>
        </p:blipFill>
        <p:spPr>
          <a:xfrm>
            <a:off x="152399" y="63320"/>
            <a:ext cx="11887200" cy="889686"/>
          </a:xfrm>
          <a:prstGeom prst="rect">
            <a:avLst/>
          </a:prstGeom>
        </p:spPr>
      </p:pic>
      <p:sp>
        <p:nvSpPr>
          <p:cNvPr id="6" name="TextBox 5">
            <a:extLst>
              <a:ext uri="{FF2B5EF4-FFF2-40B4-BE49-F238E27FC236}">
                <a16:creationId xmlns:a16="http://schemas.microsoft.com/office/drawing/2014/main" id="{4F671A73-CC8A-07B4-11F6-1CC0BBD8717D}"/>
              </a:ext>
            </a:extLst>
          </p:cNvPr>
          <p:cNvSpPr txBox="1"/>
          <p:nvPr/>
        </p:nvSpPr>
        <p:spPr>
          <a:xfrm>
            <a:off x="336500" y="1195380"/>
            <a:ext cx="11164914" cy="4062651"/>
          </a:xfrm>
          <a:prstGeom prst="rect">
            <a:avLst/>
          </a:prstGeom>
          <a:noFill/>
        </p:spPr>
        <p:txBody>
          <a:bodyPr wrap="square">
            <a:spAutoFit/>
          </a:bodyPr>
          <a:lstStyle/>
          <a:p>
            <a:r>
              <a:rPr lang="en-US" sz="2400" b="1" dirty="0">
                <a:solidFill>
                  <a:schemeClr val="bg1"/>
                </a:solidFill>
              </a:rPr>
              <a:t>GTB Technologies: Complete Control Over Your Data Security</a:t>
            </a:r>
            <a:endParaRPr lang="en-US" sz="2400" dirty="0">
              <a:solidFill>
                <a:schemeClr val="bg1"/>
              </a:solidFill>
            </a:endParaRPr>
          </a:p>
          <a:p>
            <a:endParaRPr lang="ar-EG" dirty="0">
              <a:solidFill>
                <a:schemeClr val="bg1"/>
              </a:solidFill>
            </a:endParaRPr>
          </a:p>
          <a:p>
            <a:r>
              <a:rPr lang="en-US" dirty="0">
                <a:solidFill>
                  <a:schemeClr val="bg1"/>
                </a:solidFill>
              </a:rPr>
              <a:t>GTB Technologies is a global leader in cybersecurity, specializing in advanced data protection solutions that help organizations secure their most sensitive assets across on-premises and cloud environments.</a:t>
            </a:r>
          </a:p>
          <a:p>
            <a:r>
              <a:rPr lang="en-US" dirty="0">
                <a:solidFill>
                  <a:schemeClr val="bg1"/>
                </a:solidFill>
              </a:rPr>
              <a:t>Its platform features powerful Data Discovery and Classification tools that accurately identify and label critical information, laying the foundation for effective data governance. With industry-leading Data Loss Prevention (DLP) capabilities, GTB enables businesses to proactively stop unauthorized data access, sharing, or leakage ensuring compliance and protecting intellectual property.</a:t>
            </a:r>
          </a:p>
          <a:p>
            <a:r>
              <a:rPr lang="en-US" dirty="0">
                <a:solidFill>
                  <a:schemeClr val="bg1"/>
                </a:solidFill>
              </a:rPr>
              <a:t>To further strengthen data security, GTB offers Digital Watermarking that traces sensitive data beyond the enterprise boundary, and Device &amp; Application Control that ensures only authorized endpoints can interact with critical information.</a:t>
            </a:r>
          </a:p>
          <a:p>
            <a:r>
              <a:rPr lang="en-US" dirty="0">
                <a:solidFill>
                  <a:schemeClr val="bg1"/>
                </a:solidFill>
              </a:rPr>
              <a:t>At </a:t>
            </a:r>
            <a:r>
              <a:rPr lang="en-US" dirty="0" err="1">
                <a:solidFill>
                  <a:schemeClr val="bg1"/>
                </a:solidFill>
              </a:rPr>
              <a:t>Mazaya</a:t>
            </a:r>
            <a:r>
              <a:rPr lang="en-US" dirty="0">
                <a:solidFill>
                  <a:schemeClr val="bg1"/>
                </a:solidFill>
              </a:rPr>
              <a:t>, we partner with GTB Technologies to bring these robust solutions to clients across the region helping them stay compliant, prevent breaches, and maintain full visibility and control over their data in today’s complex digital landscape. </a:t>
            </a:r>
          </a:p>
        </p:txBody>
      </p:sp>
    </p:spTree>
    <p:extLst>
      <p:ext uri="{BB962C8B-B14F-4D97-AF65-F5344CB8AC3E}">
        <p14:creationId xmlns:p14="http://schemas.microsoft.com/office/powerpoint/2010/main" val="21749836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38F9A7-C40A-08AB-32EE-4CE249F38256}"/>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D0EEC17F-A716-4AFA-AB63-A0B1947DB139}"/>
              </a:ext>
            </a:extLst>
          </p:cNvPr>
          <p:cNvSpPr/>
          <p:nvPr/>
        </p:nvSpPr>
        <p:spPr>
          <a:xfrm>
            <a:off x="0" y="1"/>
            <a:ext cx="12192000" cy="5986130"/>
          </a:xfrm>
          <a:prstGeom prst="rect">
            <a:avLst/>
          </a:prstGeom>
          <a:solidFill>
            <a:srgbClr val="0F29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Graphic 3">
            <a:extLst>
              <a:ext uri="{FF2B5EF4-FFF2-40B4-BE49-F238E27FC236}">
                <a16:creationId xmlns:a16="http://schemas.microsoft.com/office/drawing/2014/main" id="{54A1EA29-23EB-027A-FBBD-C05AEED931B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36500" y="6140500"/>
            <a:ext cx="942975" cy="381000"/>
          </a:xfrm>
          <a:prstGeom prst="rect">
            <a:avLst/>
          </a:prstGeom>
        </p:spPr>
      </p:pic>
      <p:pic>
        <p:nvPicPr>
          <p:cNvPr id="5" name="Graphic 4">
            <a:extLst>
              <a:ext uri="{FF2B5EF4-FFF2-40B4-BE49-F238E27FC236}">
                <a16:creationId xmlns:a16="http://schemas.microsoft.com/office/drawing/2014/main" id="{3E9CF8CB-4A54-4C90-39A5-C85EDC9FD47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519237" y="6473875"/>
            <a:ext cx="9153525" cy="95250"/>
          </a:xfrm>
          <a:prstGeom prst="rect">
            <a:avLst/>
          </a:prstGeom>
        </p:spPr>
      </p:pic>
      <p:pic>
        <p:nvPicPr>
          <p:cNvPr id="8" name="Graphic 7">
            <a:extLst>
              <a:ext uri="{FF2B5EF4-FFF2-40B4-BE49-F238E27FC236}">
                <a16:creationId xmlns:a16="http://schemas.microsoft.com/office/drawing/2014/main" id="{FB6CD73B-D552-39B4-A750-CCBA901D0875}"/>
              </a:ext>
            </a:extLst>
          </p:cNvPr>
          <p:cNvPicPr/>
          <p:nvPr/>
        </p:nvPicPr>
        <p:blipFill>
          <a:blip r:embed="rId6">
            <a:extLst>
              <a:ext uri="{96DAC541-7B7A-43D3-8B79-37D633B846F1}">
                <asvg:svgBlip xmlns:asvg="http://schemas.microsoft.com/office/drawing/2016/SVG/main" r:embed="rId7"/>
              </a:ext>
            </a:extLst>
          </a:blip>
          <a:stretch>
            <a:fillRect/>
          </a:stretch>
        </p:blipFill>
        <p:spPr>
          <a:xfrm>
            <a:off x="152399" y="63320"/>
            <a:ext cx="11887200" cy="889686"/>
          </a:xfrm>
          <a:prstGeom prst="rect">
            <a:avLst/>
          </a:prstGeom>
        </p:spPr>
      </p:pic>
      <p:sp>
        <p:nvSpPr>
          <p:cNvPr id="15" name="TextBox 14">
            <a:extLst>
              <a:ext uri="{FF2B5EF4-FFF2-40B4-BE49-F238E27FC236}">
                <a16:creationId xmlns:a16="http://schemas.microsoft.com/office/drawing/2014/main" id="{820353C4-9028-7559-0EFA-88C854969744}"/>
              </a:ext>
            </a:extLst>
          </p:cNvPr>
          <p:cNvSpPr txBox="1"/>
          <p:nvPr/>
        </p:nvSpPr>
        <p:spPr>
          <a:xfrm>
            <a:off x="1634017" y="2993066"/>
            <a:ext cx="8923964" cy="769441"/>
          </a:xfrm>
          <a:prstGeom prst="rect">
            <a:avLst/>
          </a:prstGeom>
          <a:noFill/>
        </p:spPr>
        <p:txBody>
          <a:bodyPr wrap="square">
            <a:spAutoFit/>
          </a:bodyPr>
          <a:lstStyle/>
          <a:p>
            <a:pPr algn="ctr" rtl="1" fontAlgn="base"/>
            <a:r>
              <a:rPr lang="en-US" sz="4400" b="1" dirty="0">
                <a:solidFill>
                  <a:schemeClr val="bg1"/>
                </a:solidFill>
                <a:latin typeface="Nunito" pitchFamily="2" charset="77"/>
              </a:rPr>
              <a:t>6) </a:t>
            </a:r>
            <a:r>
              <a:rPr lang="en-US" sz="4400" b="1" dirty="0">
                <a:solidFill>
                  <a:schemeClr val="bg1"/>
                </a:solidFill>
              </a:rPr>
              <a:t>Elastic</a:t>
            </a:r>
            <a:endParaRPr lang="en-US" sz="4400" b="1" dirty="0">
              <a:solidFill>
                <a:schemeClr val="bg1"/>
              </a:solidFill>
              <a:latin typeface="Nunito" pitchFamily="2" charset="77"/>
            </a:endParaRPr>
          </a:p>
        </p:txBody>
      </p:sp>
    </p:spTree>
    <p:extLst>
      <p:ext uri="{BB962C8B-B14F-4D97-AF65-F5344CB8AC3E}">
        <p14:creationId xmlns:p14="http://schemas.microsoft.com/office/powerpoint/2010/main" val="17736824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1A22DC-B220-0DAD-4179-C85DB7986BBC}"/>
            </a:ext>
          </a:extLst>
        </p:cNvPr>
        <p:cNvGrpSpPr/>
        <p:nvPr/>
      </p:nvGrpSpPr>
      <p:grpSpPr>
        <a:xfrm>
          <a:off x="0" y="0"/>
          <a:ext cx="0" cy="0"/>
          <a:chOff x="0" y="0"/>
          <a:chExt cx="0" cy="0"/>
        </a:xfrm>
      </p:grpSpPr>
      <p:sp>
        <p:nvSpPr>
          <p:cNvPr id="28" name="Rectangle 27">
            <a:extLst>
              <a:ext uri="{FF2B5EF4-FFF2-40B4-BE49-F238E27FC236}">
                <a16:creationId xmlns:a16="http://schemas.microsoft.com/office/drawing/2014/main" id="{D474A799-035E-EF00-BE20-889C3AA7E9D7}"/>
              </a:ext>
            </a:extLst>
          </p:cNvPr>
          <p:cNvSpPr/>
          <p:nvPr/>
        </p:nvSpPr>
        <p:spPr>
          <a:xfrm>
            <a:off x="0" y="1"/>
            <a:ext cx="12192000" cy="5986130"/>
          </a:xfrm>
          <a:prstGeom prst="rect">
            <a:avLst/>
          </a:prstGeom>
          <a:solidFill>
            <a:srgbClr val="0F29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Graphic 9">
            <a:extLst>
              <a:ext uri="{FF2B5EF4-FFF2-40B4-BE49-F238E27FC236}">
                <a16:creationId xmlns:a16="http://schemas.microsoft.com/office/drawing/2014/main" id="{88E1BB99-75F4-7B88-BB88-00B2C195E56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36500" y="6140500"/>
            <a:ext cx="942975" cy="381000"/>
          </a:xfrm>
          <a:prstGeom prst="rect">
            <a:avLst/>
          </a:prstGeom>
        </p:spPr>
      </p:pic>
      <p:pic>
        <p:nvPicPr>
          <p:cNvPr id="25" name="Graphic 24">
            <a:extLst>
              <a:ext uri="{FF2B5EF4-FFF2-40B4-BE49-F238E27FC236}">
                <a16:creationId xmlns:a16="http://schemas.microsoft.com/office/drawing/2014/main" id="{EEE0AD41-DF55-9169-88D7-DA0EBBC89B7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519237" y="6473875"/>
            <a:ext cx="9153525" cy="95250"/>
          </a:xfrm>
          <a:prstGeom prst="rect">
            <a:avLst/>
          </a:prstGeom>
        </p:spPr>
      </p:pic>
      <p:pic>
        <p:nvPicPr>
          <p:cNvPr id="73" name="Graphic 72">
            <a:extLst>
              <a:ext uri="{FF2B5EF4-FFF2-40B4-BE49-F238E27FC236}">
                <a16:creationId xmlns:a16="http://schemas.microsoft.com/office/drawing/2014/main" id="{61934202-307F-5266-6D37-392A979BB047}"/>
              </a:ext>
            </a:extLst>
          </p:cNvPr>
          <p:cNvPicPr>
            <a:picLocks noGrp="1" noRot="1" noChangeAspect="1" noMove="1" noResize="1" noEditPoints="1" noAdjustHandles="1" noChangeArrowheads="1" noChangeShapeType="1" noCrop="1"/>
          </p:cNvPicPr>
          <p:nvPr/>
        </p:nvPicPr>
        <p:blipFill>
          <a:blip r:embed="rId7">
            <a:extLst>
              <a:ext uri="{96DAC541-7B7A-43D3-8B79-37D633B846F1}">
                <asvg:svgBlip xmlns:asvg="http://schemas.microsoft.com/office/drawing/2016/SVG/main" r:embed="rId8"/>
              </a:ext>
            </a:extLst>
          </a:blip>
          <a:stretch>
            <a:fillRect/>
          </a:stretch>
        </p:blipFill>
        <p:spPr>
          <a:xfrm>
            <a:off x="152399" y="63320"/>
            <a:ext cx="11887200" cy="889686"/>
          </a:xfrm>
          <a:prstGeom prst="rect">
            <a:avLst/>
          </a:prstGeom>
        </p:spPr>
      </p:pic>
      <p:pic>
        <p:nvPicPr>
          <p:cNvPr id="3" name="Picture 2" descr="A logo with a black background&#10;&#10;AI-generated content may be incorrect.">
            <a:extLst>
              <a:ext uri="{FF2B5EF4-FFF2-40B4-BE49-F238E27FC236}">
                <a16:creationId xmlns:a16="http://schemas.microsoft.com/office/drawing/2014/main" id="{13D4FD8F-6C9E-B551-AF16-D9E1AD5A066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07973" y="441891"/>
            <a:ext cx="2518430" cy="1756605"/>
          </a:xfrm>
          <a:prstGeom prst="rect">
            <a:avLst/>
          </a:prstGeom>
        </p:spPr>
      </p:pic>
      <p:sp>
        <p:nvSpPr>
          <p:cNvPr id="6" name="TextBox 5">
            <a:extLst>
              <a:ext uri="{FF2B5EF4-FFF2-40B4-BE49-F238E27FC236}">
                <a16:creationId xmlns:a16="http://schemas.microsoft.com/office/drawing/2014/main" id="{62D28328-CFB0-6DC8-0BC6-FEDA0684F91C}"/>
              </a:ext>
            </a:extLst>
          </p:cNvPr>
          <p:cNvSpPr txBox="1"/>
          <p:nvPr/>
        </p:nvSpPr>
        <p:spPr>
          <a:xfrm>
            <a:off x="507973" y="2130740"/>
            <a:ext cx="11164914" cy="2677656"/>
          </a:xfrm>
          <a:prstGeom prst="rect">
            <a:avLst/>
          </a:prstGeom>
          <a:noFill/>
        </p:spPr>
        <p:txBody>
          <a:bodyPr wrap="square">
            <a:spAutoFit/>
          </a:bodyPr>
          <a:lstStyle/>
          <a:p>
            <a:r>
              <a:rPr lang="en-US" sz="2400" b="1" dirty="0">
                <a:solidFill>
                  <a:schemeClr val="bg1"/>
                </a:solidFill>
              </a:rPr>
              <a:t>Elastic: Scalable Search &amp; Cybersecurity Intelligence</a:t>
            </a:r>
            <a:endParaRPr lang="en-US" sz="2400" dirty="0">
              <a:solidFill>
                <a:schemeClr val="bg1"/>
              </a:solidFill>
            </a:endParaRPr>
          </a:p>
          <a:p>
            <a:endParaRPr lang="en-US" dirty="0">
              <a:solidFill>
                <a:schemeClr val="bg1"/>
              </a:solidFill>
            </a:endParaRPr>
          </a:p>
          <a:p>
            <a:r>
              <a:rPr lang="en-US" dirty="0">
                <a:solidFill>
                  <a:schemeClr val="bg1"/>
                </a:solidFill>
              </a:rPr>
              <a:t>Elastic is a robust platform designed to handle big data challenges, offering integrated tools for observability, log management, and search through its high-performance Elasticsearch engine.</a:t>
            </a:r>
          </a:p>
          <a:p>
            <a:r>
              <a:rPr lang="en-US" dirty="0">
                <a:solidFill>
                  <a:schemeClr val="bg1"/>
                </a:solidFill>
              </a:rPr>
              <a:t>In cybersecurity, Elastic provides advanced SIEM and security analytics to detect, investigate, and respond to threats in real time. Its on-premises EDR capabilities safeguard against malware and ransomware, while AI and machine learning enable automated, high-fidelity threat detection and anomaly analysis.</a:t>
            </a:r>
          </a:p>
          <a:p>
            <a:r>
              <a:rPr lang="en-US" dirty="0">
                <a:solidFill>
                  <a:schemeClr val="bg1"/>
                </a:solidFill>
              </a:rPr>
              <a:t>Through our partnership with Elastic, </a:t>
            </a:r>
            <a:r>
              <a:rPr lang="en-US" dirty="0" err="1">
                <a:solidFill>
                  <a:schemeClr val="bg1"/>
                </a:solidFill>
              </a:rPr>
              <a:t>Mazaya</a:t>
            </a:r>
            <a:r>
              <a:rPr lang="en-US" dirty="0">
                <a:solidFill>
                  <a:schemeClr val="bg1"/>
                </a:solidFill>
              </a:rPr>
              <a:t> helps organizations accelerate insights, secure infrastructure, and modernize their operations with technologies trusted by the Fortune 500.</a:t>
            </a:r>
          </a:p>
        </p:txBody>
      </p:sp>
    </p:spTree>
    <p:extLst>
      <p:ext uri="{BB962C8B-B14F-4D97-AF65-F5344CB8AC3E}">
        <p14:creationId xmlns:p14="http://schemas.microsoft.com/office/powerpoint/2010/main" val="17007898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38F9A7-C40A-08AB-32EE-4CE249F38256}"/>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D0EEC17F-A716-4AFA-AB63-A0B1947DB139}"/>
              </a:ext>
            </a:extLst>
          </p:cNvPr>
          <p:cNvSpPr/>
          <p:nvPr/>
        </p:nvSpPr>
        <p:spPr>
          <a:xfrm>
            <a:off x="0" y="1"/>
            <a:ext cx="12192000" cy="5986130"/>
          </a:xfrm>
          <a:prstGeom prst="rect">
            <a:avLst/>
          </a:prstGeom>
          <a:solidFill>
            <a:srgbClr val="0F29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Graphic 3">
            <a:extLst>
              <a:ext uri="{FF2B5EF4-FFF2-40B4-BE49-F238E27FC236}">
                <a16:creationId xmlns:a16="http://schemas.microsoft.com/office/drawing/2014/main" id="{54A1EA29-23EB-027A-FBBD-C05AEED931B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36500" y="6140500"/>
            <a:ext cx="942975" cy="381000"/>
          </a:xfrm>
          <a:prstGeom prst="rect">
            <a:avLst/>
          </a:prstGeom>
        </p:spPr>
      </p:pic>
      <p:pic>
        <p:nvPicPr>
          <p:cNvPr id="5" name="Graphic 4">
            <a:extLst>
              <a:ext uri="{FF2B5EF4-FFF2-40B4-BE49-F238E27FC236}">
                <a16:creationId xmlns:a16="http://schemas.microsoft.com/office/drawing/2014/main" id="{3E9CF8CB-4A54-4C90-39A5-C85EDC9FD47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519237" y="6473875"/>
            <a:ext cx="9153525" cy="95250"/>
          </a:xfrm>
          <a:prstGeom prst="rect">
            <a:avLst/>
          </a:prstGeom>
        </p:spPr>
      </p:pic>
      <p:pic>
        <p:nvPicPr>
          <p:cNvPr id="8" name="Graphic 7">
            <a:extLst>
              <a:ext uri="{FF2B5EF4-FFF2-40B4-BE49-F238E27FC236}">
                <a16:creationId xmlns:a16="http://schemas.microsoft.com/office/drawing/2014/main" id="{FB6CD73B-D552-39B4-A750-CCBA901D0875}"/>
              </a:ext>
            </a:extLst>
          </p:cNvPr>
          <p:cNvPicPr/>
          <p:nvPr/>
        </p:nvPicPr>
        <p:blipFill>
          <a:blip r:embed="rId6">
            <a:extLst>
              <a:ext uri="{96DAC541-7B7A-43D3-8B79-37D633B846F1}">
                <asvg:svgBlip xmlns:asvg="http://schemas.microsoft.com/office/drawing/2016/SVG/main" r:embed="rId7"/>
              </a:ext>
            </a:extLst>
          </a:blip>
          <a:stretch>
            <a:fillRect/>
          </a:stretch>
        </p:blipFill>
        <p:spPr>
          <a:xfrm>
            <a:off x="152399" y="63320"/>
            <a:ext cx="11887200" cy="889686"/>
          </a:xfrm>
          <a:prstGeom prst="rect">
            <a:avLst/>
          </a:prstGeom>
        </p:spPr>
      </p:pic>
      <p:sp>
        <p:nvSpPr>
          <p:cNvPr id="15" name="TextBox 14">
            <a:extLst>
              <a:ext uri="{FF2B5EF4-FFF2-40B4-BE49-F238E27FC236}">
                <a16:creationId xmlns:a16="http://schemas.microsoft.com/office/drawing/2014/main" id="{820353C4-9028-7559-0EFA-88C854969744}"/>
              </a:ext>
            </a:extLst>
          </p:cNvPr>
          <p:cNvSpPr txBox="1"/>
          <p:nvPr/>
        </p:nvSpPr>
        <p:spPr>
          <a:xfrm>
            <a:off x="1634017" y="2993066"/>
            <a:ext cx="8923964" cy="769441"/>
          </a:xfrm>
          <a:prstGeom prst="rect">
            <a:avLst/>
          </a:prstGeom>
          <a:noFill/>
        </p:spPr>
        <p:txBody>
          <a:bodyPr wrap="square">
            <a:spAutoFit/>
          </a:bodyPr>
          <a:lstStyle/>
          <a:p>
            <a:pPr algn="ctr" rtl="1" fontAlgn="base"/>
            <a:r>
              <a:rPr lang="en-US" sz="4400" b="1" dirty="0">
                <a:solidFill>
                  <a:schemeClr val="bg1"/>
                </a:solidFill>
                <a:latin typeface="Nunito" pitchFamily="2" charset="0"/>
              </a:rPr>
              <a:t>7) Ridge Security</a:t>
            </a:r>
          </a:p>
        </p:txBody>
      </p:sp>
    </p:spTree>
    <p:extLst>
      <p:ext uri="{BB962C8B-B14F-4D97-AF65-F5344CB8AC3E}">
        <p14:creationId xmlns:p14="http://schemas.microsoft.com/office/powerpoint/2010/main" val="35838513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15FC11-B7EF-290B-74C3-B83DC0413D0C}"/>
            </a:ext>
          </a:extLst>
        </p:cNvPr>
        <p:cNvGrpSpPr/>
        <p:nvPr/>
      </p:nvGrpSpPr>
      <p:grpSpPr>
        <a:xfrm>
          <a:off x="0" y="0"/>
          <a:ext cx="0" cy="0"/>
          <a:chOff x="0" y="0"/>
          <a:chExt cx="0" cy="0"/>
        </a:xfrm>
      </p:grpSpPr>
      <p:sp>
        <p:nvSpPr>
          <p:cNvPr id="28" name="Rectangle 27">
            <a:extLst>
              <a:ext uri="{FF2B5EF4-FFF2-40B4-BE49-F238E27FC236}">
                <a16:creationId xmlns:a16="http://schemas.microsoft.com/office/drawing/2014/main" id="{4B402785-FAE6-A73E-4ED7-C020870F7D46}"/>
              </a:ext>
            </a:extLst>
          </p:cNvPr>
          <p:cNvSpPr/>
          <p:nvPr/>
        </p:nvSpPr>
        <p:spPr>
          <a:xfrm>
            <a:off x="0" y="1"/>
            <a:ext cx="12192000" cy="5986130"/>
          </a:xfrm>
          <a:prstGeom prst="rect">
            <a:avLst/>
          </a:prstGeom>
          <a:solidFill>
            <a:srgbClr val="0F29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Graphic 9">
            <a:extLst>
              <a:ext uri="{FF2B5EF4-FFF2-40B4-BE49-F238E27FC236}">
                <a16:creationId xmlns:a16="http://schemas.microsoft.com/office/drawing/2014/main" id="{39AC686C-5311-8379-E86B-4FFFDDA1027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36500" y="6140500"/>
            <a:ext cx="942975" cy="381000"/>
          </a:xfrm>
          <a:prstGeom prst="rect">
            <a:avLst/>
          </a:prstGeom>
        </p:spPr>
      </p:pic>
      <p:pic>
        <p:nvPicPr>
          <p:cNvPr id="25" name="Graphic 24">
            <a:extLst>
              <a:ext uri="{FF2B5EF4-FFF2-40B4-BE49-F238E27FC236}">
                <a16:creationId xmlns:a16="http://schemas.microsoft.com/office/drawing/2014/main" id="{E5EDD190-0ECC-4EBA-CA67-4803994B729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519237" y="6473875"/>
            <a:ext cx="9153525" cy="95250"/>
          </a:xfrm>
          <a:prstGeom prst="rect">
            <a:avLst/>
          </a:prstGeom>
        </p:spPr>
      </p:pic>
      <p:pic>
        <p:nvPicPr>
          <p:cNvPr id="73" name="Graphic 72">
            <a:extLst>
              <a:ext uri="{FF2B5EF4-FFF2-40B4-BE49-F238E27FC236}">
                <a16:creationId xmlns:a16="http://schemas.microsoft.com/office/drawing/2014/main" id="{1DDAD479-5002-A456-4468-47C0FB64EE94}"/>
              </a:ext>
            </a:extLst>
          </p:cNvPr>
          <p:cNvPicPr>
            <a:picLocks noGrp="1" noRot="1" noChangeAspect="1" noMove="1" noResize="1" noEditPoints="1" noAdjustHandles="1" noChangeArrowheads="1" noChangeShapeType="1" noCrop="1"/>
          </p:cNvPicPr>
          <p:nvPr/>
        </p:nvPicPr>
        <p:blipFill>
          <a:blip r:embed="rId7">
            <a:extLst>
              <a:ext uri="{96DAC541-7B7A-43D3-8B79-37D633B846F1}">
                <asvg:svgBlip xmlns:asvg="http://schemas.microsoft.com/office/drawing/2016/SVG/main" r:embed="rId8"/>
              </a:ext>
            </a:extLst>
          </a:blip>
          <a:stretch>
            <a:fillRect/>
          </a:stretch>
        </p:blipFill>
        <p:spPr>
          <a:xfrm>
            <a:off x="152399" y="63320"/>
            <a:ext cx="11887200" cy="889686"/>
          </a:xfrm>
          <a:prstGeom prst="rect">
            <a:avLst/>
          </a:prstGeom>
        </p:spPr>
      </p:pic>
      <p:pic>
        <p:nvPicPr>
          <p:cNvPr id="2" name="Picture 1" descr="A logo with a mountain in the background&#10;&#10;AI-generated content may be incorrect.">
            <a:extLst>
              <a:ext uri="{FF2B5EF4-FFF2-40B4-BE49-F238E27FC236}">
                <a16:creationId xmlns:a16="http://schemas.microsoft.com/office/drawing/2014/main" id="{B5DD5718-B533-057A-A1EE-ECD9D98EC46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83796" y="912506"/>
            <a:ext cx="1578477" cy="889687"/>
          </a:xfrm>
          <a:prstGeom prst="rect">
            <a:avLst/>
          </a:prstGeom>
        </p:spPr>
      </p:pic>
      <p:sp>
        <p:nvSpPr>
          <p:cNvPr id="4" name="TextBox 3">
            <a:extLst>
              <a:ext uri="{FF2B5EF4-FFF2-40B4-BE49-F238E27FC236}">
                <a16:creationId xmlns:a16="http://schemas.microsoft.com/office/drawing/2014/main" id="{160958A9-963B-111F-FBA1-609797B97518}"/>
              </a:ext>
            </a:extLst>
          </p:cNvPr>
          <p:cNvSpPr txBox="1"/>
          <p:nvPr/>
        </p:nvSpPr>
        <p:spPr>
          <a:xfrm>
            <a:off x="507973" y="2651379"/>
            <a:ext cx="11164914" cy="1477328"/>
          </a:xfrm>
          <a:prstGeom prst="rect">
            <a:avLst/>
          </a:prstGeom>
          <a:noFill/>
        </p:spPr>
        <p:txBody>
          <a:bodyPr wrap="square">
            <a:spAutoFit/>
          </a:bodyPr>
          <a:lstStyle/>
          <a:p>
            <a:pPr algn="just"/>
            <a:r>
              <a:rPr lang="en-US" dirty="0">
                <a:solidFill>
                  <a:schemeClr val="bg1"/>
                </a:solidFill>
              </a:rPr>
              <a:t>This system is a comprehensive cloud-native security platform designed to provide continuous protection for cloud workloads and containerized applications. It uses real-time threat detection, behavioral analytics, and automated response to safeguard applications throughout their lifecycle.</a:t>
            </a:r>
          </a:p>
          <a:p>
            <a:pPr algn="just"/>
            <a:r>
              <a:rPr lang="en-US" dirty="0">
                <a:solidFill>
                  <a:schemeClr val="bg1"/>
                </a:solidFill>
              </a:rPr>
              <a:t>By integrating with existing DevOps and cloud environments, it helps organizations reduce security risks while maintaining agility and operational efficiency. For more information.</a:t>
            </a:r>
          </a:p>
        </p:txBody>
      </p:sp>
    </p:spTree>
    <p:extLst>
      <p:ext uri="{BB962C8B-B14F-4D97-AF65-F5344CB8AC3E}">
        <p14:creationId xmlns:p14="http://schemas.microsoft.com/office/powerpoint/2010/main" val="16297011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38F9A7-C40A-08AB-32EE-4CE249F38256}"/>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D0EEC17F-A716-4AFA-AB63-A0B1947DB139}"/>
              </a:ext>
            </a:extLst>
          </p:cNvPr>
          <p:cNvSpPr/>
          <p:nvPr/>
        </p:nvSpPr>
        <p:spPr>
          <a:xfrm>
            <a:off x="0" y="1"/>
            <a:ext cx="12192000" cy="5986130"/>
          </a:xfrm>
          <a:prstGeom prst="rect">
            <a:avLst/>
          </a:prstGeom>
          <a:solidFill>
            <a:srgbClr val="0F29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Graphic 3">
            <a:extLst>
              <a:ext uri="{FF2B5EF4-FFF2-40B4-BE49-F238E27FC236}">
                <a16:creationId xmlns:a16="http://schemas.microsoft.com/office/drawing/2014/main" id="{54A1EA29-23EB-027A-FBBD-C05AEED931B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36500" y="6140500"/>
            <a:ext cx="942975" cy="381000"/>
          </a:xfrm>
          <a:prstGeom prst="rect">
            <a:avLst/>
          </a:prstGeom>
        </p:spPr>
      </p:pic>
      <p:pic>
        <p:nvPicPr>
          <p:cNvPr id="5" name="Graphic 4">
            <a:extLst>
              <a:ext uri="{FF2B5EF4-FFF2-40B4-BE49-F238E27FC236}">
                <a16:creationId xmlns:a16="http://schemas.microsoft.com/office/drawing/2014/main" id="{3E9CF8CB-4A54-4C90-39A5-C85EDC9FD47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519237" y="6473875"/>
            <a:ext cx="9153525" cy="95250"/>
          </a:xfrm>
          <a:prstGeom prst="rect">
            <a:avLst/>
          </a:prstGeom>
        </p:spPr>
      </p:pic>
      <p:pic>
        <p:nvPicPr>
          <p:cNvPr id="8" name="Graphic 7">
            <a:extLst>
              <a:ext uri="{FF2B5EF4-FFF2-40B4-BE49-F238E27FC236}">
                <a16:creationId xmlns:a16="http://schemas.microsoft.com/office/drawing/2014/main" id="{FB6CD73B-D552-39B4-A750-CCBA901D0875}"/>
              </a:ext>
            </a:extLst>
          </p:cNvPr>
          <p:cNvPicPr/>
          <p:nvPr/>
        </p:nvPicPr>
        <p:blipFill>
          <a:blip r:embed="rId6">
            <a:extLst>
              <a:ext uri="{96DAC541-7B7A-43D3-8B79-37D633B846F1}">
                <asvg:svgBlip xmlns:asvg="http://schemas.microsoft.com/office/drawing/2016/SVG/main" r:embed="rId7"/>
              </a:ext>
            </a:extLst>
          </a:blip>
          <a:stretch>
            <a:fillRect/>
          </a:stretch>
        </p:blipFill>
        <p:spPr>
          <a:xfrm>
            <a:off x="152399" y="63320"/>
            <a:ext cx="11887200" cy="889686"/>
          </a:xfrm>
          <a:prstGeom prst="rect">
            <a:avLst/>
          </a:prstGeom>
        </p:spPr>
      </p:pic>
      <p:sp>
        <p:nvSpPr>
          <p:cNvPr id="15" name="TextBox 14">
            <a:extLst>
              <a:ext uri="{FF2B5EF4-FFF2-40B4-BE49-F238E27FC236}">
                <a16:creationId xmlns:a16="http://schemas.microsoft.com/office/drawing/2014/main" id="{820353C4-9028-7559-0EFA-88C854969744}"/>
              </a:ext>
            </a:extLst>
          </p:cNvPr>
          <p:cNvSpPr txBox="1"/>
          <p:nvPr/>
        </p:nvSpPr>
        <p:spPr>
          <a:xfrm>
            <a:off x="2327002" y="855875"/>
            <a:ext cx="7537994" cy="1446550"/>
          </a:xfrm>
          <a:prstGeom prst="rect">
            <a:avLst/>
          </a:prstGeom>
          <a:noFill/>
        </p:spPr>
        <p:txBody>
          <a:bodyPr wrap="square">
            <a:spAutoFit/>
          </a:bodyPr>
          <a:lstStyle/>
          <a:p>
            <a:pPr algn="ctr"/>
            <a:r>
              <a:rPr lang="en-US" sz="4400" b="1" dirty="0">
                <a:solidFill>
                  <a:schemeClr val="bg1"/>
                </a:solidFill>
              </a:rPr>
              <a:t>Mazaya Protects Your Business with Intelligent Cybersecurity</a:t>
            </a:r>
            <a:endParaRPr lang="en-US" sz="4400" dirty="0">
              <a:solidFill>
                <a:schemeClr val="bg1"/>
              </a:solidFill>
            </a:endParaRPr>
          </a:p>
        </p:txBody>
      </p:sp>
      <p:sp>
        <p:nvSpPr>
          <p:cNvPr id="14" name="TextBox 13">
            <a:extLst>
              <a:ext uri="{FF2B5EF4-FFF2-40B4-BE49-F238E27FC236}">
                <a16:creationId xmlns:a16="http://schemas.microsoft.com/office/drawing/2014/main" id="{65798B3D-0603-4661-8C67-7021BAD33D1B}"/>
              </a:ext>
            </a:extLst>
          </p:cNvPr>
          <p:cNvSpPr txBox="1"/>
          <p:nvPr/>
        </p:nvSpPr>
        <p:spPr>
          <a:xfrm>
            <a:off x="336500" y="2526475"/>
            <a:ext cx="11018349" cy="2246769"/>
          </a:xfrm>
          <a:prstGeom prst="rect">
            <a:avLst/>
          </a:prstGeom>
          <a:noFill/>
        </p:spPr>
        <p:txBody>
          <a:bodyPr wrap="square">
            <a:spAutoFit/>
          </a:bodyPr>
          <a:lstStyle/>
          <a:p>
            <a:r>
              <a:rPr lang="en-US" sz="2800" dirty="0">
                <a:solidFill>
                  <a:schemeClr val="bg1"/>
                </a:solidFill>
              </a:rPr>
              <a:t>In today's digital world, cybersecurity is critical for safeguarding your company's data and operations.</a:t>
            </a:r>
            <a:r>
              <a:rPr lang="ar-EG" sz="2800" dirty="0">
                <a:solidFill>
                  <a:schemeClr val="bg1"/>
                </a:solidFill>
              </a:rPr>
              <a:t> </a:t>
            </a:r>
            <a:r>
              <a:rPr lang="en-US" sz="2800" dirty="0" err="1">
                <a:solidFill>
                  <a:schemeClr val="bg1"/>
                </a:solidFill>
              </a:rPr>
              <a:t>Mazaya</a:t>
            </a:r>
            <a:r>
              <a:rPr lang="en-US" sz="2800" dirty="0">
                <a:solidFill>
                  <a:schemeClr val="bg1"/>
                </a:solidFill>
              </a:rPr>
              <a:t> provides intelligent, dependable solutions to protect your company from emerging risks and maintain seamless, secure operations.</a:t>
            </a:r>
            <a:r>
              <a:rPr lang="ar-EG" sz="2800" dirty="0">
                <a:solidFill>
                  <a:schemeClr val="bg1"/>
                </a:solidFill>
              </a:rPr>
              <a:t> </a:t>
            </a:r>
            <a:r>
              <a:rPr lang="en-US" sz="2800" dirty="0">
                <a:solidFill>
                  <a:schemeClr val="bg1"/>
                </a:solidFill>
              </a:rPr>
              <a:t>Our services assist decision-makers maintain confident in their decisions.</a:t>
            </a:r>
          </a:p>
        </p:txBody>
      </p:sp>
    </p:spTree>
    <p:extLst>
      <p:ext uri="{BB962C8B-B14F-4D97-AF65-F5344CB8AC3E}">
        <p14:creationId xmlns:p14="http://schemas.microsoft.com/office/powerpoint/2010/main" val="1039814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38F9A7-C40A-08AB-32EE-4CE249F38256}"/>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D0EEC17F-A716-4AFA-AB63-A0B1947DB139}"/>
              </a:ext>
            </a:extLst>
          </p:cNvPr>
          <p:cNvSpPr/>
          <p:nvPr/>
        </p:nvSpPr>
        <p:spPr>
          <a:xfrm>
            <a:off x="0" y="1"/>
            <a:ext cx="12192000" cy="5986130"/>
          </a:xfrm>
          <a:prstGeom prst="rect">
            <a:avLst/>
          </a:prstGeom>
          <a:solidFill>
            <a:srgbClr val="0F29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Graphic 3">
            <a:extLst>
              <a:ext uri="{FF2B5EF4-FFF2-40B4-BE49-F238E27FC236}">
                <a16:creationId xmlns:a16="http://schemas.microsoft.com/office/drawing/2014/main" id="{54A1EA29-23EB-027A-FBBD-C05AEED931B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36500" y="6140500"/>
            <a:ext cx="942975" cy="381000"/>
          </a:xfrm>
          <a:prstGeom prst="rect">
            <a:avLst/>
          </a:prstGeom>
        </p:spPr>
      </p:pic>
      <p:pic>
        <p:nvPicPr>
          <p:cNvPr id="5" name="Graphic 4">
            <a:extLst>
              <a:ext uri="{FF2B5EF4-FFF2-40B4-BE49-F238E27FC236}">
                <a16:creationId xmlns:a16="http://schemas.microsoft.com/office/drawing/2014/main" id="{3E9CF8CB-4A54-4C90-39A5-C85EDC9FD47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519237" y="6473875"/>
            <a:ext cx="9153525" cy="95250"/>
          </a:xfrm>
          <a:prstGeom prst="rect">
            <a:avLst/>
          </a:prstGeom>
        </p:spPr>
      </p:pic>
      <p:pic>
        <p:nvPicPr>
          <p:cNvPr id="8" name="Graphic 7">
            <a:extLst>
              <a:ext uri="{FF2B5EF4-FFF2-40B4-BE49-F238E27FC236}">
                <a16:creationId xmlns:a16="http://schemas.microsoft.com/office/drawing/2014/main" id="{FB6CD73B-D552-39B4-A750-CCBA901D0875}"/>
              </a:ext>
            </a:extLst>
          </p:cNvPr>
          <p:cNvPicPr/>
          <p:nvPr/>
        </p:nvPicPr>
        <p:blipFill>
          <a:blip r:embed="rId6">
            <a:extLst>
              <a:ext uri="{96DAC541-7B7A-43D3-8B79-37D633B846F1}">
                <asvg:svgBlip xmlns:asvg="http://schemas.microsoft.com/office/drawing/2016/SVG/main" r:embed="rId7"/>
              </a:ext>
            </a:extLst>
          </a:blip>
          <a:stretch>
            <a:fillRect/>
          </a:stretch>
        </p:blipFill>
        <p:spPr>
          <a:xfrm>
            <a:off x="152399" y="63320"/>
            <a:ext cx="11887200" cy="889686"/>
          </a:xfrm>
          <a:prstGeom prst="rect">
            <a:avLst/>
          </a:prstGeom>
        </p:spPr>
      </p:pic>
      <p:sp>
        <p:nvSpPr>
          <p:cNvPr id="15" name="TextBox 14">
            <a:extLst>
              <a:ext uri="{FF2B5EF4-FFF2-40B4-BE49-F238E27FC236}">
                <a16:creationId xmlns:a16="http://schemas.microsoft.com/office/drawing/2014/main" id="{820353C4-9028-7559-0EFA-88C854969744}"/>
              </a:ext>
            </a:extLst>
          </p:cNvPr>
          <p:cNvSpPr txBox="1"/>
          <p:nvPr/>
        </p:nvSpPr>
        <p:spPr>
          <a:xfrm>
            <a:off x="1634017" y="2993066"/>
            <a:ext cx="8923964" cy="769441"/>
          </a:xfrm>
          <a:prstGeom prst="rect">
            <a:avLst/>
          </a:prstGeom>
          <a:noFill/>
        </p:spPr>
        <p:txBody>
          <a:bodyPr wrap="square">
            <a:spAutoFit/>
          </a:bodyPr>
          <a:lstStyle/>
          <a:p>
            <a:pPr algn="ctr" rtl="1" fontAlgn="base"/>
            <a:r>
              <a:rPr lang="en-US" sz="4400" b="1" dirty="0">
                <a:solidFill>
                  <a:schemeClr val="bg1"/>
                </a:solidFill>
                <a:latin typeface="Nunito" pitchFamily="2" charset="77"/>
              </a:rPr>
              <a:t>8) </a:t>
            </a:r>
            <a:r>
              <a:rPr lang="en-US" sz="4400" b="1" dirty="0">
                <a:solidFill>
                  <a:schemeClr val="bg1"/>
                </a:solidFill>
              </a:rPr>
              <a:t>FASOO</a:t>
            </a:r>
            <a:endParaRPr lang="en-US" sz="4400" b="1" dirty="0">
              <a:solidFill>
                <a:schemeClr val="bg1"/>
              </a:solidFill>
              <a:latin typeface="Nunito" pitchFamily="2" charset="77"/>
            </a:endParaRPr>
          </a:p>
        </p:txBody>
      </p:sp>
    </p:spTree>
    <p:extLst>
      <p:ext uri="{BB962C8B-B14F-4D97-AF65-F5344CB8AC3E}">
        <p14:creationId xmlns:p14="http://schemas.microsoft.com/office/powerpoint/2010/main" val="26167611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FCF7AE-8CEF-FC59-B56A-5B3BA5C23506}"/>
            </a:ext>
          </a:extLst>
        </p:cNvPr>
        <p:cNvGrpSpPr/>
        <p:nvPr/>
      </p:nvGrpSpPr>
      <p:grpSpPr>
        <a:xfrm>
          <a:off x="0" y="0"/>
          <a:ext cx="0" cy="0"/>
          <a:chOff x="0" y="0"/>
          <a:chExt cx="0" cy="0"/>
        </a:xfrm>
      </p:grpSpPr>
      <p:sp>
        <p:nvSpPr>
          <p:cNvPr id="28" name="Rectangle 27">
            <a:extLst>
              <a:ext uri="{FF2B5EF4-FFF2-40B4-BE49-F238E27FC236}">
                <a16:creationId xmlns:a16="http://schemas.microsoft.com/office/drawing/2014/main" id="{E50CE7D3-DB50-B168-A21B-D282C4479239}"/>
              </a:ext>
            </a:extLst>
          </p:cNvPr>
          <p:cNvSpPr/>
          <p:nvPr/>
        </p:nvSpPr>
        <p:spPr>
          <a:xfrm>
            <a:off x="0" y="1"/>
            <a:ext cx="12192000" cy="5986130"/>
          </a:xfrm>
          <a:prstGeom prst="rect">
            <a:avLst/>
          </a:prstGeom>
          <a:solidFill>
            <a:srgbClr val="0F29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Graphic 9">
            <a:extLst>
              <a:ext uri="{FF2B5EF4-FFF2-40B4-BE49-F238E27FC236}">
                <a16:creationId xmlns:a16="http://schemas.microsoft.com/office/drawing/2014/main" id="{4840859E-C32A-15A7-0B3D-81F68599D88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36500" y="6140500"/>
            <a:ext cx="942975" cy="381000"/>
          </a:xfrm>
          <a:prstGeom prst="rect">
            <a:avLst/>
          </a:prstGeom>
        </p:spPr>
      </p:pic>
      <p:pic>
        <p:nvPicPr>
          <p:cNvPr id="25" name="Graphic 24">
            <a:extLst>
              <a:ext uri="{FF2B5EF4-FFF2-40B4-BE49-F238E27FC236}">
                <a16:creationId xmlns:a16="http://schemas.microsoft.com/office/drawing/2014/main" id="{E41E057C-5C48-27F1-B798-6912A1FB099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519237" y="6473875"/>
            <a:ext cx="9153525" cy="95250"/>
          </a:xfrm>
          <a:prstGeom prst="rect">
            <a:avLst/>
          </a:prstGeom>
        </p:spPr>
      </p:pic>
      <p:pic>
        <p:nvPicPr>
          <p:cNvPr id="73" name="Graphic 72">
            <a:extLst>
              <a:ext uri="{FF2B5EF4-FFF2-40B4-BE49-F238E27FC236}">
                <a16:creationId xmlns:a16="http://schemas.microsoft.com/office/drawing/2014/main" id="{1B96D1C0-782A-EC9F-9F1C-94E9B6B859AE}"/>
              </a:ext>
            </a:extLst>
          </p:cNvPr>
          <p:cNvPicPr>
            <a:picLocks noGrp="1" noRot="1" noChangeAspect="1" noMove="1" noResize="1" noEditPoints="1" noAdjustHandles="1" noChangeArrowheads="1" noChangeShapeType="1" noCrop="1"/>
          </p:cNvPicPr>
          <p:nvPr/>
        </p:nvPicPr>
        <p:blipFill>
          <a:blip r:embed="rId7">
            <a:extLst>
              <a:ext uri="{96DAC541-7B7A-43D3-8B79-37D633B846F1}">
                <asvg:svgBlip xmlns:asvg="http://schemas.microsoft.com/office/drawing/2016/SVG/main" r:embed="rId8"/>
              </a:ext>
            </a:extLst>
          </a:blip>
          <a:stretch>
            <a:fillRect/>
          </a:stretch>
        </p:blipFill>
        <p:spPr>
          <a:xfrm>
            <a:off x="152399" y="63320"/>
            <a:ext cx="11887200" cy="889686"/>
          </a:xfrm>
          <a:prstGeom prst="rect">
            <a:avLst/>
          </a:prstGeom>
        </p:spPr>
      </p:pic>
      <p:sp>
        <p:nvSpPr>
          <p:cNvPr id="4" name="TextBox 3">
            <a:extLst>
              <a:ext uri="{FF2B5EF4-FFF2-40B4-BE49-F238E27FC236}">
                <a16:creationId xmlns:a16="http://schemas.microsoft.com/office/drawing/2014/main" id="{AF639763-1069-D989-BB9E-724212696E74}"/>
              </a:ext>
            </a:extLst>
          </p:cNvPr>
          <p:cNvSpPr txBox="1"/>
          <p:nvPr/>
        </p:nvSpPr>
        <p:spPr>
          <a:xfrm>
            <a:off x="507973" y="1836507"/>
            <a:ext cx="11164914" cy="3508653"/>
          </a:xfrm>
          <a:prstGeom prst="rect">
            <a:avLst/>
          </a:prstGeom>
          <a:noFill/>
        </p:spPr>
        <p:txBody>
          <a:bodyPr wrap="square">
            <a:spAutoFit/>
          </a:bodyPr>
          <a:lstStyle/>
          <a:p>
            <a:r>
              <a:rPr lang="en-US" sz="2400" b="1" dirty="0">
                <a:solidFill>
                  <a:schemeClr val="bg1"/>
                </a:solidFill>
              </a:rPr>
              <a:t>FASOO: Discovery, Classification, DRM, Watermarking</a:t>
            </a:r>
          </a:p>
          <a:p>
            <a:endParaRPr lang="en-US" dirty="0">
              <a:solidFill>
                <a:schemeClr val="bg1"/>
              </a:solidFill>
            </a:endParaRPr>
          </a:p>
          <a:p>
            <a:r>
              <a:rPr lang="en-US" dirty="0" err="1">
                <a:solidFill>
                  <a:schemeClr val="bg1"/>
                </a:solidFill>
              </a:rPr>
              <a:t>Fasoo</a:t>
            </a:r>
            <a:r>
              <a:rPr lang="en-US" dirty="0">
                <a:solidFill>
                  <a:schemeClr val="bg1"/>
                </a:solidFill>
              </a:rPr>
              <a:t> is a global leader in data-centric security, offering advanced solutions to protect unstructured sensitive data across its entire lifecycle</a:t>
            </a:r>
            <a:r>
              <a:rPr lang="ar-EG" dirty="0">
                <a:solidFill>
                  <a:schemeClr val="bg1"/>
                </a:solidFill>
              </a:rPr>
              <a:t> </a:t>
            </a:r>
            <a:r>
              <a:rPr lang="en-US" dirty="0">
                <a:solidFill>
                  <a:schemeClr val="bg1"/>
                </a:solidFill>
              </a:rPr>
              <a:t>from creation to sharing and storage.</a:t>
            </a:r>
          </a:p>
          <a:p>
            <a:r>
              <a:rPr lang="en-US" dirty="0">
                <a:solidFill>
                  <a:schemeClr val="bg1"/>
                </a:solidFill>
              </a:rPr>
              <a:t>Its platform features intelligent data discovery and classification, automatically tagging and encrypting files to simplify compliance with regulations like GDPR and HIPAA.</a:t>
            </a:r>
          </a:p>
          <a:p>
            <a:r>
              <a:rPr lang="en-US" dirty="0">
                <a:solidFill>
                  <a:schemeClr val="bg1"/>
                </a:solidFill>
              </a:rPr>
              <a:t>Through powerful Digital Rights Management (DRM), </a:t>
            </a:r>
            <a:r>
              <a:rPr lang="en-US" dirty="0" err="1">
                <a:solidFill>
                  <a:schemeClr val="bg1"/>
                </a:solidFill>
              </a:rPr>
              <a:t>Fasoo</a:t>
            </a:r>
            <a:r>
              <a:rPr lang="en-US" dirty="0">
                <a:solidFill>
                  <a:schemeClr val="bg1"/>
                </a:solidFill>
              </a:rPr>
              <a:t> enforces granular access and usage controls</a:t>
            </a:r>
            <a:r>
              <a:rPr lang="ar-EG" dirty="0">
                <a:solidFill>
                  <a:schemeClr val="bg1"/>
                </a:solidFill>
              </a:rPr>
              <a:t> </a:t>
            </a:r>
            <a:r>
              <a:rPr lang="en-US" dirty="0">
                <a:solidFill>
                  <a:schemeClr val="bg1"/>
                </a:solidFill>
              </a:rPr>
              <a:t>keeping files secure, wherever they go.</a:t>
            </a:r>
          </a:p>
          <a:p>
            <a:r>
              <a:rPr lang="en-US" dirty="0">
                <a:solidFill>
                  <a:schemeClr val="bg1"/>
                </a:solidFill>
              </a:rPr>
              <a:t>With dynamic watermarking and user behavior analytics, organizations gain visibility into data usage and prevent insider threats by tracking and analyzing interactions with protected content.</a:t>
            </a:r>
          </a:p>
          <a:p>
            <a:r>
              <a:rPr lang="en-US" dirty="0">
                <a:solidFill>
                  <a:schemeClr val="bg1"/>
                </a:solidFill>
              </a:rPr>
              <a:t>At </a:t>
            </a:r>
            <a:r>
              <a:rPr lang="en-US" dirty="0" err="1">
                <a:solidFill>
                  <a:schemeClr val="bg1"/>
                </a:solidFill>
              </a:rPr>
              <a:t>Mazaya</a:t>
            </a:r>
            <a:r>
              <a:rPr lang="en-US" dirty="0">
                <a:solidFill>
                  <a:schemeClr val="bg1"/>
                </a:solidFill>
              </a:rPr>
              <a:t>, we partner with </a:t>
            </a:r>
            <a:r>
              <a:rPr lang="en-US" dirty="0" err="1">
                <a:solidFill>
                  <a:schemeClr val="bg1"/>
                </a:solidFill>
              </a:rPr>
              <a:t>Fasoo</a:t>
            </a:r>
            <a:r>
              <a:rPr lang="en-US" dirty="0">
                <a:solidFill>
                  <a:schemeClr val="bg1"/>
                </a:solidFill>
              </a:rPr>
              <a:t> to deliver these cutting-edge capabilities to clients across the region</a:t>
            </a:r>
            <a:r>
              <a:rPr lang="ar-EG" dirty="0">
                <a:solidFill>
                  <a:schemeClr val="bg1"/>
                </a:solidFill>
              </a:rPr>
              <a:t> </a:t>
            </a:r>
            <a:r>
              <a:rPr lang="en-US" dirty="0">
                <a:solidFill>
                  <a:schemeClr val="bg1"/>
                </a:solidFill>
              </a:rPr>
              <a:t>helping them achieve full control, compliance, and confidence in managing their most critical information assets.</a:t>
            </a:r>
          </a:p>
        </p:txBody>
      </p:sp>
      <p:pic>
        <p:nvPicPr>
          <p:cNvPr id="3" name="Picture 2" descr="A white letters on a black background&#10;&#10;AI-generated content may be incorrect.">
            <a:extLst>
              <a:ext uri="{FF2B5EF4-FFF2-40B4-BE49-F238E27FC236}">
                <a16:creationId xmlns:a16="http://schemas.microsoft.com/office/drawing/2014/main" id="{3F1D90E1-C7EE-A297-B22A-72C86650849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88103" y="1016325"/>
            <a:ext cx="2662268" cy="646331"/>
          </a:xfrm>
          <a:prstGeom prst="rect">
            <a:avLst/>
          </a:prstGeom>
        </p:spPr>
      </p:pic>
    </p:spTree>
    <p:extLst>
      <p:ext uri="{BB962C8B-B14F-4D97-AF65-F5344CB8AC3E}">
        <p14:creationId xmlns:p14="http://schemas.microsoft.com/office/powerpoint/2010/main" val="19060646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38F9A7-C40A-08AB-32EE-4CE249F38256}"/>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D0EEC17F-A716-4AFA-AB63-A0B1947DB139}"/>
              </a:ext>
            </a:extLst>
          </p:cNvPr>
          <p:cNvSpPr/>
          <p:nvPr/>
        </p:nvSpPr>
        <p:spPr>
          <a:xfrm>
            <a:off x="0" y="1"/>
            <a:ext cx="12192000" cy="5986130"/>
          </a:xfrm>
          <a:prstGeom prst="rect">
            <a:avLst/>
          </a:prstGeom>
          <a:solidFill>
            <a:srgbClr val="0F29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Graphic 3">
            <a:extLst>
              <a:ext uri="{FF2B5EF4-FFF2-40B4-BE49-F238E27FC236}">
                <a16:creationId xmlns:a16="http://schemas.microsoft.com/office/drawing/2014/main" id="{54A1EA29-23EB-027A-FBBD-C05AEED931B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36500" y="6140500"/>
            <a:ext cx="942975" cy="381000"/>
          </a:xfrm>
          <a:prstGeom prst="rect">
            <a:avLst/>
          </a:prstGeom>
        </p:spPr>
      </p:pic>
      <p:pic>
        <p:nvPicPr>
          <p:cNvPr id="5" name="Graphic 4">
            <a:extLst>
              <a:ext uri="{FF2B5EF4-FFF2-40B4-BE49-F238E27FC236}">
                <a16:creationId xmlns:a16="http://schemas.microsoft.com/office/drawing/2014/main" id="{3E9CF8CB-4A54-4C90-39A5-C85EDC9FD47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519237" y="6473875"/>
            <a:ext cx="9153525" cy="95250"/>
          </a:xfrm>
          <a:prstGeom prst="rect">
            <a:avLst/>
          </a:prstGeom>
        </p:spPr>
      </p:pic>
      <p:pic>
        <p:nvPicPr>
          <p:cNvPr id="8" name="Graphic 7">
            <a:extLst>
              <a:ext uri="{FF2B5EF4-FFF2-40B4-BE49-F238E27FC236}">
                <a16:creationId xmlns:a16="http://schemas.microsoft.com/office/drawing/2014/main" id="{FB6CD73B-D552-39B4-A750-CCBA901D0875}"/>
              </a:ext>
            </a:extLst>
          </p:cNvPr>
          <p:cNvPicPr/>
          <p:nvPr/>
        </p:nvPicPr>
        <p:blipFill>
          <a:blip r:embed="rId6">
            <a:extLst>
              <a:ext uri="{96DAC541-7B7A-43D3-8B79-37D633B846F1}">
                <asvg:svgBlip xmlns:asvg="http://schemas.microsoft.com/office/drawing/2016/SVG/main" r:embed="rId7"/>
              </a:ext>
            </a:extLst>
          </a:blip>
          <a:stretch>
            <a:fillRect/>
          </a:stretch>
        </p:blipFill>
        <p:spPr>
          <a:xfrm>
            <a:off x="152399" y="63320"/>
            <a:ext cx="11887200" cy="889686"/>
          </a:xfrm>
          <a:prstGeom prst="rect">
            <a:avLst/>
          </a:prstGeom>
        </p:spPr>
      </p:pic>
      <p:sp>
        <p:nvSpPr>
          <p:cNvPr id="15" name="TextBox 14">
            <a:extLst>
              <a:ext uri="{FF2B5EF4-FFF2-40B4-BE49-F238E27FC236}">
                <a16:creationId xmlns:a16="http://schemas.microsoft.com/office/drawing/2014/main" id="{820353C4-9028-7559-0EFA-88C854969744}"/>
              </a:ext>
            </a:extLst>
          </p:cNvPr>
          <p:cNvSpPr txBox="1"/>
          <p:nvPr/>
        </p:nvSpPr>
        <p:spPr>
          <a:xfrm>
            <a:off x="1634017" y="2993066"/>
            <a:ext cx="8923964" cy="769441"/>
          </a:xfrm>
          <a:prstGeom prst="rect">
            <a:avLst/>
          </a:prstGeom>
          <a:noFill/>
        </p:spPr>
        <p:txBody>
          <a:bodyPr wrap="square">
            <a:spAutoFit/>
          </a:bodyPr>
          <a:lstStyle/>
          <a:p>
            <a:pPr algn="ctr" rtl="1" fontAlgn="base"/>
            <a:r>
              <a:rPr lang="en-US" sz="4400" b="1" dirty="0">
                <a:solidFill>
                  <a:schemeClr val="bg1"/>
                </a:solidFill>
                <a:latin typeface="Nunito" pitchFamily="2" charset="77"/>
              </a:rPr>
              <a:t>9) </a:t>
            </a:r>
            <a:r>
              <a:rPr lang="en-US" sz="4400" b="1" dirty="0">
                <a:solidFill>
                  <a:schemeClr val="bg1"/>
                </a:solidFill>
              </a:rPr>
              <a:t>Akamai</a:t>
            </a:r>
            <a:endParaRPr lang="en-US" sz="4400" b="1" dirty="0">
              <a:solidFill>
                <a:schemeClr val="bg1"/>
              </a:solidFill>
              <a:latin typeface="Nunito" pitchFamily="2" charset="77"/>
            </a:endParaRPr>
          </a:p>
        </p:txBody>
      </p:sp>
    </p:spTree>
    <p:extLst>
      <p:ext uri="{BB962C8B-B14F-4D97-AF65-F5344CB8AC3E}">
        <p14:creationId xmlns:p14="http://schemas.microsoft.com/office/powerpoint/2010/main" val="36272192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A79FD6-551D-7592-0C73-37DFDD263A47}"/>
            </a:ext>
          </a:extLst>
        </p:cNvPr>
        <p:cNvGrpSpPr/>
        <p:nvPr/>
      </p:nvGrpSpPr>
      <p:grpSpPr>
        <a:xfrm>
          <a:off x="0" y="0"/>
          <a:ext cx="0" cy="0"/>
          <a:chOff x="0" y="0"/>
          <a:chExt cx="0" cy="0"/>
        </a:xfrm>
      </p:grpSpPr>
      <p:sp>
        <p:nvSpPr>
          <p:cNvPr id="28" name="Rectangle 27">
            <a:extLst>
              <a:ext uri="{FF2B5EF4-FFF2-40B4-BE49-F238E27FC236}">
                <a16:creationId xmlns:a16="http://schemas.microsoft.com/office/drawing/2014/main" id="{96B6254F-C227-2571-CBEB-83ECE0D3841A}"/>
              </a:ext>
            </a:extLst>
          </p:cNvPr>
          <p:cNvSpPr/>
          <p:nvPr/>
        </p:nvSpPr>
        <p:spPr>
          <a:xfrm>
            <a:off x="0" y="1"/>
            <a:ext cx="12192000" cy="5986130"/>
          </a:xfrm>
          <a:prstGeom prst="rect">
            <a:avLst/>
          </a:prstGeom>
          <a:solidFill>
            <a:srgbClr val="0F29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Graphic 9">
            <a:extLst>
              <a:ext uri="{FF2B5EF4-FFF2-40B4-BE49-F238E27FC236}">
                <a16:creationId xmlns:a16="http://schemas.microsoft.com/office/drawing/2014/main" id="{A5A6018A-6091-65DB-FD45-265D9217D25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36500" y="6140500"/>
            <a:ext cx="942975" cy="381000"/>
          </a:xfrm>
          <a:prstGeom prst="rect">
            <a:avLst/>
          </a:prstGeom>
        </p:spPr>
      </p:pic>
      <p:pic>
        <p:nvPicPr>
          <p:cNvPr id="25" name="Graphic 24">
            <a:extLst>
              <a:ext uri="{FF2B5EF4-FFF2-40B4-BE49-F238E27FC236}">
                <a16:creationId xmlns:a16="http://schemas.microsoft.com/office/drawing/2014/main" id="{96484564-E003-5D4A-09C2-175055604D7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519237" y="6473875"/>
            <a:ext cx="9153525" cy="95250"/>
          </a:xfrm>
          <a:prstGeom prst="rect">
            <a:avLst/>
          </a:prstGeom>
        </p:spPr>
      </p:pic>
      <p:pic>
        <p:nvPicPr>
          <p:cNvPr id="73" name="Graphic 72">
            <a:extLst>
              <a:ext uri="{FF2B5EF4-FFF2-40B4-BE49-F238E27FC236}">
                <a16:creationId xmlns:a16="http://schemas.microsoft.com/office/drawing/2014/main" id="{79A921A0-736C-310A-C8B6-C18F2C75605B}"/>
              </a:ext>
            </a:extLst>
          </p:cNvPr>
          <p:cNvPicPr>
            <a:picLocks noGrp="1" noRot="1" noChangeAspect="1" noMove="1" noResize="1" noEditPoints="1" noAdjustHandles="1" noChangeArrowheads="1" noChangeShapeType="1" noCrop="1"/>
          </p:cNvPicPr>
          <p:nvPr/>
        </p:nvPicPr>
        <p:blipFill>
          <a:blip r:embed="rId7">
            <a:extLst>
              <a:ext uri="{96DAC541-7B7A-43D3-8B79-37D633B846F1}">
                <asvg:svgBlip xmlns:asvg="http://schemas.microsoft.com/office/drawing/2016/SVG/main" r:embed="rId8"/>
              </a:ext>
            </a:extLst>
          </a:blip>
          <a:stretch>
            <a:fillRect/>
          </a:stretch>
        </p:blipFill>
        <p:spPr>
          <a:xfrm>
            <a:off x="152399" y="63320"/>
            <a:ext cx="11887200" cy="889686"/>
          </a:xfrm>
          <a:prstGeom prst="rect">
            <a:avLst/>
          </a:prstGeom>
        </p:spPr>
      </p:pic>
      <p:sp>
        <p:nvSpPr>
          <p:cNvPr id="4" name="TextBox 3">
            <a:extLst>
              <a:ext uri="{FF2B5EF4-FFF2-40B4-BE49-F238E27FC236}">
                <a16:creationId xmlns:a16="http://schemas.microsoft.com/office/drawing/2014/main" id="{4D9B029D-683D-85A8-7604-7C50A36EB990}"/>
              </a:ext>
            </a:extLst>
          </p:cNvPr>
          <p:cNvSpPr txBox="1"/>
          <p:nvPr/>
        </p:nvSpPr>
        <p:spPr>
          <a:xfrm>
            <a:off x="507973" y="2065110"/>
            <a:ext cx="11164914" cy="3416320"/>
          </a:xfrm>
          <a:prstGeom prst="rect">
            <a:avLst/>
          </a:prstGeom>
          <a:noFill/>
        </p:spPr>
        <p:txBody>
          <a:bodyPr wrap="square">
            <a:spAutoFit/>
          </a:bodyPr>
          <a:lstStyle/>
          <a:p>
            <a:r>
              <a:rPr lang="en-US" sz="2400" dirty="0">
                <a:solidFill>
                  <a:schemeClr val="bg1"/>
                </a:solidFill>
                <a:latin typeface="Nunito" pitchFamily="2" charset="0"/>
              </a:rPr>
              <a:t>This system is a powerful content delivery and cloud security platform designed to accelerate the distribution of digital content to users around the world.</a:t>
            </a:r>
            <a:endParaRPr lang="ar-EG" sz="2400" dirty="0">
              <a:solidFill>
                <a:schemeClr val="bg1"/>
              </a:solidFill>
              <a:latin typeface="Nunito" pitchFamily="2" charset="0"/>
            </a:endParaRPr>
          </a:p>
          <a:p>
            <a:r>
              <a:rPr lang="en-US" sz="2400" dirty="0">
                <a:solidFill>
                  <a:schemeClr val="bg1"/>
                </a:solidFill>
                <a:latin typeface="Nunito" pitchFamily="2" charset="0"/>
              </a:rPr>
              <a:t>It leverages a vast network of distributed servers to optimize website and application performance by reducing load times and ensuring fast, reliable access.</a:t>
            </a:r>
          </a:p>
          <a:p>
            <a:r>
              <a:rPr lang="en-US" sz="2400" dirty="0">
                <a:solidFill>
                  <a:schemeClr val="bg1"/>
                </a:solidFill>
                <a:latin typeface="Nunito" pitchFamily="2" charset="0"/>
              </a:rPr>
              <a:t>Additionally, it provides robust protection against cyber threats such as distributed denial-of-service (DDoS) attacks, helping to secure online assets while maintaining a seamless user experience across various devices and locations.</a:t>
            </a:r>
          </a:p>
        </p:txBody>
      </p:sp>
      <p:pic>
        <p:nvPicPr>
          <p:cNvPr id="5" name="Google Shape;301;p24">
            <a:extLst>
              <a:ext uri="{FF2B5EF4-FFF2-40B4-BE49-F238E27FC236}">
                <a16:creationId xmlns:a16="http://schemas.microsoft.com/office/drawing/2014/main" id="{76C2CF15-1013-5862-B403-53FC168494D8}"/>
              </a:ext>
            </a:extLst>
          </p:cNvPr>
          <p:cNvPicPr preferRelativeResize="0"/>
          <p:nvPr/>
        </p:nvPicPr>
        <p:blipFill rotWithShape="1">
          <a:blip r:embed="rId9">
            <a:alphaModFix/>
          </a:blip>
          <a:srcRect/>
          <a:stretch/>
        </p:blipFill>
        <p:spPr>
          <a:xfrm>
            <a:off x="507973" y="787373"/>
            <a:ext cx="2194061" cy="894765"/>
          </a:xfrm>
          <a:prstGeom prst="rect">
            <a:avLst/>
          </a:prstGeom>
          <a:noFill/>
          <a:ln>
            <a:noFill/>
          </a:ln>
        </p:spPr>
      </p:pic>
    </p:spTree>
    <p:extLst>
      <p:ext uri="{BB962C8B-B14F-4D97-AF65-F5344CB8AC3E}">
        <p14:creationId xmlns:p14="http://schemas.microsoft.com/office/powerpoint/2010/main" val="39481877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38F9A7-C40A-08AB-32EE-4CE249F38256}"/>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D0EEC17F-A716-4AFA-AB63-A0B1947DB139}"/>
              </a:ext>
            </a:extLst>
          </p:cNvPr>
          <p:cNvSpPr/>
          <p:nvPr/>
        </p:nvSpPr>
        <p:spPr>
          <a:xfrm>
            <a:off x="0" y="1"/>
            <a:ext cx="12192000" cy="5986130"/>
          </a:xfrm>
          <a:prstGeom prst="rect">
            <a:avLst/>
          </a:prstGeom>
          <a:solidFill>
            <a:srgbClr val="0F29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Graphic 3">
            <a:extLst>
              <a:ext uri="{FF2B5EF4-FFF2-40B4-BE49-F238E27FC236}">
                <a16:creationId xmlns:a16="http://schemas.microsoft.com/office/drawing/2014/main" id="{54A1EA29-23EB-027A-FBBD-C05AEED931B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36500" y="6140500"/>
            <a:ext cx="942975" cy="381000"/>
          </a:xfrm>
          <a:prstGeom prst="rect">
            <a:avLst/>
          </a:prstGeom>
        </p:spPr>
      </p:pic>
      <p:pic>
        <p:nvPicPr>
          <p:cNvPr id="5" name="Graphic 4">
            <a:extLst>
              <a:ext uri="{FF2B5EF4-FFF2-40B4-BE49-F238E27FC236}">
                <a16:creationId xmlns:a16="http://schemas.microsoft.com/office/drawing/2014/main" id="{3E9CF8CB-4A54-4C90-39A5-C85EDC9FD47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519237" y="6473875"/>
            <a:ext cx="9153525" cy="95250"/>
          </a:xfrm>
          <a:prstGeom prst="rect">
            <a:avLst/>
          </a:prstGeom>
        </p:spPr>
      </p:pic>
      <p:pic>
        <p:nvPicPr>
          <p:cNvPr id="8" name="Graphic 7">
            <a:extLst>
              <a:ext uri="{FF2B5EF4-FFF2-40B4-BE49-F238E27FC236}">
                <a16:creationId xmlns:a16="http://schemas.microsoft.com/office/drawing/2014/main" id="{FB6CD73B-D552-39B4-A750-CCBA901D0875}"/>
              </a:ext>
            </a:extLst>
          </p:cNvPr>
          <p:cNvPicPr/>
          <p:nvPr/>
        </p:nvPicPr>
        <p:blipFill>
          <a:blip r:embed="rId6">
            <a:extLst>
              <a:ext uri="{96DAC541-7B7A-43D3-8B79-37D633B846F1}">
                <asvg:svgBlip xmlns:asvg="http://schemas.microsoft.com/office/drawing/2016/SVG/main" r:embed="rId7"/>
              </a:ext>
            </a:extLst>
          </a:blip>
          <a:stretch>
            <a:fillRect/>
          </a:stretch>
        </p:blipFill>
        <p:spPr>
          <a:xfrm>
            <a:off x="152399" y="63320"/>
            <a:ext cx="11887200" cy="889686"/>
          </a:xfrm>
          <a:prstGeom prst="rect">
            <a:avLst/>
          </a:prstGeom>
        </p:spPr>
      </p:pic>
      <p:sp>
        <p:nvSpPr>
          <p:cNvPr id="15" name="TextBox 14">
            <a:extLst>
              <a:ext uri="{FF2B5EF4-FFF2-40B4-BE49-F238E27FC236}">
                <a16:creationId xmlns:a16="http://schemas.microsoft.com/office/drawing/2014/main" id="{820353C4-9028-7559-0EFA-88C854969744}"/>
              </a:ext>
            </a:extLst>
          </p:cNvPr>
          <p:cNvSpPr txBox="1"/>
          <p:nvPr/>
        </p:nvSpPr>
        <p:spPr>
          <a:xfrm>
            <a:off x="1634017" y="2993066"/>
            <a:ext cx="8923964" cy="769441"/>
          </a:xfrm>
          <a:prstGeom prst="rect">
            <a:avLst/>
          </a:prstGeom>
          <a:noFill/>
        </p:spPr>
        <p:txBody>
          <a:bodyPr wrap="square">
            <a:spAutoFit/>
          </a:bodyPr>
          <a:lstStyle/>
          <a:p>
            <a:pPr algn="ctr" rtl="1" fontAlgn="base"/>
            <a:r>
              <a:rPr lang="en-US" sz="4400" b="1" dirty="0">
                <a:solidFill>
                  <a:schemeClr val="bg1"/>
                </a:solidFill>
                <a:latin typeface="Nunito" pitchFamily="2" charset="77"/>
              </a:rPr>
              <a:t>10) </a:t>
            </a:r>
            <a:r>
              <a:rPr lang="en-US" sz="4400" b="1" dirty="0" err="1">
                <a:solidFill>
                  <a:schemeClr val="bg1"/>
                </a:solidFill>
              </a:rPr>
              <a:t>Wallarm</a:t>
            </a:r>
            <a:endParaRPr lang="en-US" sz="4400" b="1" dirty="0">
              <a:solidFill>
                <a:schemeClr val="bg1"/>
              </a:solidFill>
              <a:latin typeface="Nunito" pitchFamily="2" charset="77"/>
            </a:endParaRPr>
          </a:p>
        </p:txBody>
      </p:sp>
    </p:spTree>
    <p:extLst>
      <p:ext uri="{BB962C8B-B14F-4D97-AF65-F5344CB8AC3E}">
        <p14:creationId xmlns:p14="http://schemas.microsoft.com/office/powerpoint/2010/main" val="37265885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4251E0-4A84-7A04-661A-94CE8B2C5DEE}"/>
            </a:ext>
          </a:extLst>
        </p:cNvPr>
        <p:cNvGrpSpPr/>
        <p:nvPr/>
      </p:nvGrpSpPr>
      <p:grpSpPr>
        <a:xfrm>
          <a:off x="0" y="0"/>
          <a:ext cx="0" cy="0"/>
          <a:chOff x="0" y="0"/>
          <a:chExt cx="0" cy="0"/>
        </a:xfrm>
      </p:grpSpPr>
      <p:sp>
        <p:nvSpPr>
          <p:cNvPr id="28" name="Rectangle 27">
            <a:extLst>
              <a:ext uri="{FF2B5EF4-FFF2-40B4-BE49-F238E27FC236}">
                <a16:creationId xmlns:a16="http://schemas.microsoft.com/office/drawing/2014/main" id="{BB10EAB5-C8F5-FEA6-5359-CD8A67491476}"/>
              </a:ext>
            </a:extLst>
          </p:cNvPr>
          <p:cNvSpPr/>
          <p:nvPr/>
        </p:nvSpPr>
        <p:spPr>
          <a:xfrm>
            <a:off x="0" y="1"/>
            <a:ext cx="12192000" cy="5986130"/>
          </a:xfrm>
          <a:prstGeom prst="rect">
            <a:avLst/>
          </a:prstGeom>
          <a:solidFill>
            <a:srgbClr val="0F29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Graphic 9">
            <a:extLst>
              <a:ext uri="{FF2B5EF4-FFF2-40B4-BE49-F238E27FC236}">
                <a16:creationId xmlns:a16="http://schemas.microsoft.com/office/drawing/2014/main" id="{51D41CF0-3D30-9EDE-85C7-8A2F13145F3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36500" y="6140500"/>
            <a:ext cx="942975" cy="381000"/>
          </a:xfrm>
          <a:prstGeom prst="rect">
            <a:avLst/>
          </a:prstGeom>
        </p:spPr>
      </p:pic>
      <p:pic>
        <p:nvPicPr>
          <p:cNvPr id="25" name="Graphic 24">
            <a:extLst>
              <a:ext uri="{FF2B5EF4-FFF2-40B4-BE49-F238E27FC236}">
                <a16:creationId xmlns:a16="http://schemas.microsoft.com/office/drawing/2014/main" id="{9D204E75-CD78-1B5C-A49B-E0474129CA9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519237" y="6473875"/>
            <a:ext cx="9153525" cy="95250"/>
          </a:xfrm>
          <a:prstGeom prst="rect">
            <a:avLst/>
          </a:prstGeom>
        </p:spPr>
      </p:pic>
      <p:pic>
        <p:nvPicPr>
          <p:cNvPr id="73" name="Graphic 72">
            <a:extLst>
              <a:ext uri="{FF2B5EF4-FFF2-40B4-BE49-F238E27FC236}">
                <a16:creationId xmlns:a16="http://schemas.microsoft.com/office/drawing/2014/main" id="{18930AB0-8FDE-6728-A62D-8700B8DB5D02}"/>
              </a:ext>
            </a:extLst>
          </p:cNvPr>
          <p:cNvPicPr>
            <a:picLocks noGrp="1" noRot="1" noChangeAspect="1" noMove="1" noResize="1" noEditPoints="1" noAdjustHandles="1" noChangeArrowheads="1" noChangeShapeType="1" noCrop="1"/>
          </p:cNvPicPr>
          <p:nvPr/>
        </p:nvPicPr>
        <p:blipFill>
          <a:blip r:embed="rId7">
            <a:extLst>
              <a:ext uri="{96DAC541-7B7A-43D3-8B79-37D633B846F1}">
                <asvg:svgBlip xmlns:asvg="http://schemas.microsoft.com/office/drawing/2016/SVG/main" r:embed="rId8"/>
              </a:ext>
            </a:extLst>
          </a:blip>
          <a:stretch>
            <a:fillRect/>
          </a:stretch>
        </p:blipFill>
        <p:spPr>
          <a:xfrm>
            <a:off x="152399" y="63320"/>
            <a:ext cx="11887200" cy="889686"/>
          </a:xfrm>
          <a:prstGeom prst="rect">
            <a:avLst/>
          </a:prstGeom>
        </p:spPr>
      </p:pic>
      <p:sp>
        <p:nvSpPr>
          <p:cNvPr id="4" name="TextBox 3">
            <a:extLst>
              <a:ext uri="{FF2B5EF4-FFF2-40B4-BE49-F238E27FC236}">
                <a16:creationId xmlns:a16="http://schemas.microsoft.com/office/drawing/2014/main" id="{575641C2-4D42-9781-35B9-2100E0FC7ED2}"/>
              </a:ext>
            </a:extLst>
          </p:cNvPr>
          <p:cNvSpPr txBox="1"/>
          <p:nvPr/>
        </p:nvSpPr>
        <p:spPr>
          <a:xfrm>
            <a:off x="507973" y="2065110"/>
            <a:ext cx="11164914" cy="1477328"/>
          </a:xfrm>
          <a:prstGeom prst="rect">
            <a:avLst/>
          </a:prstGeom>
          <a:noFill/>
        </p:spPr>
        <p:txBody>
          <a:bodyPr wrap="square">
            <a:spAutoFit/>
          </a:bodyPr>
          <a:lstStyle/>
          <a:p>
            <a:pPr algn="just"/>
            <a:r>
              <a:rPr lang="en-US" dirty="0">
                <a:solidFill>
                  <a:schemeClr val="bg1"/>
                </a:solidFill>
              </a:rPr>
              <a:t>This system is an advanced cloud-native web application security platform designed to protect applications and APIs from a wide range of cyber threats. It uses machine learning and behavioral analysis to detect and block attacks such as SQL injection, cross-site scripting (XSS), and API abuse in real-time.</a:t>
            </a:r>
            <a:endParaRPr lang="ar-EG" dirty="0">
              <a:solidFill>
                <a:schemeClr val="bg1"/>
              </a:solidFill>
            </a:endParaRPr>
          </a:p>
          <a:p>
            <a:pPr algn="just"/>
            <a:r>
              <a:rPr lang="en-US" dirty="0">
                <a:solidFill>
                  <a:schemeClr val="bg1"/>
                </a:solidFill>
              </a:rPr>
              <a:t>By integrating seamlessly with cloud environments and DevOps workflows, it helps organizations ensure continuous security while maintaining application performance and availability.</a:t>
            </a:r>
          </a:p>
        </p:txBody>
      </p:sp>
      <p:pic>
        <p:nvPicPr>
          <p:cNvPr id="2" name="Picture 1" descr="A black and orange logo&#10;&#10;AI-generated content may be incorrect.">
            <a:extLst>
              <a:ext uri="{FF2B5EF4-FFF2-40B4-BE49-F238E27FC236}">
                <a16:creationId xmlns:a16="http://schemas.microsoft.com/office/drawing/2014/main" id="{2E05DA8E-02A8-C36B-3B56-5C8FBF82F6E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07973" y="729533"/>
            <a:ext cx="2129211" cy="1091705"/>
          </a:xfrm>
          <a:prstGeom prst="rect">
            <a:avLst/>
          </a:prstGeom>
        </p:spPr>
      </p:pic>
    </p:spTree>
    <p:extLst>
      <p:ext uri="{BB962C8B-B14F-4D97-AF65-F5344CB8AC3E}">
        <p14:creationId xmlns:p14="http://schemas.microsoft.com/office/powerpoint/2010/main" val="36782551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4251E0-4A84-7A04-661A-94CE8B2C5DEE}"/>
            </a:ext>
          </a:extLst>
        </p:cNvPr>
        <p:cNvGrpSpPr/>
        <p:nvPr/>
      </p:nvGrpSpPr>
      <p:grpSpPr>
        <a:xfrm>
          <a:off x="0" y="0"/>
          <a:ext cx="0" cy="0"/>
          <a:chOff x="0" y="0"/>
          <a:chExt cx="0" cy="0"/>
        </a:xfrm>
      </p:grpSpPr>
      <p:sp>
        <p:nvSpPr>
          <p:cNvPr id="28" name="Rectangle 27">
            <a:extLst>
              <a:ext uri="{FF2B5EF4-FFF2-40B4-BE49-F238E27FC236}">
                <a16:creationId xmlns:a16="http://schemas.microsoft.com/office/drawing/2014/main" id="{BB10EAB5-C8F5-FEA6-5359-CD8A67491476}"/>
              </a:ext>
            </a:extLst>
          </p:cNvPr>
          <p:cNvSpPr/>
          <p:nvPr/>
        </p:nvSpPr>
        <p:spPr>
          <a:xfrm>
            <a:off x="0" y="1"/>
            <a:ext cx="12192000" cy="5986130"/>
          </a:xfrm>
          <a:prstGeom prst="rect">
            <a:avLst/>
          </a:prstGeom>
          <a:solidFill>
            <a:srgbClr val="0F29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Graphic 9">
            <a:extLst>
              <a:ext uri="{FF2B5EF4-FFF2-40B4-BE49-F238E27FC236}">
                <a16:creationId xmlns:a16="http://schemas.microsoft.com/office/drawing/2014/main" id="{51D41CF0-3D30-9EDE-85C7-8A2F13145F3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36500" y="6140500"/>
            <a:ext cx="942975" cy="381000"/>
          </a:xfrm>
          <a:prstGeom prst="rect">
            <a:avLst/>
          </a:prstGeom>
        </p:spPr>
      </p:pic>
      <p:pic>
        <p:nvPicPr>
          <p:cNvPr id="25" name="Graphic 24">
            <a:extLst>
              <a:ext uri="{FF2B5EF4-FFF2-40B4-BE49-F238E27FC236}">
                <a16:creationId xmlns:a16="http://schemas.microsoft.com/office/drawing/2014/main" id="{9D204E75-CD78-1B5C-A49B-E0474129CA9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519237" y="6473875"/>
            <a:ext cx="9153525" cy="95250"/>
          </a:xfrm>
          <a:prstGeom prst="rect">
            <a:avLst/>
          </a:prstGeom>
        </p:spPr>
      </p:pic>
      <p:pic>
        <p:nvPicPr>
          <p:cNvPr id="73" name="Graphic 72">
            <a:extLst>
              <a:ext uri="{FF2B5EF4-FFF2-40B4-BE49-F238E27FC236}">
                <a16:creationId xmlns:a16="http://schemas.microsoft.com/office/drawing/2014/main" id="{18930AB0-8FDE-6728-A62D-8700B8DB5D02}"/>
              </a:ext>
            </a:extLst>
          </p:cNvPr>
          <p:cNvPicPr>
            <a:picLocks noGrp="1" noRot="1" noChangeAspect="1" noMove="1" noResize="1" noEditPoints="1" noAdjustHandles="1" noChangeArrowheads="1" noChangeShapeType="1" noCrop="1"/>
          </p:cNvPicPr>
          <p:nvPr/>
        </p:nvPicPr>
        <p:blipFill>
          <a:blip r:embed="rId7">
            <a:extLst>
              <a:ext uri="{96DAC541-7B7A-43D3-8B79-37D633B846F1}">
                <asvg:svgBlip xmlns:asvg="http://schemas.microsoft.com/office/drawing/2016/SVG/main" r:embed="rId8"/>
              </a:ext>
            </a:extLst>
          </a:blip>
          <a:stretch>
            <a:fillRect/>
          </a:stretch>
        </p:blipFill>
        <p:spPr>
          <a:xfrm>
            <a:off x="152399" y="63320"/>
            <a:ext cx="11887200" cy="889686"/>
          </a:xfrm>
          <a:prstGeom prst="rect">
            <a:avLst/>
          </a:prstGeom>
        </p:spPr>
      </p:pic>
      <p:sp>
        <p:nvSpPr>
          <p:cNvPr id="4" name="TextBox 3">
            <a:extLst>
              <a:ext uri="{FF2B5EF4-FFF2-40B4-BE49-F238E27FC236}">
                <a16:creationId xmlns:a16="http://schemas.microsoft.com/office/drawing/2014/main" id="{575641C2-4D42-9781-35B9-2100E0FC7ED2}"/>
              </a:ext>
            </a:extLst>
          </p:cNvPr>
          <p:cNvSpPr txBox="1"/>
          <p:nvPr/>
        </p:nvSpPr>
        <p:spPr>
          <a:xfrm>
            <a:off x="1801718" y="1425562"/>
            <a:ext cx="8588562" cy="3539430"/>
          </a:xfrm>
          <a:prstGeom prst="rect">
            <a:avLst/>
          </a:prstGeom>
          <a:noFill/>
        </p:spPr>
        <p:txBody>
          <a:bodyPr wrap="square">
            <a:spAutoFit/>
          </a:bodyPr>
          <a:lstStyle/>
          <a:p>
            <a:pPr algn="ctr"/>
            <a:r>
              <a:rPr lang="en-US" sz="3200" dirty="0">
                <a:solidFill>
                  <a:schemeClr val="bg1"/>
                </a:solidFill>
              </a:rPr>
              <a:t>At </a:t>
            </a:r>
            <a:r>
              <a:rPr lang="en-US" sz="3200" dirty="0" err="1">
                <a:solidFill>
                  <a:schemeClr val="bg1"/>
                </a:solidFill>
              </a:rPr>
              <a:t>Mazaya</a:t>
            </a:r>
            <a:r>
              <a:rPr lang="en-US" sz="3200" dirty="0">
                <a:solidFill>
                  <a:schemeClr val="bg1"/>
                </a:solidFill>
              </a:rPr>
              <a:t>, we integrate world-class technologies to drive digital transformation and enhance cybersecurity</a:t>
            </a:r>
            <a:r>
              <a:rPr lang="ar-EG" sz="3200" dirty="0">
                <a:solidFill>
                  <a:schemeClr val="bg1"/>
                </a:solidFill>
              </a:rPr>
              <a:t> </a:t>
            </a:r>
            <a:r>
              <a:rPr lang="en-US" sz="3200" dirty="0">
                <a:solidFill>
                  <a:schemeClr val="bg1"/>
                </a:solidFill>
              </a:rPr>
              <a:t>empowering organizations to stay secure, agile, and future-ready.</a:t>
            </a:r>
            <a:endParaRPr lang="ar-EG" sz="3200" dirty="0">
              <a:solidFill>
                <a:schemeClr val="bg1"/>
              </a:solidFill>
            </a:endParaRPr>
          </a:p>
          <a:p>
            <a:pPr algn="ctr"/>
            <a:r>
              <a:rPr lang="en-US" sz="3200" dirty="0">
                <a:solidFill>
                  <a:schemeClr val="bg1"/>
                </a:solidFill>
              </a:rPr>
              <a:t>Contact us today to discover how </a:t>
            </a:r>
            <a:r>
              <a:rPr lang="en-US" sz="3200" dirty="0" err="1">
                <a:solidFill>
                  <a:schemeClr val="bg1"/>
                </a:solidFill>
              </a:rPr>
              <a:t>Mazaya’s</a:t>
            </a:r>
            <a:r>
              <a:rPr lang="en-US" sz="3200" dirty="0">
                <a:solidFill>
                  <a:schemeClr val="bg1"/>
                </a:solidFill>
              </a:rPr>
              <a:t> cybersecurity solutions can protect your digital future.</a:t>
            </a:r>
          </a:p>
        </p:txBody>
      </p:sp>
    </p:spTree>
    <p:extLst>
      <p:ext uri="{BB962C8B-B14F-4D97-AF65-F5344CB8AC3E}">
        <p14:creationId xmlns:p14="http://schemas.microsoft.com/office/powerpoint/2010/main" val="39363295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06F43B-B64C-A4E8-C800-E80F41FEFB09}"/>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489C0E6B-248F-5D2B-771E-050B6A5B925F}"/>
              </a:ext>
            </a:extLst>
          </p:cNvPr>
          <p:cNvSpPr/>
          <p:nvPr/>
        </p:nvSpPr>
        <p:spPr>
          <a:xfrm>
            <a:off x="0" y="0"/>
            <a:ext cx="12192000" cy="6858000"/>
          </a:xfrm>
          <a:prstGeom prst="rect">
            <a:avLst/>
          </a:prstGeom>
          <a:solidFill>
            <a:srgbClr val="E4EA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Graphic 2">
            <a:extLst>
              <a:ext uri="{FF2B5EF4-FFF2-40B4-BE49-F238E27FC236}">
                <a16:creationId xmlns:a16="http://schemas.microsoft.com/office/drawing/2014/main" id="{0A0D3331-0BA8-EA8A-A317-A62C31363D40}"/>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30282" b="6661"/>
          <a:stretch/>
        </p:blipFill>
        <p:spPr>
          <a:xfrm>
            <a:off x="0" y="1"/>
            <a:ext cx="12191998" cy="6857999"/>
          </a:xfrm>
          <a:prstGeom prst="rect">
            <a:avLst/>
          </a:prstGeom>
        </p:spPr>
      </p:pic>
      <p:sp>
        <p:nvSpPr>
          <p:cNvPr id="45" name="TextBox 44">
            <a:extLst>
              <a:ext uri="{FF2B5EF4-FFF2-40B4-BE49-F238E27FC236}">
                <a16:creationId xmlns:a16="http://schemas.microsoft.com/office/drawing/2014/main" id="{FFC8762F-A705-2DD2-EEB6-97E8F290B8D6}"/>
              </a:ext>
            </a:extLst>
          </p:cNvPr>
          <p:cNvSpPr txBox="1"/>
          <p:nvPr/>
        </p:nvSpPr>
        <p:spPr>
          <a:xfrm>
            <a:off x="1500850" y="3036585"/>
            <a:ext cx="3802827" cy="784830"/>
          </a:xfrm>
          <a:prstGeom prst="rect">
            <a:avLst/>
          </a:prstGeom>
          <a:noFill/>
        </p:spPr>
        <p:txBody>
          <a:bodyPr wrap="square">
            <a:spAutoFit/>
          </a:bodyPr>
          <a:lstStyle/>
          <a:p>
            <a:r>
              <a:rPr lang="en-US" sz="4500" dirty="0">
                <a:solidFill>
                  <a:schemeClr val="bg1"/>
                </a:solidFill>
                <a:latin typeface="Nunito SemiBold" pitchFamily="2" charset="0"/>
              </a:rPr>
              <a:t>THANK YOU</a:t>
            </a:r>
          </a:p>
        </p:txBody>
      </p:sp>
      <p:sp>
        <p:nvSpPr>
          <p:cNvPr id="11" name="TextBox 10">
            <a:extLst>
              <a:ext uri="{FF2B5EF4-FFF2-40B4-BE49-F238E27FC236}">
                <a16:creationId xmlns:a16="http://schemas.microsoft.com/office/drawing/2014/main" id="{119D3D35-358B-BA18-2AE7-F83634015D01}"/>
              </a:ext>
            </a:extLst>
          </p:cNvPr>
          <p:cNvSpPr txBox="1"/>
          <p:nvPr/>
        </p:nvSpPr>
        <p:spPr>
          <a:xfrm>
            <a:off x="2016991" y="3920332"/>
            <a:ext cx="2509573" cy="323165"/>
          </a:xfrm>
          <a:prstGeom prst="rect">
            <a:avLst/>
          </a:prstGeom>
          <a:noFill/>
        </p:spPr>
        <p:txBody>
          <a:bodyPr wrap="square">
            <a:spAutoFit/>
          </a:bodyPr>
          <a:lstStyle/>
          <a:p>
            <a:r>
              <a:rPr lang="en-US" sz="1500" dirty="0">
                <a:solidFill>
                  <a:schemeClr val="bg1"/>
                </a:solidFill>
                <a:latin typeface="Nunito Light" pitchFamily="2" charset="0"/>
              </a:rPr>
              <a:t>www.mazayasolutions.com</a:t>
            </a:r>
          </a:p>
        </p:txBody>
      </p:sp>
      <p:pic>
        <p:nvPicPr>
          <p:cNvPr id="14" name="Graphic 13">
            <a:extLst>
              <a:ext uri="{FF2B5EF4-FFF2-40B4-BE49-F238E27FC236}">
                <a16:creationId xmlns:a16="http://schemas.microsoft.com/office/drawing/2014/main" id="{8EFCC1B4-BA35-C82C-5C53-02CE940CC30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652038" y="2628290"/>
            <a:ext cx="2497126" cy="401499"/>
          </a:xfrm>
          <a:prstGeom prst="rect">
            <a:avLst/>
          </a:prstGeom>
        </p:spPr>
      </p:pic>
    </p:spTree>
    <p:extLst>
      <p:ext uri="{BB962C8B-B14F-4D97-AF65-F5344CB8AC3E}">
        <p14:creationId xmlns:p14="http://schemas.microsoft.com/office/powerpoint/2010/main" val="1329872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38F9A7-C40A-08AB-32EE-4CE249F38256}"/>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D0EEC17F-A716-4AFA-AB63-A0B1947DB139}"/>
              </a:ext>
            </a:extLst>
          </p:cNvPr>
          <p:cNvSpPr/>
          <p:nvPr/>
        </p:nvSpPr>
        <p:spPr>
          <a:xfrm>
            <a:off x="0" y="1"/>
            <a:ext cx="12192000" cy="5986130"/>
          </a:xfrm>
          <a:prstGeom prst="rect">
            <a:avLst/>
          </a:prstGeom>
          <a:solidFill>
            <a:srgbClr val="0F29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Graphic 3">
            <a:extLst>
              <a:ext uri="{FF2B5EF4-FFF2-40B4-BE49-F238E27FC236}">
                <a16:creationId xmlns:a16="http://schemas.microsoft.com/office/drawing/2014/main" id="{54A1EA29-23EB-027A-FBBD-C05AEED931B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36500" y="6140500"/>
            <a:ext cx="942975" cy="381000"/>
          </a:xfrm>
          <a:prstGeom prst="rect">
            <a:avLst/>
          </a:prstGeom>
        </p:spPr>
      </p:pic>
      <p:pic>
        <p:nvPicPr>
          <p:cNvPr id="5" name="Graphic 4">
            <a:extLst>
              <a:ext uri="{FF2B5EF4-FFF2-40B4-BE49-F238E27FC236}">
                <a16:creationId xmlns:a16="http://schemas.microsoft.com/office/drawing/2014/main" id="{3E9CF8CB-4A54-4C90-39A5-C85EDC9FD47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519237" y="6473875"/>
            <a:ext cx="9153525" cy="95250"/>
          </a:xfrm>
          <a:prstGeom prst="rect">
            <a:avLst/>
          </a:prstGeom>
        </p:spPr>
      </p:pic>
      <p:pic>
        <p:nvPicPr>
          <p:cNvPr id="8" name="Graphic 7">
            <a:extLst>
              <a:ext uri="{FF2B5EF4-FFF2-40B4-BE49-F238E27FC236}">
                <a16:creationId xmlns:a16="http://schemas.microsoft.com/office/drawing/2014/main" id="{FB6CD73B-D552-39B4-A750-CCBA901D0875}"/>
              </a:ext>
            </a:extLst>
          </p:cNvPr>
          <p:cNvPicPr/>
          <p:nvPr/>
        </p:nvPicPr>
        <p:blipFill>
          <a:blip r:embed="rId6">
            <a:extLst>
              <a:ext uri="{96DAC541-7B7A-43D3-8B79-37D633B846F1}">
                <asvg:svgBlip xmlns:asvg="http://schemas.microsoft.com/office/drawing/2016/SVG/main" r:embed="rId7"/>
              </a:ext>
            </a:extLst>
          </a:blip>
          <a:stretch>
            <a:fillRect/>
          </a:stretch>
        </p:blipFill>
        <p:spPr>
          <a:xfrm>
            <a:off x="152399" y="63320"/>
            <a:ext cx="11887200" cy="889686"/>
          </a:xfrm>
          <a:prstGeom prst="rect">
            <a:avLst/>
          </a:prstGeom>
        </p:spPr>
      </p:pic>
      <p:sp>
        <p:nvSpPr>
          <p:cNvPr id="15" name="TextBox 14">
            <a:extLst>
              <a:ext uri="{FF2B5EF4-FFF2-40B4-BE49-F238E27FC236}">
                <a16:creationId xmlns:a16="http://schemas.microsoft.com/office/drawing/2014/main" id="{820353C4-9028-7559-0EFA-88C854969744}"/>
              </a:ext>
            </a:extLst>
          </p:cNvPr>
          <p:cNvSpPr txBox="1"/>
          <p:nvPr/>
        </p:nvSpPr>
        <p:spPr>
          <a:xfrm>
            <a:off x="1634017" y="3044279"/>
            <a:ext cx="8923964" cy="769441"/>
          </a:xfrm>
          <a:prstGeom prst="rect">
            <a:avLst/>
          </a:prstGeom>
          <a:noFill/>
        </p:spPr>
        <p:txBody>
          <a:bodyPr wrap="square">
            <a:spAutoFit/>
          </a:bodyPr>
          <a:lstStyle/>
          <a:p>
            <a:pPr algn="ctr" rtl="1" fontAlgn="base"/>
            <a:r>
              <a:rPr lang="en-US" sz="4400" b="1" dirty="0">
                <a:solidFill>
                  <a:schemeClr val="bg1"/>
                </a:solidFill>
                <a:latin typeface="Nunito" pitchFamily="2" charset="77"/>
              </a:rPr>
              <a:t>The Zero Trust Security Model</a:t>
            </a:r>
          </a:p>
        </p:txBody>
      </p:sp>
    </p:spTree>
    <p:extLst>
      <p:ext uri="{BB962C8B-B14F-4D97-AF65-F5344CB8AC3E}">
        <p14:creationId xmlns:p14="http://schemas.microsoft.com/office/powerpoint/2010/main" val="40126267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38F9A7-C40A-08AB-32EE-4CE249F38256}"/>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D0EEC17F-A716-4AFA-AB63-A0B1947DB139}"/>
              </a:ext>
            </a:extLst>
          </p:cNvPr>
          <p:cNvSpPr/>
          <p:nvPr/>
        </p:nvSpPr>
        <p:spPr>
          <a:xfrm>
            <a:off x="0" y="1"/>
            <a:ext cx="12192000" cy="5986130"/>
          </a:xfrm>
          <a:prstGeom prst="rect">
            <a:avLst/>
          </a:prstGeom>
          <a:solidFill>
            <a:srgbClr val="0F29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Graphic 3">
            <a:extLst>
              <a:ext uri="{FF2B5EF4-FFF2-40B4-BE49-F238E27FC236}">
                <a16:creationId xmlns:a16="http://schemas.microsoft.com/office/drawing/2014/main" id="{54A1EA29-23EB-027A-FBBD-C05AEED931B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36500" y="6140500"/>
            <a:ext cx="942975" cy="381000"/>
          </a:xfrm>
          <a:prstGeom prst="rect">
            <a:avLst/>
          </a:prstGeom>
        </p:spPr>
      </p:pic>
      <p:pic>
        <p:nvPicPr>
          <p:cNvPr id="5" name="Graphic 4">
            <a:extLst>
              <a:ext uri="{FF2B5EF4-FFF2-40B4-BE49-F238E27FC236}">
                <a16:creationId xmlns:a16="http://schemas.microsoft.com/office/drawing/2014/main" id="{3E9CF8CB-4A54-4C90-39A5-C85EDC9FD47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519237" y="6473875"/>
            <a:ext cx="9153525" cy="95250"/>
          </a:xfrm>
          <a:prstGeom prst="rect">
            <a:avLst/>
          </a:prstGeom>
        </p:spPr>
      </p:pic>
      <p:pic>
        <p:nvPicPr>
          <p:cNvPr id="8" name="Graphic 7">
            <a:extLst>
              <a:ext uri="{FF2B5EF4-FFF2-40B4-BE49-F238E27FC236}">
                <a16:creationId xmlns:a16="http://schemas.microsoft.com/office/drawing/2014/main" id="{FB6CD73B-D552-39B4-A750-CCBA901D0875}"/>
              </a:ext>
            </a:extLst>
          </p:cNvPr>
          <p:cNvPicPr/>
          <p:nvPr/>
        </p:nvPicPr>
        <p:blipFill>
          <a:blip r:embed="rId6">
            <a:extLst>
              <a:ext uri="{96DAC541-7B7A-43D3-8B79-37D633B846F1}">
                <asvg:svgBlip xmlns:asvg="http://schemas.microsoft.com/office/drawing/2016/SVG/main" r:embed="rId7"/>
              </a:ext>
            </a:extLst>
          </a:blip>
          <a:stretch>
            <a:fillRect/>
          </a:stretch>
        </p:blipFill>
        <p:spPr>
          <a:xfrm>
            <a:off x="152399" y="63320"/>
            <a:ext cx="11887200" cy="889686"/>
          </a:xfrm>
          <a:prstGeom prst="rect">
            <a:avLst/>
          </a:prstGeom>
        </p:spPr>
      </p:pic>
      <p:sp>
        <p:nvSpPr>
          <p:cNvPr id="15" name="TextBox 14">
            <a:extLst>
              <a:ext uri="{FF2B5EF4-FFF2-40B4-BE49-F238E27FC236}">
                <a16:creationId xmlns:a16="http://schemas.microsoft.com/office/drawing/2014/main" id="{820353C4-9028-7559-0EFA-88C854969744}"/>
              </a:ext>
            </a:extLst>
          </p:cNvPr>
          <p:cNvSpPr txBox="1"/>
          <p:nvPr/>
        </p:nvSpPr>
        <p:spPr>
          <a:xfrm>
            <a:off x="444452" y="1086241"/>
            <a:ext cx="6163054" cy="1200329"/>
          </a:xfrm>
          <a:prstGeom prst="rect">
            <a:avLst/>
          </a:prstGeom>
          <a:noFill/>
        </p:spPr>
        <p:txBody>
          <a:bodyPr wrap="square">
            <a:spAutoFit/>
          </a:bodyPr>
          <a:lstStyle/>
          <a:p>
            <a:r>
              <a:rPr lang="en-US" sz="3600" b="1" dirty="0">
                <a:solidFill>
                  <a:schemeClr val="bg1"/>
                </a:solidFill>
              </a:rPr>
              <a:t>Why Do Organizations Need the Zero Trust Model Today?</a:t>
            </a:r>
          </a:p>
        </p:txBody>
      </p:sp>
      <p:sp>
        <p:nvSpPr>
          <p:cNvPr id="16" name="TextBox 15">
            <a:extLst>
              <a:ext uri="{FF2B5EF4-FFF2-40B4-BE49-F238E27FC236}">
                <a16:creationId xmlns:a16="http://schemas.microsoft.com/office/drawing/2014/main" id="{7EE1C26D-2DAA-5EAE-5F2E-CAB83CA37AC6}"/>
              </a:ext>
            </a:extLst>
          </p:cNvPr>
          <p:cNvSpPr txBox="1"/>
          <p:nvPr/>
        </p:nvSpPr>
        <p:spPr>
          <a:xfrm>
            <a:off x="336501" y="2543607"/>
            <a:ext cx="6271005" cy="2585323"/>
          </a:xfrm>
          <a:prstGeom prst="rect">
            <a:avLst/>
          </a:prstGeom>
          <a:noFill/>
        </p:spPr>
        <p:txBody>
          <a:bodyPr wrap="square">
            <a:spAutoFit/>
          </a:bodyPr>
          <a:lstStyle/>
          <a:p>
            <a:pPr marL="285750" indent="-285750">
              <a:buFont typeface="Arial" panose="020B0604020202020204" pitchFamily="34" charset="0"/>
              <a:buChar char="•"/>
            </a:pPr>
            <a:r>
              <a:rPr lang="en-US" dirty="0">
                <a:solidFill>
                  <a:schemeClr val="bg1"/>
                </a:solidFill>
              </a:rPr>
              <a:t>In the cloud generation and with rapid digital transformation, traditional perimeter-based security is no longer enough.</a:t>
            </a:r>
          </a:p>
          <a:p>
            <a:pPr marL="285750" indent="-285750">
              <a:buFont typeface="Arial" panose="020B0604020202020204" pitchFamily="34" charset="0"/>
              <a:buChar char="•"/>
            </a:pPr>
            <a:r>
              <a:rPr lang="en-US" dirty="0">
                <a:solidFill>
                  <a:schemeClr val="bg1"/>
                </a:solidFill>
              </a:rPr>
              <a:t>Organizations need a more adaptive model one that supports modern infrastructures, mobile users, and cloud environments, while securing data wherever it’s accessed.</a:t>
            </a:r>
          </a:p>
          <a:p>
            <a:pPr marL="285750" indent="-285750">
              <a:buFont typeface="Arial" panose="020B0604020202020204" pitchFamily="34" charset="0"/>
              <a:buChar char="•"/>
            </a:pPr>
            <a:r>
              <a:rPr lang="en-US" dirty="0">
                <a:solidFill>
                  <a:schemeClr val="bg1"/>
                </a:solidFill>
              </a:rPr>
              <a:t>Zero Trust aims to eliminate implicit trust and continuously validate every access request.</a:t>
            </a:r>
          </a:p>
          <a:p>
            <a:pPr marL="285750" indent="-285750">
              <a:buFont typeface="Arial" panose="020B0604020202020204" pitchFamily="34" charset="0"/>
              <a:buChar char="•"/>
            </a:pPr>
            <a:r>
              <a:rPr lang="en-US" dirty="0">
                <a:solidFill>
                  <a:schemeClr val="bg1"/>
                </a:solidFill>
              </a:rPr>
              <a:t>At Mazaya, we follow Forrester’s Zero Trust framework as the core of our cybersecurity services and strategic offerings.</a:t>
            </a:r>
          </a:p>
        </p:txBody>
      </p:sp>
      <p:pic>
        <p:nvPicPr>
          <p:cNvPr id="6" name="Picture 5" descr="A screenshot of a computer&#10;&#10;AI-generated content may be incorrect.">
            <a:extLst>
              <a:ext uri="{FF2B5EF4-FFF2-40B4-BE49-F238E27FC236}">
                <a16:creationId xmlns:a16="http://schemas.microsoft.com/office/drawing/2014/main" id="{6E5792DA-C630-E4BE-78B3-9632AB131BD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51957" y="723660"/>
            <a:ext cx="4906782" cy="4928359"/>
          </a:xfrm>
          <a:prstGeom prst="rect">
            <a:avLst/>
          </a:prstGeom>
        </p:spPr>
      </p:pic>
    </p:spTree>
    <p:extLst>
      <p:ext uri="{BB962C8B-B14F-4D97-AF65-F5344CB8AC3E}">
        <p14:creationId xmlns:p14="http://schemas.microsoft.com/office/powerpoint/2010/main" val="20340650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38F9A7-C40A-08AB-32EE-4CE249F38256}"/>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D0EEC17F-A716-4AFA-AB63-A0B1947DB139}"/>
              </a:ext>
            </a:extLst>
          </p:cNvPr>
          <p:cNvSpPr/>
          <p:nvPr/>
        </p:nvSpPr>
        <p:spPr>
          <a:xfrm>
            <a:off x="0" y="1"/>
            <a:ext cx="12192000" cy="5986130"/>
          </a:xfrm>
          <a:prstGeom prst="rect">
            <a:avLst/>
          </a:prstGeom>
          <a:solidFill>
            <a:srgbClr val="0F29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Graphic 3">
            <a:extLst>
              <a:ext uri="{FF2B5EF4-FFF2-40B4-BE49-F238E27FC236}">
                <a16:creationId xmlns:a16="http://schemas.microsoft.com/office/drawing/2014/main" id="{54A1EA29-23EB-027A-FBBD-C05AEED931B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36500" y="6140500"/>
            <a:ext cx="942975" cy="381000"/>
          </a:xfrm>
          <a:prstGeom prst="rect">
            <a:avLst/>
          </a:prstGeom>
        </p:spPr>
      </p:pic>
      <p:pic>
        <p:nvPicPr>
          <p:cNvPr id="5" name="Graphic 4">
            <a:extLst>
              <a:ext uri="{FF2B5EF4-FFF2-40B4-BE49-F238E27FC236}">
                <a16:creationId xmlns:a16="http://schemas.microsoft.com/office/drawing/2014/main" id="{3E9CF8CB-4A54-4C90-39A5-C85EDC9FD47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519237" y="6473875"/>
            <a:ext cx="9153525" cy="95250"/>
          </a:xfrm>
          <a:prstGeom prst="rect">
            <a:avLst/>
          </a:prstGeom>
        </p:spPr>
      </p:pic>
      <p:pic>
        <p:nvPicPr>
          <p:cNvPr id="8" name="Graphic 7">
            <a:extLst>
              <a:ext uri="{FF2B5EF4-FFF2-40B4-BE49-F238E27FC236}">
                <a16:creationId xmlns:a16="http://schemas.microsoft.com/office/drawing/2014/main" id="{FB6CD73B-D552-39B4-A750-CCBA901D0875}"/>
              </a:ext>
            </a:extLst>
          </p:cNvPr>
          <p:cNvPicPr/>
          <p:nvPr/>
        </p:nvPicPr>
        <p:blipFill>
          <a:blip r:embed="rId6">
            <a:extLst>
              <a:ext uri="{96DAC541-7B7A-43D3-8B79-37D633B846F1}">
                <asvg:svgBlip xmlns:asvg="http://schemas.microsoft.com/office/drawing/2016/SVG/main" r:embed="rId7"/>
              </a:ext>
            </a:extLst>
          </a:blip>
          <a:stretch>
            <a:fillRect/>
          </a:stretch>
        </p:blipFill>
        <p:spPr>
          <a:xfrm>
            <a:off x="152399" y="63320"/>
            <a:ext cx="11887200" cy="889686"/>
          </a:xfrm>
          <a:prstGeom prst="rect">
            <a:avLst/>
          </a:prstGeom>
        </p:spPr>
      </p:pic>
      <p:sp>
        <p:nvSpPr>
          <p:cNvPr id="15" name="TextBox 14">
            <a:extLst>
              <a:ext uri="{FF2B5EF4-FFF2-40B4-BE49-F238E27FC236}">
                <a16:creationId xmlns:a16="http://schemas.microsoft.com/office/drawing/2014/main" id="{820353C4-9028-7559-0EFA-88C854969744}"/>
              </a:ext>
            </a:extLst>
          </p:cNvPr>
          <p:cNvSpPr txBox="1"/>
          <p:nvPr/>
        </p:nvSpPr>
        <p:spPr>
          <a:xfrm>
            <a:off x="3317552" y="2705725"/>
            <a:ext cx="5556896" cy="1446550"/>
          </a:xfrm>
          <a:prstGeom prst="rect">
            <a:avLst/>
          </a:prstGeom>
          <a:noFill/>
        </p:spPr>
        <p:txBody>
          <a:bodyPr wrap="square">
            <a:spAutoFit/>
          </a:bodyPr>
          <a:lstStyle/>
          <a:p>
            <a:pPr algn="ctr"/>
            <a:r>
              <a:rPr lang="en-US" sz="4400" b="1" dirty="0">
                <a:solidFill>
                  <a:schemeClr val="bg1"/>
                </a:solidFill>
                <a:effectLst/>
              </a:rPr>
              <a:t>Solutions we use to protect your business</a:t>
            </a:r>
          </a:p>
        </p:txBody>
      </p:sp>
    </p:spTree>
    <p:extLst>
      <p:ext uri="{BB962C8B-B14F-4D97-AF65-F5344CB8AC3E}">
        <p14:creationId xmlns:p14="http://schemas.microsoft.com/office/powerpoint/2010/main" val="23122541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38F9A7-C40A-08AB-32EE-4CE249F38256}"/>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D0EEC17F-A716-4AFA-AB63-A0B1947DB139}"/>
              </a:ext>
            </a:extLst>
          </p:cNvPr>
          <p:cNvSpPr/>
          <p:nvPr/>
        </p:nvSpPr>
        <p:spPr>
          <a:xfrm>
            <a:off x="0" y="1"/>
            <a:ext cx="12192000" cy="5986130"/>
          </a:xfrm>
          <a:prstGeom prst="rect">
            <a:avLst/>
          </a:prstGeom>
          <a:solidFill>
            <a:srgbClr val="0F29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Graphic 3">
            <a:extLst>
              <a:ext uri="{FF2B5EF4-FFF2-40B4-BE49-F238E27FC236}">
                <a16:creationId xmlns:a16="http://schemas.microsoft.com/office/drawing/2014/main" id="{54A1EA29-23EB-027A-FBBD-C05AEED931B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36500" y="6140500"/>
            <a:ext cx="942975" cy="381000"/>
          </a:xfrm>
          <a:prstGeom prst="rect">
            <a:avLst/>
          </a:prstGeom>
        </p:spPr>
      </p:pic>
      <p:pic>
        <p:nvPicPr>
          <p:cNvPr id="5" name="Graphic 4">
            <a:extLst>
              <a:ext uri="{FF2B5EF4-FFF2-40B4-BE49-F238E27FC236}">
                <a16:creationId xmlns:a16="http://schemas.microsoft.com/office/drawing/2014/main" id="{3E9CF8CB-4A54-4C90-39A5-C85EDC9FD47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519237" y="6473875"/>
            <a:ext cx="9153525" cy="95250"/>
          </a:xfrm>
          <a:prstGeom prst="rect">
            <a:avLst/>
          </a:prstGeom>
        </p:spPr>
      </p:pic>
      <p:pic>
        <p:nvPicPr>
          <p:cNvPr id="8" name="Graphic 7">
            <a:extLst>
              <a:ext uri="{FF2B5EF4-FFF2-40B4-BE49-F238E27FC236}">
                <a16:creationId xmlns:a16="http://schemas.microsoft.com/office/drawing/2014/main" id="{FB6CD73B-D552-39B4-A750-CCBA901D0875}"/>
              </a:ext>
            </a:extLst>
          </p:cNvPr>
          <p:cNvPicPr/>
          <p:nvPr/>
        </p:nvPicPr>
        <p:blipFill>
          <a:blip r:embed="rId6">
            <a:extLst>
              <a:ext uri="{96DAC541-7B7A-43D3-8B79-37D633B846F1}">
                <asvg:svgBlip xmlns:asvg="http://schemas.microsoft.com/office/drawing/2016/SVG/main" r:embed="rId7"/>
              </a:ext>
            </a:extLst>
          </a:blip>
          <a:stretch>
            <a:fillRect/>
          </a:stretch>
        </p:blipFill>
        <p:spPr>
          <a:xfrm>
            <a:off x="152399" y="63320"/>
            <a:ext cx="11887200" cy="889686"/>
          </a:xfrm>
          <a:prstGeom prst="rect">
            <a:avLst/>
          </a:prstGeom>
        </p:spPr>
      </p:pic>
      <p:sp>
        <p:nvSpPr>
          <p:cNvPr id="15" name="TextBox 14">
            <a:extLst>
              <a:ext uri="{FF2B5EF4-FFF2-40B4-BE49-F238E27FC236}">
                <a16:creationId xmlns:a16="http://schemas.microsoft.com/office/drawing/2014/main" id="{820353C4-9028-7559-0EFA-88C854969744}"/>
              </a:ext>
            </a:extLst>
          </p:cNvPr>
          <p:cNvSpPr txBox="1"/>
          <p:nvPr/>
        </p:nvSpPr>
        <p:spPr>
          <a:xfrm>
            <a:off x="1634018" y="3044280"/>
            <a:ext cx="8923964" cy="769441"/>
          </a:xfrm>
          <a:prstGeom prst="rect">
            <a:avLst/>
          </a:prstGeom>
          <a:noFill/>
        </p:spPr>
        <p:txBody>
          <a:bodyPr wrap="square">
            <a:spAutoFit/>
          </a:bodyPr>
          <a:lstStyle/>
          <a:p>
            <a:pPr algn="ctr" rtl="1" fontAlgn="base"/>
            <a:r>
              <a:rPr lang="en-US" sz="4400" b="1" dirty="0">
                <a:solidFill>
                  <a:schemeClr val="bg1"/>
                </a:solidFill>
                <a:latin typeface="Nunito" pitchFamily="2" charset="77"/>
              </a:rPr>
              <a:t>1) </a:t>
            </a:r>
            <a:r>
              <a:rPr lang="en-US" sz="4400" b="1" dirty="0">
                <a:solidFill>
                  <a:schemeClr val="bg1"/>
                </a:solidFill>
              </a:rPr>
              <a:t>Digital.ai</a:t>
            </a:r>
            <a:endParaRPr lang="en-US" sz="4400" b="1" dirty="0">
              <a:solidFill>
                <a:schemeClr val="bg1"/>
              </a:solidFill>
              <a:latin typeface="Nunito" pitchFamily="2" charset="77"/>
            </a:endParaRPr>
          </a:p>
        </p:txBody>
      </p:sp>
    </p:spTree>
    <p:extLst>
      <p:ext uri="{BB962C8B-B14F-4D97-AF65-F5344CB8AC3E}">
        <p14:creationId xmlns:p14="http://schemas.microsoft.com/office/powerpoint/2010/main" val="2249725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AEA63B-29DA-F7B3-B1DA-7F3894FFCF02}"/>
            </a:ext>
          </a:extLst>
        </p:cNvPr>
        <p:cNvGrpSpPr/>
        <p:nvPr/>
      </p:nvGrpSpPr>
      <p:grpSpPr>
        <a:xfrm>
          <a:off x="0" y="0"/>
          <a:ext cx="0" cy="0"/>
          <a:chOff x="0" y="0"/>
          <a:chExt cx="0" cy="0"/>
        </a:xfrm>
      </p:grpSpPr>
      <p:sp>
        <p:nvSpPr>
          <p:cNvPr id="28" name="Rectangle 27">
            <a:extLst>
              <a:ext uri="{FF2B5EF4-FFF2-40B4-BE49-F238E27FC236}">
                <a16:creationId xmlns:a16="http://schemas.microsoft.com/office/drawing/2014/main" id="{3AA28237-3EDB-45C7-EFAF-3A8DF9D1A390}"/>
              </a:ext>
            </a:extLst>
          </p:cNvPr>
          <p:cNvSpPr/>
          <p:nvPr/>
        </p:nvSpPr>
        <p:spPr>
          <a:xfrm>
            <a:off x="0" y="1"/>
            <a:ext cx="12192000" cy="5986130"/>
          </a:xfrm>
          <a:prstGeom prst="rect">
            <a:avLst/>
          </a:prstGeom>
          <a:solidFill>
            <a:srgbClr val="0F29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Graphic 9">
            <a:extLst>
              <a:ext uri="{FF2B5EF4-FFF2-40B4-BE49-F238E27FC236}">
                <a16:creationId xmlns:a16="http://schemas.microsoft.com/office/drawing/2014/main" id="{1DAB6A77-B043-D7F4-15A3-4B7740BD0E7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36500" y="6140500"/>
            <a:ext cx="942975" cy="381000"/>
          </a:xfrm>
          <a:prstGeom prst="rect">
            <a:avLst/>
          </a:prstGeom>
        </p:spPr>
      </p:pic>
      <p:pic>
        <p:nvPicPr>
          <p:cNvPr id="25" name="Graphic 24">
            <a:extLst>
              <a:ext uri="{FF2B5EF4-FFF2-40B4-BE49-F238E27FC236}">
                <a16:creationId xmlns:a16="http://schemas.microsoft.com/office/drawing/2014/main" id="{A8AA8DAD-3992-4394-26E1-A9909F7EA39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519237" y="6473875"/>
            <a:ext cx="9153525" cy="95250"/>
          </a:xfrm>
          <a:prstGeom prst="rect">
            <a:avLst/>
          </a:prstGeom>
        </p:spPr>
      </p:pic>
      <p:pic>
        <p:nvPicPr>
          <p:cNvPr id="73" name="Graphic 72">
            <a:extLst>
              <a:ext uri="{FF2B5EF4-FFF2-40B4-BE49-F238E27FC236}">
                <a16:creationId xmlns:a16="http://schemas.microsoft.com/office/drawing/2014/main" id="{C9561356-4D1C-48B9-5C19-1F60C1973579}"/>
              </a:ext>
            </a:extLst>
          </p:cNvPr>
          <p:cNvPicPr>
            <a:picLocks noGrp="1" noRot="1" noChangeAspect="1" noMove="1" noResize="1" noEditPoints="1" noAdjustHandles="1" noChangeArrowheads="1" noChangeShapeType="1" noCrop="1"/>
          </p:cNvPicPr>
          <p:nvPr/>
        </p:nvPicPr>
        <p:blipFill>
          <a:blip r:embed="rId7">
            <a:extLst>
              <a:ext uri="{96DAC541-7B7A-43D3-8B79-37D633B846F1}">
                <asvg:svgBlip xmlns:asvg="http://schemas.microsoft.com/office/drawing/2016/SVG/main" r:embed="rId8"/>
              </a:ext>
            </a:extLst>
          </a:blip>
          <a:stretch>
            <a:fillRect/>
          </a:stretch>
        </p:blipFill>
        <p:spPr>
          <a:xfrm>
            <a:off x="152399" y="63320"/>
            <a:ext cx="11887200" cy="889686"/>
          </a:xfrm>
          <a:prstGeom prst="rect">
            <a:avLst/>
          </a:prstGeom>
        </p:spPr>
      </p:pic>
      <p:pic>
        <p:nvPicPr>
          <p:cNvPr id="3" name="Picture 2" descr="A white text with a green circle&#10;&#10;AI-generated content may be incorrect.">
            <a:extLst>
              <a:ext uri="{FF2B5EF4-FFF2-40B4-BE49-F238E27FC236}">
                <a16:creationId xmlns:a16="http://schemas.microsoft.com/office/drawing/2014/main" id="{320A52B5-89F5-7A4E-E2F6-9A4C4C95DA3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07989" y="1041631"/>
            <a:ext cx="2211177" cy="557113"/>
          </a:xfrm>
          <a:prstGeom prst="rect">
            <a:avLst/>
          </a:prstGeom>
        </p:spPr>
      </p:pic>
      <p:sp>
        <p:nvSpPr>
          <p:cNvPr id="9" name="TextBox 8">
            <a:extLst>
              <a:ext uri="{FF2B5EF4-FFF2-40B4-BE49-F238E27FC236}">
                <a16:creationId xmlns:a16="http://schemas.microsoft.com/office/drawing/2014/main" id="{C12BB508-B8AF-9CF7-3AB9-15980094FE79}"/>
              </a:ext>
            </a:extLst>
          </p:cNvPr>
          <p:cNvSpPr txBox="1"/>
          <p:nvPr/>
        </p:nvSpPr>
        <p:spPr>
          <a:xfrm>
            <a:off x="507973" y="1807932"/>
            <a:ext cx="11164914" cy="3785652"/>
          </a:xfrm>
          <a:prstGeom prst="rect">
            <a:avLst/>
          </a:prstGeom>
          <a:noFill/>
        </p:spPr>
        <p:txBody>
          <a:bodyPr wrap="square">
            <a:spAutoFit/>
          </a:bodyPr>
          <a:lstStyle/>
          <a:p>
            <a:r>
              <a:rPr lang="en-US" sz="2400" b="1" dirty="0">
                <a:solidFill>
                  <a:schemeClr val="bg1"/>
                </a:solidFill>
              </a:rPr>
              <a:t>Digital.ai</a:t>
            </a:r>
            <a:r>
              <a:rPr lang="en-US" sz="2400" dirty="0">
                <a:solidFill>
                  <a:schemeClr val="bg1"/>
                </a:solidFill>
              </a:rPr>
              <a:t> is a leading technology provider offering smart, integrated solutions across </a:t>
            </a:r>
            <a:r>
              <a:rPr lang="en-US" sz="2400" b="1" dirty="0">
                <a:solidFill>
                  <a:schemeClr val="bg1"/>
                </a:solidFill>
              </a:rPr>
              <a:t>DevOps</a:t>
            </a:r>
            <a:r>
              <a:rPr lang="en-US" sz="2400" dirty="0">
                <a:solidFill>
                  <a:schemeClr val="bg1"/>
                </a:solidFill>
              </a:rPr>
              <a:t>, </a:t>
            </a:r>
            <a:r>
              <a:rPr lang="en-US" sz="2400" b="1" dirty="0" err="1">
                <a:solidFill>
                  <a:schemeClr val="bg1"/>
                </a:solidFill>
              </a:rPr>
              <a:t>DevSecOps</a:t>
            </a:r>
            <a:r>
              <a:rPr lang="en-US" sz="2400" dirty="0">
                <a:solidFill>
                  <a:schemeClr val="bg1"/>
                </a:solidFill>
              </a:rPr>
              <a:t>, and application security.</a:t>
            </a:r>
            <a:br>
              <a:rPr lang="en-US" sz="2400" dirty="0">
                <a:solidFill>
                  <a:schemeClr val="bg1"/>
                </a:solidFill>
              </a:rPr>
            </a:br>
            <a:r>
              <a:rPr lang="en-US" sz="2400" dirty="0">
                <a:solidFill>
                  <a:schemeClr val="bg1"/>
                </a:solidFill>
              </a:rPr>
              <a:t>Its platform empowers organizations to deliver software faster and more securely by protecting mobile, web, and desktop applications against modern cyber threats.</a:t>
            </a:r>
          </a:p>
          <a:p>
            <a:r>
              <a:rPr lang="en-US" sz="2400" dirty="0">
                <a:solidFill>
                  <a:schemeClr val="bg1"/>
                </a:solidFill>
              </a:rPr>
              <a:t>Digital.ai also streamlines and automates DevOps workflows, enhancing development speed and team efficiency.</a:t>
            </a:r>
            <a:br>
              <a:rPr lang="en-US" sz="2400" dirty="0">
                <a:solidFill>
                  <a:schemeClr val="bg1"/>
                </a:solidFill>
              </a:rPr>
            </a:br>
            <a:r>
              <a:rPr lang="en-US" sz="2400" dirty="0">
                <a:solidFill>
                  <a:schemeClr val="bg1"/>
                </a:solidFill>
              </a:rPr>
              <a:t>Its </a:t>
            </a:r>
            <a:r>
              <a:rPr lang="en-US" sz="2400" dirty="0" err="1">
                <a:solidFill>
                  <a:schemeClr val="bg1"/>
                </a:solidFill>
              </a:rPr>
              <a:t>DevSecOps</a:t>
            </a:r>
            <a:r>
              <a:rPr lang="en-US" sz="2400" dirty="0">
                <a:solidFill>
                  <a:schemeClr val="bg1"/>
                </a:solidFill>
              </a:rPr>
              <a:t> capabilities ensure that security is embedded throughout every stage of the software development lifecycle.</a:t>
            </a:r>
          </a:p>
          <a:p>
            <a:r>
              <a:rPr lang="en-US" sz="2400" dirty="0">
                <a:solidFill>
                  <a:schemeClr val="bg1"/>
                </a:solidFill>
              </a:rPr>
              <a:t>At </a:t>
            </a:r>
            <a:r>
              <a:rPr lang="en-US" sz="2400" dirty="0" err="1">
                <a:solidFill>
                  <a:schemeClr val="bg1"/>
                </a:solidFill>
              </a:rPr>
              <a:t>Mazaya</a:t>
            </a:r>
            <a:r>
              <a:rPr lang="en-US" sz="2400" dirty="0">
                <a:solidFill>
                  <a:schemeClr val="bg1"/>
                </a:solidFill>
              </a:rPr>
              <a:t>, we proudly partner with Digital.ai to help our clients achieve secure, agile, and efficient software delivery in today’s rapidly evolving digital landscape.</a:t>
            </a:r>
          </a:p>
        </p:txBody>
      </p:sp>
    </p:spTree>
    <p:extLst>
      <p:ext uri="{BB962C8B-B14F-4D97-AF65-F5344CB8AC3E}">
        <p14:creationId xmlns:p14="http://schemas.microsoft.com/office/powerpoint/2010/main" val="7627188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38F9A7-C40A-08AB-32EE-4CE249F38256}"/>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D0EEC17F-A716-4AFA-AB63-A0B1947DB139}"/>
              </a:ext>
            </a:extLst>
          </p:cNvPr>
          <p:cNvSpPr/>
          <p:nvPr/>
        </p:nvSpPr>
        <p:spPr>
          <a:xfrm>
            <a:off x="0" y="1"/>
            <a:ext cx="12192000" cy="5986130"/>
          </a:xfrm>
          <a:prstGeom prst="rect">
            <a:avLst/>
          </a:prstGeom>
          <a:solidFill>
            <a:srgbClr val="0F29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Graphic 3">
            <a:extLst>
              <a:ext uri="{FF2B5EF4-FFF2-40B4-BE49-F238E27FC236}">
                <a16:creationId xmlns:a16="http://schemas.microsoft.com/office/drawing/2014/main" id="{54A1EA29-23EB-027A-FBBD-C05AEED931B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36500" y="6140500"/>
            <a:ext cx="942975" cy="381000"/>
          </a:xfrm>
          <a:prstGeom prst="rect">
            <a:avLst/>
          </a:prstGeom>
        </p:spPr>
      </p:pic>
      <p:pic>
        <p:nvPicPr>
          <p:cNvPr id="5" name="Graphic 4">
            <a:extLst>
              <a:ext uri="{FF2B5EF4-FFF2-40B4-BE49-F238E27FC236}">
                <a16:creationId xmlns:a16="http://schemas.microsoft.com/office/drawing/2014/main" id="{3E9CF8CB-4A54-4C90-39A5-C85EDC9FD47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519237" y="6473875"/>
            <a:ext cx="9153525" cy="95250"/>
          </a:xfrm>
          <a:prstGeom prst="rect">
            <a:avLst/>
          </a:prstGeom>
        </p:spPr>
      </p:pic>
      <p:pic>
        <p:nvPicPr>
          <p:cNvPr id="8" name="Graphic 7">
            <a:extLst>
              <a:ext uri="{FF2B5EF4-FFF2-40B4-BE49-F238E27FC236}">
                <a16:creationId xmlns:a16="http://schemas.microsoft.com/office/drawing/2014/main" id="{FB6CD73B-D552-39B4-A750-CCBA901D0875}"/>
              </a:ext>
            </a:extLst>
          </p:cNvPr>
          <p:cNvPicPr/>
          <p:nvPr/>
        </p:nvPicPr>
        <p:blipFill>
          <a:blip r:embed="rId6">
            <a:extLst>
              <a:ext uri="{96DAC541-7B7A-43D3-8B79-37D633B846F1}">
                <asvg:svgBlip xmlns:asvg="http://schemas.microsoft.com/office/drawing/2016/SVG/main" r:embed="rId7"/>
              </a:ext>
            </a:extLst>
          </a:blip>
          <a:stretch>
            <a:fillRect/>
          </a:stretch>
        </p:blipFill>
        <p:spPr>
          <a:xfrm>
            <a:off x="152399" y="63320"/>
            <a:ext cx="11887200" cy="889686"/>
          </a:xfrm>
          <a:prstGeom prst="rect">
            <a:avLst/>
          </a:prstGeom>
        </p:spPr>
      </p:pic>
      <p:sp>
        <p:nvSpPr>
          <p:cNvPr id="15" name="TextBox 14">
            <a:extLst>
              <a:ext uri="{FF2B5EF4-FFF2-40B4-BE49-F238E27FC236}">
                <a16:creationId xmlns:a16="http://schemas.microsoft.com/office/drawing/2014/main" id="{820353C4-9028-7559-0EFA-88C854969744}"/>
              </a:ext>
            </a:extLst>
          </p:cNvPr>
          <p:cNvSpPr txBox="1"/>
          <p:nvPr/>
        </p:nvSpPr>
        <p:spPr>
          <a:xfrm>
            <a:off x="1748798" y="2608345"/>
            <a:ext cx="8923964" cy="769441"/>
          </a:xfrm>
          <a:prstGeom prst="rect">
            <a:avLst/>
          </a:prstGeom>
          <a:noFill/>
        </p:spPr>
        <p:txBody>
          <a:bodyPr wrap="square">
            <a:spAutoFit/>
          </a:bodyPr>
          <a:lstStyle/>
          <a:p>
            <a:pPr algn="ctr" rtl="1" fontAlgn="base"/>
            <a:r>
              <a:rPr lang="en-US" sz="4400" b="1" dirty="0">
                <a:solidFill>
                  <a:schemeClr val="bg1"/>
                </a:solidFill>
                <a:latin typeface="Nunito" pitchFamily="2" charset="77"/>
              </a:rPr>
              <a:t>2) </a:t>
            </a:r>
            <a:r>
              <a:rPr lang="en-US" sz="4400" b="1" dirty="0" err="1">
                <a:solidFill>
                  <a:schemeClr val="bg1"/>
                </a:solidFill>
              </a:rPr>
              <a:t>Scanwave</a:t>
            </a:r>
            <a:r>
              <a:rPr lang="en-US" sz="4400" b="1" dirty="0">
                <a:solidFill>
                  <a:schemeClr val="bg1"/>
                </a:solidFill>
              </a:rPr>
              <a:t> System </a:t>
            </a:r>
            <a:endParaRPr lang="en-US" sz="4400" b="1" dirty="0">
              <a:solidFill>
                <a:schemeClr val="bg1"/>
              </a:solidFill>
              <a:latin typeface="Nunito" pitchFamily="2" charset="77"/>
            </a:endParaRPr>
          </a:p>
        </p:txBody>
      </p:sp>
      <p:pic>
        <p:nvPicPr>
          <p:cNvPr id="7" name="Picture 6" descr="A black and white logo&#10;&#10;AI-generated content may be incorrect.">
            <a:extLst>
              <a:ext uri="{FF2B5EF4-FFF2-40B4-BE49-F238E27FC236}">
                <a16:creationId xmlns:a16="http://schemas.microsoft.com/office/drawing/2014/main" id="{F05C9042-1929-4990-A3A1-1AF6E784AAD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973642" y="3543458"/>
            <a:ext cx="2474278" cy="514062"/>
          </a:xfrm>
          <a:prstGeom prst="rect">
            <a:avLst/>
          </a:prstGeom>
        </p:spPr>
      </p:pic>
    </p:spTree>
    <p:extLst>
      <p:ext uri="{BB962C8B-B14F-4D97-AF65-F5344CB8AC3E}">
        <p14:creationId xmlns:p14="http://schemas.microsoft.com/office/powerpoint/2010/main" val="12877566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95D873-B6BF-767B-FBEE-73A4989A2689}"/>
            </a:ext>
          </a:extLst>
        </p:cNvPr>
        <p:cNvGrpSpPr/>
        <p:nvPr/>
      </p:nvGrpSpPr>
      <p:grpSpPr>
        <a:xfrm>
          <a:off x="0" y="0"/>
          <a:ext cx="0" cy="0"/>
          <a:chOff x="0" y="0"/>
          <a:chExt cx="0" cy="0"/>
        </a:xfrm>
      </p:grpSpPr>
      <p:sp>
        <p:nvSpPr>
          <p:cNvPr id="28" name="Rectangle 27">
            <a:extLst>
              <a:ext uri="{FF2B5EF4-FFF2-40B4-BE49-F238E27FC236}">
                <a16:creationId xmlns:a16="http://schemas.microsoft.com/office/drawing/2014/main" id="{4EBFC628-6585-C292-9EB8-8749BAA1A68C}"/>
              </a:ext>
            </a:extLst>
          </p:cNvPr>
          <p:cNvSpPr/>
          <p:nvPr/>
        </p:nvSpPr>
        <p:spPr>
          <a:xfrm>
            <a:off x="0" y="1"/>
            <a:ext cx="12192000" cy="5986130"/>
          </a:xfrm>
          <a:prstGeom prst="rect">
            <a:avLst/>
          </a:prstGeom>
          <a:solidFill>
            <a:srgbClr val="0F29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Graphic 9">
            <a:extLst>
              <a:ext uri="{FF2B5EF4-FFF2-40B4-BE49-F238E27FC236}">
                <a16:creationId xmlns:a16="http://schemas.microsoft.com/office/drawing/2014/main" id="{3C17E60C-A903-DD23-8829-05BEBCDAC7F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36500" y="6140500"/>
            <a:ext cx="942975" cy="381000"/>
          </a:xfrm>
          <a:prstGeom prst="rect">
            <a:avLst/>
          </a:prstGeom>
        </p:spPr>
      </p:pic>
      <p:pic>
        <p:nvPicPr>
          <p:cNvPr id="25" name="Graphic 24">
            <a:extLst>
              <a:ext uri="{FF2B5EF4-FFF2-40B4-BE49-F238E27FC236}">
                <a16:creationId xmlns:a16="http://schemas.microsoft.com/office/drawing/2014/main" id="{D8E3C698-4155-E2C2-73EB-A9514635B0F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519237" y="6473875"/>
            <a:ext cx="9153525" cy="95250"/>
          </a:xfrm>
          <a:prstGeom prst="rect">
            <a:avLst/>
          </a:prstGeom>
        </p:spPr>
      </p:pic>
      <p:pic>
        <p:nvPicPr>
          <p:cNvPr id="73" name="Graphic 72">
            <a:extLst>
              <a:ext uri="{FF2B5EF4-FFF2-40B4-BE49-F238E27FC236}">
                <a16:creationId xmlns:a16="http://schemas.microsoft.com/office/drawing/2014/main" id="{9029F2E1-07C7-C84A-FF39-39FE891A2A12}"/>
              </a:ext>
            </a:extLst>
          </p:cNvPr>
          <p:cNvPicPr>
            <a:picLocks noGrp="1" noRot="1" noChangeAspect="1" noMove="1" noResize="1" noEditPoints="1" noAdjustHandles="1" noChangeArrowheads="1" noChangeShapeType="1" noCrop="1"/>
          </p:cNvPicPr>
          <p:nvPr/>
        </p:nvPicPr>
        <p:blipFill>
          <a:blip r:embed="rId7">
            <a:extLst>
              <a:ext uri="{96DAC541-7B7A-43D3-8B79-37D633B846F1}">
                <asvg:svgBlip xmlns:asvg="http://schemas.microsoft.com/office/drawing/2016/SVG/main" r:embed="rId8"/>
              </a:ext>
            </a:extLst>
          </a:blip>
          <a:stretch>
            <a:fillRect/>
          </a:stretch>
        </p:blipFill>
        <p:spPr>
          <a:xfrm>
            <a:off x="152399" y="63320"/>
            <a:ext cx="11887200" cy="889686"/>
          </a:xfrm>
          <a:prstGeom prst="rect">
            <a:avLst/>
          </a:prstGeom>
        </p:spPr>
      </p:pic>
      <p:sp>
        <p:nvSpPr>
          <p:cNvPr id="20" name="TextBox 19">
            <a:extLst>
              <a:ext uri="{FF2B5EF4-FFF2-40B4-BE49-F238E27FC236}">
                <a16:creationId xmlns:a16="http://schemas.microsoft.com/office/drawing/2014/main" id="{2FAF4D9C-38CC-F5E8-AF7E-245E59C76E64}"/>
              </a:ext>
            </a:extLst>
          </p:cNvPr>
          <p:cNvSpPr txBox="1"/>
          <p:nvPr/>
        </p:nvSpPr>
        <p:spPr>
          <a:xfrm>
            <a:off x="513542" y="1837714"/>
            <a:ext cx="11164914" cy="2523768"/>
          </a:xfrm>
          <a:prstGeom prst="rect">
            <a:avLst/>
          </a:prstGeom>
          <a:noFill/>
        </p:spPr>
        <p:txBody>
          <a:bodyPr wrap="square">
            <a:spAutoFit/>
          </a:bodyPr>
          <a:lstStyle/>
          <a:p>
            <a:r>
              <a:rPr lang="en-US" sz="3200" b="1" dirty="0" err="1">
                <a:solidFill>
                  <a:schemeClr val="bg1"/>
                </a:solidFill>
              </a:rPr>
              <a:t>Scanwave</a:t>
            </a:r>
            <a:r>
              <a:rPr lang="en-US" sz="3200" b="1" dirty="0">
                <a:solidFill>
                  <a:schemeClr val="bg1"/>
                </a:solidFill>
              </a:rPr>
              <a:t> System – Digital Security for Your Business</a:t>
            </a:r>
            <a:endParaRPr lang="en-US" sz="3200" dirty="0">
              <a:solidFill>
                <a:schemeClr val="bg1"/>
              </a:solidFill>
            </a:endParaRPr>
          </a:p>
          <a:p>
            <a:endParaRPr lang="en-US" b="1" dirty="0">
              <a:solidFill>
                <a:schemeClr val="bg1"/>
              </a:solidFill>
            </a:endParaRPr>
          </a:p>
          <a:p>
            <a:r>
              <a:rPr lang="en-US" dirty="0" err="1">
                <a:solidFill>
                  <a:schemeClr val="bg1"/>
                </a:solidFill>
              </a:rPr>
              <a:t>Scanwave</a:t>
            </a:r>
            <a:r>
              <a:rPr lang="en-US" dirty="0">
                <a:solidFill>
                  <a:schemeClr val="bg1"/>
                </a:solidFill>
              </a:rPr>
              <a:t> System provides integrated Risk Management (IRM) and consulting services with a strong focus on governance, risk, and compliance.</a:t>
            </a:r>
            <a:br>
              <a:rPr lang="en-US" dirty="0">
                <a:solidFill>
                  <a:schemeClr val="bg1"/>
                </a:solidFill>
              </a:rPr>
            </a:br>
            <a:r>
              <a:rPr lang="en-US" dirty="0">
                <a:solidFill>
                  <a:schemeClr val="bg1"/>
                </a:solidFill>
              </a:rPr>
              <a:t>By aligning cybersecurity strategies with business objectives, it helps organizations remain resilient, compliant, and prepared for evolving digital threats.</a:t>
            </a:r>
            <a:br>
              <a:rPr lang="en-US" dirty="0">
                <a:solidFill>
                  <a:schemeClr val="bg1"/>
                </a:solidFill>
              </a:rPr>
            </a:br>
            <a:r>
              <a:rPr lang="en-US" dirty="0">
                <a:solidFill>
                  <a:schemeClr val="bg1"/>
                </a:solidFill>
              </a:rPr>
              <a:t>Through our partnership with </a:t>
            </a:r>
            <a:r>
              <a:rPr lang="en-US" dirty="0" err="1">
                <a:solidFill>
                  <a:schemeClr val="bg1"/>
                </a:solidFill>
              </a:rPr>
              <a:t>Scanwave</a:t>
            </a:r>
            <a:r>
              <a:rPr lang="en-US" dirty="0">
                <a:solidFill>
                  <a:schemeClr val="bg1"/>
                </a:solidFill>
              </a:rPr>
              <a:t>, </a:t>
            </a:r>
            <a:r>
              <a:rPr lang="en-US" dirty="0" err="1">
                <a:solidFill>
                  <a:schemeClr val="bg1"/>
                </a:solidFill>
              </a:rPr>
              <a:t>Mazaya</a:t>
            </a:r>
            <a:r>
              <a:rPr lang="en-US" dirty="0">
                <a:solidFill>
                  <a:schemeClr val="bg1"/>
                </a:solidFill>
              </a:rPr>
              <a:t> delivers these strategic solutions to clients</a:t>
            </a:r>
            <a:r>
              <a:rPr lang="ar-EG" dirty="0">
                <a:solidFill>
                  <a:schemeClr val="bg1"/>
                </a:solidFill>
              </a:rPr>
              <a:t> </a:t>
            </a:r>
            <a:r>
              <a:rPr lang="en-US" dirty="0">
                <a:solidFill>
                  <a:schemeClr val="bg1"/>
                </a:solidFill>
              </a:rPr>
              <a:t>empowering them to manage risk confidently and secure their digital future.</a:t>
            </a:r>
          </a:p>
        </p:txBody>
      </p:sp>
    </p:spTree>
    <p:extLst>
      <p:ext uri="{BB962C8B-B14F-4D97-AF65-F5344CB8AC3E}">
        <p14:creationId xmlns:p14="http://schemas.microsoft.com/office/powerpoint/2010/main" val="39709746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96B24"/>
      </a:accent1>
      <a:accent2>
        <a:srgbClr val="4EA72E"/>
      </a:accent2>
      <a:accent3>
        <a:srgbClr val="156082"/>
      </a:accent3>
      <a:accent4>
        <a:srgbClr val="0F9ED5"/>
      </a:accent4>
      <a:accent5>
        <a:srgbClr val="A02B93"/>
      </a:accent5>
      <a:accent6>
        <a:srgbClr val="E97132"/>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97E0A228-C590-4D20-B05F-A6BF04A0544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438" row="1">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97F52AA4-99A0-4B2C-BC13-B387FA69E362}">
  <we:reference id="WA200005566" version="3.0.0.3" store="Omex" storeType="OMEX"/>
  <we:alternateReferences>
    <we:reference id="WA200005566" version="3.0.0.3" store="WA200005566"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A9BE2D72F14C247AC067ABD6012B826" ma:contentTypeVersion="3" ma:contentTypeDescription="Create a new document." ma:contentTypeScope="" ma:versionID="f8257310eca79e3aa8707a3d03846c21">
  <xsd:schema xmlns:xsd="http://www.w3.org/2001/XMLSchema" xmlns:xs="http://www.w3.org/2001/XMLSchema" xmlns:p="http://schemas.microsoft.com/office/2006/metadata/properties" xmlns:ns2="dd44258d-2d67-41a4-bbaf-d448107371ba" targetNamespace="http://schemas.microsoft.com/office/2006/metadata/properties" ma:root="true" ma:fieldsID="b7e37f99b473703652339b2a30c995bd" ns2:_="">
    <xsd:import namespace="dd44258d-2d67-41a4-bbaf-d448107371ba"/>
    <xsd:element name="properties">
      <xsd:complexType>
        <xsd:sequence>
          <xsd:element name="documentManagement">
            <xsd:complexType>
              <xsd:all>
                <xsd:element ref="ns2:MediaServiceMetadata" minOccurs="0"/>
                <xsd:element ref="ns2:MediaServiceFastMetadata"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44258d-2d67-41a4-bbaf-d448107371b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E4132BF-523F-4DBD-9B9B-FF7F2D965B1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d44258d-2d67-41a4-bbaf-d448107371b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CBFEA04-1403-4538-A83A-11741EA2C469}">
  <ds:schemaRefs>
    <ds:schemaRef ds:uri="http://schemas.microsoft.com/sharepoint/v3/contenttype/forms"/>
  </ds:schemaRefs>
</ds:datastoreItem>
</file>

<file path=customXml/itemProps3.xml><?xml version="1.0" encoding="utf-8"?>
<ds:datastoreItem xmlns:ds="http://schemas.openxmlformats.org/officeDocument/2006/customXml" ds:itemID="{3B208562-C9FC-4114-96FA-417FC8C3570D}">
  <ds:schemaRefs>
    <ds:schemaRef ds:uri="dd44258d-2d67-41a4-bbaf-d448107371ba"/>
    <ds:schemaRef ds:uri="http://www.w3.org/XML/1998/namespace"/>
    <ds:schemaRef ds:uri="http://purl.org/dc/elements/1.1/"/>
    <ds:schemaRef ds:uri="http://schemas.openxmlformats.org/package/2006/metadata/core-properties"/>
    <ds:schemaRef ds:uri="http://schemas.microsoft.com/office/2006/documentManagement/types"/>
    <ds:schemaRef ds:uri="http://purl.org/dc/dcmitype/"/>
    <ds:schemaRef ds:uri="http://purl.org/dc/terms/"/>
    <ds:schemaRef ds:uri="http://schemas.microsoft.com/office/infopath/2007/PartnerControls"/>
    <ds:schemaRef ds:uri="http://schemas.microsoft.com/office/2006/metadata/properties"/>
  </ds:schemaRefs>
</ds:datastoreItem>
</file>

<file path=docMetadata/LabelInfo.xml><?xml version="1.0" encoding="utf-8"?>
<clbl:labelList xmlns:clbl="http://schemas.microsoft.com/office/2020/mipLabelMetadata">
  <clbl:label id="{ea8bba5c-8f89-44fb-8109-aa2f0a608af0}" enabled="0" method="" siteId="{ea8bba5c-8f89-44fb-8109-aa2f0a608af0}" removed="1"/>
</clbl:labelList>
</file>

<file path=docProps/app.xml><?xml version="1.0" encoding="utf-8"?>
<Properties xmlns="http://schemas.openxmlformats.org/officeDocument/2006/extended-properties" xmlns:vt="http://schemas.openxmlformats.org/officeDocument/2006/docPropsVTypes">
  <Template>Office Theme</Template>
  <TotalTime>3181</TotalTime>
  <Words>1333</Words>
  <Application>Microsoft Office PowerPoint</Application>
  <PresentationFormat>Widescreen</PresentationFormat>
  <Paragraphs>79</Paragraphs>
  <Slides>27</Slides>
  <Notes>11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Aptos</vt:lpstr>
      <vt:lpstr>Aptos Display</vt:lpstr>
      <vt:lpstr>Arial</vt:lpstr>
      <vt:lpstr>Bahnschrift Light</vt:lpstr>
      <vt:lpstr>Nunito</vt:lpstr>
      <vt:lpstr>Nunito Light</vt:lpstr>
      <vt:lpstr>Nunito SemiBold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Mohammad Mattur</dc:creator>
  <cp:lastModifiedBy>Alaa Elbana</cp:lastModifiedBy>
  <cp:revision>41</cp:revision>
  <dcterms:created xsi:type="dcterms:W3CDTF">2025-06-07T19:29:00Z</dcterms:created>
  <dcterms:modified xsi:type="dcterms:W3CDTF">2025-07-28T06:39:52Z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0x0101005A9BE2D72F14C247AC067ABD6012B826</vt:lpwstr>
  </property>
</Properties>
</file>