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75" r:id="rId5"/>
    <p:sldId id="297" r:id="rId6"/>
    <p:sldId id="298" r:id="rId7"/>
    <p:sldId id="296" r:id="rId8"/>
    <p:sldId id="299" r:id="rId9"/>
    <p:sldId id="300" r:id="rId10"/>
    <p:sldId id="286" r:id="rId11"/>
    <p:sldId id="301" r:id="rId12"/>
    <p:sldId id="287" r:id="rId13"/>
    <p:sldId id="302" r:id="rId14"/>
    <p:sldId id="288" r:id="rId15"/>
    <p:sldId id="303" r:id="rId16"/>
    <p:sldId id="289" r:id="rId17"/>
    <p:sldId id="304" r:id="rId18"/>
    <p:sldId id="290" r:id="rId19"/>
    <p:sldId id="305" r:id="rId20"/>
    <p:sldId id="291" r:id="rId21"/>
    <p:sldId id="306" r:id="rId22"/>
    <p:sldId id="292" r:id="rId23"/>
    <p:sldId id="307" r:id="rId24"/>
    <p:sldId id="293" r:id="rId25"/>
    <p:sldId id="308" r:id="rId26"/>
    <p:sldId id="294" r:id="rId27"/>
    <p:sldId id="309" r:id="rId28"/>
    <p:sldId id="295" r:id="rId29"/>
    <p:sldId id="310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D2C"/>
    <a:srgbClr val="0F2933"/>
    <a:srgbClr val="E4EAEC"/>
    <a:srgbClr val="FCDFD4"/>
    <a:srgbClr val="1E5166"/>
    <a:srgbClr val="A5B9C2"/>
    <a:srgbClr val="163D4D"/>
    <a:srgbClr val="4A7485"/>
    <a:srgbClr val="7797A3"/>
    <a:srgbClr val="FD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95033" autoAdjust="0"/>
  </p:normalViewPr>
  <p:slideViewPr>
    <p:cSldViewPr snapToGrid="0">
      <p:cViewPr varScale="1">
        <p:scale>
          <a:sx n="86" d="100"/>
          <a:sy n="86" d="100"/>
        </p:scale>
        <p:origin x="3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D9A5-453B-4753-8A0F-00BEB5B16AA1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A2F6D-1F99-4706-88F6-0F9808643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9F0CB-3708-75C3-CF34-1C34D937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7B70B-C292-3F9C-1E57-B9559CCB9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07921-14DE-2D53-83A5-C11D1828C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ED765-0ACB-4868-BF59-6D6E600AE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25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93D72-1F4D-E209-9269-0D6E0C11F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40A11-BBCA-6597-6363-2D4D5DD29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58D16-FD0C-422E-7886-66B1DF11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291DF-A0F6-A413-2203-91744DB88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0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93D72-1F4D-E209-9269-0D6E0C11F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40A11-BBCA-6597-6363-2D4D5DD29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58D16-FD0C-422E-7886-66B1DF11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291DF-A0F6-A413-2203-91744DB88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4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961F-B626-778A-B72E-93989C064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755E5-CF5D-55DA-A2E6-2E618EC15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3D45C3-52D6-BAC3-D246-63600998C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2943D-D64D-C7AE-4655-94F4C361D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7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06F23-3C72-FE78-7C66-4C580B5D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933D1-2366-B5FF-0DB5-FE6A360A4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F2B5-E791-A5FB-6529-52FB4CC44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9BFB4-A749-1409-1E45-4C4E9C1F6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76490-CEDB-273D-6B9F-AFDEC212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2F429-F20D-3496-03DE-6BC85FE36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8D21D-88A5-6336-3F3C-384169537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42074-C556-36AC-9A95-A68531349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C78A-EDD3-46A4-D3E1-8869B5700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1BC62-02D3-A486-A214-4B7313141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B7A30-CE4A-947C-7E5B-C7A8ECBF7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FCA91-7D0E-9347-DB9B-540F5494B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DD72B-10F8-EC92-51A1-0B02746D2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F0A6F-6A82-A9B3-AE87-5718A2D85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BE1C1-A09F-5509-FAA9-AD808173F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0F978-02DE-1E1D-D31A-3F45A9736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026F5-D928-EAA3-66F3-4985F1B16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2C6FF-9585-7F6C-A1FF-66FB357AA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2A107-6995-E67E-0BFA-2F7994FA7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6EAC0-8B6E-DAFA-BF3E-B2CA9F1A8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3EDE-7630-DEE3-575B-1BDE16BEC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22FA7-A7D9-D5E0-416F-E9EF334BB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B1C24-4148-E8E1-054D-A1C0ABEB9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7DBF3-47B8-D3B7-3E65-259991EA7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6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0D16-34CE-865C-61DC-9AFB4367C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55394-56CC-E7F6-7539-4F30EA491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1E488-5455-765A-8B25-6DD669F9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FC76D-0AD3-B55B-B842-28F2AA766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2F6D-1F99-4706-88F6-0F98086437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5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1AB5B-54C0-41C2-9E70-7F1F044A5F6A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64790-4592-4D1B-93C2-A60F899C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D503-4ADA-3488-5492-E320180B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5E5718-76DE-5A92-6976-3FC08A261C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83D59F-45E8-8A73-31A7-86BAE273A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282" b="6661"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895914C-4E49-5340-62D2-C2E5BBC70544}"/>
              </a:ext>
            </a:extLst>
          </p:cNvPr>
          <p:cNvSpPr txBox="1"/>
          <p:nvPr/>
        </p:nvSpPr>
        <p:spPr>
          <a:xfrm>
            <a:off x="355846" y="2686949"/>
            <a:ext cx="409146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500" dirty="0">
                <a:solidFill>
                  <a:schemeClr val="bg1"/>
                </a:solidFill>
                <a:latin typeface="Tajawal Black" panose="00000500000000000000" pitchFamily="2" charset="-78"/>
                <a:cs typeface="Tajawal Black" panose="00000500000000000000" pitchFamily="2" charset="-78"/>
              </a:rPr>
              <a:t>الأمن السيبراني</a:t>
            </a:r>
            <a:endParaRPr lang="en-US" sz="3500" dirty="0">
              <a:solidFill>
                <a:schemeClr val="bg1"/>
              </a:solidFill>
              <a:latin typeface="Tajawal Black" panose="00000500000000000000" pitchFamily="2" charset="-78"/>
              <a:cs typeface="Tajawal Black" panose="000005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E65BA1-93A5-0CBD-87E6-F9189A18F3F8}"/>
              </a:ext>
            </a:extLst>
          </p:cNvPr>
          <p:cNvSpPr txBox="1"/>
          <p:nvPr/>
        </p:nvSpPr>
        <p:spPr>
          <a:xfrm>
            <a:off x="267069" y="3228945"/>
            <a:ext cx="3845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 Zero Trust Model 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44B89-E320-3365-989C-BB3AE96BB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59" y="1371079"/>
            <a:ext cx="3860432" cy="39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5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7" y="2993066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77"/>
              </a:rPr>
              <a:t>3) </a:t>
            </a:r>
            <a:r>
              <a:rPr lang="en-US" sz="4400" b="1" dirty="0" err="1">
                <a:solidFill>
                  <a:schemeClr val="bg1"/>
                </a:solidFill>
              </a:rPr>
              <a:t>Checkmarx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09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4A011-BEAF-AFE5-B0C8-D676115B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5CEAF70-EA62-6A2E-A596-F19518AE0C92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97B782-3955-224B-A999-BD0DFB5D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F72FFCB-D5DF-65F7-DE00-3FE80DC74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F0028F34-079A-4F9B-A90B-DBCAC28B1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3EAA29-BFDB-2587-1A01-3B7941F66D3A}"/>
              </a:ext>
            </a:extLst>
          </p:cNvPr>
          <p:cNvSpPr txBox="1"/>
          <p:nvPr/>
        </p:nvSpPr>
        <p:spPr>
          <a:xfrm>
            <a:off x="513542" y="1582340"/>
            <a:ext cx="1116491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Checkmarx</a:t>
            </a:r>
            <a:r>
              <a:rPr lang="en-US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- أمن موحد للتطبيقات (</a:t>
            </a:r>
            <a:r>
              <a:rPr lang="en-US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SAST، SCA، DAST، </a:t>
            </a:r>
            <a:r>
              <a:rPr lang="en-US" sz="2400" b="1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IaC</a:t>
            </a:r>
            <a:r>
              <a:rPr lang="en-US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مع فحص واجهات </a:t>
            </a:r>
            <a:r>
              <a:rPr lang="en-US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API</a:t>
            </a:r>
            <a:r>
              <a:rPr lang="ar-EG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)</a:t>
            </a:r>
            <a:endParaRPr lang="en-US" sz="2400" b="1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endParaRPr lang="en-US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في مزايا، نُمكّن المؤسسات من تأمين دورة حياة تطوير البرمجيات بالكامل من خلال شراكتنا الاستراتيجية مع </a:t>
            </a:r>
            <a:r>
              <a:rPr lang="en-US" sz="2000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Checkmarx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الشركة العالمية الرائدة في اختبار أمن التطبيقات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AST)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)</a:t>
            </a:r>
            <a:endParaRPr lang="en-US" sz="2000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نقدّم نهجًا موحدًا لأمن التطبيقات يغطي جميع الطبقات: الكود المخصص، والمكونات مفتوحة المصدر، وواجهات البرمجة (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APIs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والبنية التحتية.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ومن خلال الاستفادة من القدرات المتقدمة لـ </a:t>
            </a:r>
            <a:r>
              <a:rPr lang="en-US" sz="2000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Checkmarx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في مجالات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SAST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و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SCA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و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DAST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و</a:t>
            </a:r>
            <a:r>
              <a:rPr lang="en-US" sz="2000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IaC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وأمن واجهات البرمجة، نضمن لعملائنا الحماية من التهديدات المتطوّرة، مع تسريع وتيرة التطوير.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وبفضل خبرتنا العميقة في السوق المحلي والتقنيات العالمية التي نوفرها، تساعد مزايا الشركات في المنطقة على بناء تطبيقات آمنة، ومتوافقة، ومرنة بسلاسة وعلى نطاق واسع.</a:t>
            </a:r>
          </a:p>
        </p:txBody>
      </p:sp>
    </p:spTree>
    <p:extLst>
      <p:ext uri="{BB962C8B-B14F-4D97-AF65-F5344CB8AC3E}">
        <p14:creationId xmlns:p14="http://schemas.microsoft.com/office/powerpoint/2010/main" val="107945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519237" y="2659559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77"/>
              </a:rPr>
              <a:t>4) </a:t>
            </a:r>
            <a:r>
              <a:rPr lang="en-US" sz="4400" b="1" dirty="0">
                <a:solidFill>
                  <a:schemeClr val="bg1"/>
                </a:solidFill>
              </a:rPr>
              <a:t>ON2IT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pic>
        <p:nvPicPr>
          <p:cNvPr id="7" name="Picture 6" descr="A black and orange logo&#10;&#10;AI-generated content may be incorrect.">
            <a:extLst>
              <a:ext uri="{FF2B5EF4-FFF2-40B4-BE49-F238E27FC236}">
                <a16:creationId xmlns:a16="http://schemas.microsoft.com/office/drawing/2014/main" id="{08DD7826-83A1-405C-A7E2-04A29A2D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03" y="3501245"/>
            <a:ext cx="1997592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8EE2-50C4-06D1-D0B0-CCFD9721B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C66EC66-0B98-6465-CEB5-1F05F06E9E58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37940AF-4AD9-3A08-0CA9-89AD43966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B155519-0B35-147A-DDCE-829143CE4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4BD34F52-02C7-DA36-3F26-F664DC230B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D15CE-FB10-2F84-BF73-A27B83F517BA}"/>
              </a:ext>
            </a:extLst>
          </p:cNvPr>
          <p:cNvSpPr txBox="1"/>
          <p:nvPr/>
        </p:nvSpPr>
        <p:spPr>
          <a:xfrm>
            <a:off x="401441" y="941795"/>
            <a:ext cx="1116491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إعادة تعريف الأمن السيبراني من خلال نموذج </a:t>
            </a:r>
            <a:r>
              <a:rPr lang="en-US" sz="32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Zero Trust</a:t>
            </a:r>
            <a:endParaRPr lang="ar-EG" sz="3200" b="1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endParaRPr lang="en-US" sz="2400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من خلال شراكتها مع شركة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ON2IT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الرائدة في مجال أمن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Zero Trust،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تقدم مزايا حلول تكنولوجيا معلومات متكاملة تهدف إلى تعزيز الأداء التشغيلي وتأمين البيئات الرقمية.</a:t>
            </a: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تشمل حلولنا البنية التحتية للشبكات، والأمن السيبراني، وخدمات الحوسبة السحابية، والاستشارات التقنية، وجميعها مصممة لتلبية احتياجات المؤسسات الحديثة المتطورة.</a:t>
            </a: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ومن خلال دمج إطار العمل المتقدم لنموذج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Zero Trust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من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ON2IT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مع خبرة مزايا الإقليمية، نساعد المؤسسات على تقوية موقفها الأمني، وتحسين قابلية التوسع، وتسريع التحول الرقمي.</a:t>
            </a: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وعبر الإدارة الاستباقية والتكامل الذكي، نُسهّل على المؤسسات تحسين بيئة تكنولوجيا المعلومات لديها بثقة وتحكّم كامل.</a:t>
            </a:r>
          </a:p>
        </p:txBody>
      </p:sp>
    </p:spTree>
    <p:extLst>
      <p:ext uri="{BB962C8B-B14F-4D97-AF65-F5344CB8AC3E}">
        <p14:creationId xmlns:p14="http://schemas.microsoft.com/office/powerpoint/2010/main" val="409402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7" y="2993066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ar-EG" sz="4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5) تقنيات </a:t>
            </a:r>
            <a:r>
              <a:rPr lang="en-US" sz="4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GTB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65398650-3A62-4612-AFAF-65A7DD704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15" y="3371948"/>
            <a:ext cx="2810568" cy="17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DEE02-BC3A-33DD-0FB1-74CF6BC3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C08A6D-BBDE-EFA4-DC52-F128405F374F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5E3AEDF-FB6B-882B-6966-0C2EBDC06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548B8BD-D660-BE10-B16F-FC01BF8A0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42CB621C-704D-C2DD-4187-9F504E1775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71A73-CC8A-07B4-11F6-1CC0BBD8717D}"/>
              </a:ext>
            </a:extLst>
          </p:cNvPr>
          <p:cNvSpPr txBox="1"/>
          <p:nvPr/>
        </p:nvSpPr>
        <p:spPr>
          <a:xfrm>
            <a:off x="513542" y="871869"/>
            <a:ext cx="1116491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GTB Technologies </a:t>
            </a:r>
            <a:r>
              <a:rPr lang="ar-EG" sz="32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- سيطرة كاملة على أمن بياناتك</a:t>
            </a:r>
          </a:p>
          <a:p>
            <a:pPr algn="r" rtl="1"/>
            <a:endParaRPr lang="ar-EG" sz="2400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تُعد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GTB Technologies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شركة رائدة عالميًا في مجال الأمن السيبراني، ومتخصصة في حلول حماية البيانات المتقدمة التي تساعد المؤسسات على تأمين أصولها الحساسة، سواء في البيئات المحلية أو السحابية.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تتضمن منصتها أدوات قوية لاكتشاف وتصنيف البيانات، تُمكّن من تحديد وتصنيف المعلومات الحيوية بدقة، مما يشكّل الأساس لحوكمة فعّالة للبيانات.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كما توفّر قدرات رائدة في منع تسرب البيانات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(DLP)،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تتيح للمؤسسات منع الوصول أو مشاركة أو تسريب البيانات غير المصرح بها بشكل استباقي، مما يضمن الامتثال ويحمي الملكية الفكرية.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ولتأمين البيانات بشكل أعمق، تقدم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GTB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تقنيات العلامات المائية الرقمية التي تتبع البيانات الحساسة حتى خارج حدود المؤسسة، إلى جانب أدوات التحكم في الأجهزة والتطبيقات لضمان أن الأجهزة المصرح بها فقط يمكنها الوصول إلى المعلومات الحساسة.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في مزايا، نعتز بشراكتنا مع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GTB Technologies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لتقديم هذه الحلول القوية لعملائنا في المنطقة، ومساعدتهم على تحقيق الامتثال، ومنع الاختراقات، والحفاظ على رؤية وتحكم كاملين ببياناتهم في ظل المشهد الرقمي المعقّد اليوم.</a:t>
            </a:r>
          </a:p>
        </p:txBody>
      </p:sp>
    </p:spTree>
    <p:extLst>
      <p:ext uri="{BB962C8B-B14F-4D97-AF65-F5344CB8AC3E}">
        <p14:creationId xmlns:p14="http://schemas.microsoft.com/office/powerpoint/2010/main" val="217498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7" y="2993066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77"/>
              </a:rPr>
              <a:t>6) </a:t>
            </a:r>
            <a:r>
              <a:rPr lang="en-US" sz="4400" b="1" dirty="0">
                <a:solidFill>
                  <a:schemeClr val="bg1"/>
                </a:solidFill>
              </a:rPr>
              <a:t>Elastic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368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A22DC-B220-0DAD-4179-C85DB798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474A799-035E-EF00-BE20-889C3AA7E9D7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E1BB99-75F4-7B88-BB88-00B2C195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EE0AD41-DF55-9169-88D7-DA0EBBC89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61934202-307F-5266-6D37-392A979BB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3D4FD8F-6C9E-B551-AF16-D9E1AD5A06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441891"/>
            <a:ext cx="2518430" cy="1756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28328-CFB0-6DC8-0BC6-FEDA0684F91C}"/>
              </a:ext>
            </a:extLst>
          </p:cNvPr>
          <p:cNvSpPr txBox="1"/>
          <p:nvPr/>
        </p:nvSpPr>
        <p:spPr>
          <a:xfrm>
            <a:off x="519113" y="1124829"/>
            <a:ext cx="111649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Elastic</a:t>
            </a:r>
            <a:r>
              <a:rPr lang="ar-EG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- بحث قابل للتوسع وذكاء سيبراني متقدّم</a:t>
            </a:r>
          </a:p>
          <a:p>
            <a:pPr algn="r" rtl="1"/>
            <a:endParaRPr lang="ar-EG" sz="2000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تُعد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Elastic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منصة قوية مصمّمة لمعالجة تحديات البيانات الضخمة، حيث تقدّم أدوات متكاملة للرصد، وإدارة السجلات، والبحث، وذلك عبر محرك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Elasticsearch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عالي الأداء.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في مجال الأمن السيبراني، توفّر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Elastic 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قدرات متقدمة في أنظمة إدارة معلومات الأمن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(SIEM)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وتحليلات الأمان، للكشف عن التهديدات والتحقيق فيها والاستجابة لها في الوقت الفعلي.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كما تشمل قدراتها الأمنية المحلية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(On-Premises)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أدوات كشف واستجابة للأجهزة الطرفية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(EDR)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للحماية من البرمجيات الخبيثة وهجمات الفدية، بالإضافة إلى استخدام الذكاء الاصطناعي والتعلّم الآلي للكشف التلقائي والدقيق عن التهديدات وتحليل الحالات الشاذة.</a:t>
            </a:r>
          </a:p>
          <a:p>
            <a:pPr algn="r" rtl="1"/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ومن خلال شراكتنا مع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Elastic،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تساعد مزايا المؤسسات على تسريع الوصول إلى الرؤى، وتأمين البنية التحتية، وتحديث عملياتها باستخدام تقنيات موثوقة من قِبل كبرى الشركات العالمية.</a:t>
            </a:r>
          </a:p>
        </p:txBody>
      </p:sp>
    </p:spTree>
    <p:extLst>
      <p:ext uri="{BB962C8B-B14F-4D97-AF65-F5344CB8AC3E}">
        <p14:creationId xmlns:p14="http://schemas.microsoft.com/office/powerpoint/2010/main" val="170078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7" y="2993066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0"/>
              </a:rPr>
              <a:t>7) Ridge Security</a:t>
            </a:r>
          </a:p>
        </p:txBody>
      </p:sp>
    </p:spTree>
    <p:extLst>
      <p:ext uri="{BB962C8B-B14F-4D97-AF65-F5344CB8AC3E}">
        <p14:creationId xmlns:p14="http://schemas.microsoft.com/office/powerpoint/2010/main" val="358385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FC11-B7EF-290B-74C3-B83DC041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B402785-FAE6-A73E-4ED7-C020870F7D46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AC686C-5311-8379-E86B-4FFFDDA10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5EDD190-0ECC-4EBA-CA67-4803994B7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1DDAD479-5002-A456-4468-47C0FB64E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pic>
        <p:nvPicPr>
          <p:cNvPr id="2" name="Picture 1" descr="A logo with a mountain in the background&#10;&#10;AI-generated content may be incorrect.">
            <a:extLst>
              <a:ext uri="{FF2B5EF4-FFF2-40B4-BE49-F238E27FC236}">
                <a16:creationId xmlns:a16="http://schemas.microsoft.com/office/drawing/2014/main" id="{B5DD5718-B533-057A-A1EE-ECD9D98EC4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6" y="912506"/>
            <a:ext cx="1578477" cy="889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958A9-963B-111F-FBA1-609797B97518}"/>
              </a:ext>
            </a:extLst>
          </p:cNvPr>
          <p:cNvSpPr txBox="1"/>
          <p:nvPr/>
        </p:nvSpPr>
        <p:spPr>
          <a:xfrm>
            <a:off x="513542" y="2473825"/>
            <a:ext cx="111649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8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يُعد هذا النظام منصة أمنية شاملة قائمة على السحابة، مصممة لتوفير حماية مستمرة لأعباء العمل السحابية والتطبيقات المعبّأة بالحاويات.</a:t>
            </a:r>
            <a:br>
              <a:rPr lang="ar-EG" sz="28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28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يعتمد على تقنيات الكشف الفوري عن التهديدات، وتحليلات السلوك، والاستجابة التلقائية لحماية التطبيقات طوال دورة حياتها.</a:t>
            </a:r>
          </a:p>
          <a:p>
            <a:pPr algn="ctr" rtl="1"/>
            <a:r>
              <a:rPr lang="ar-EG" sz="28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ومن خلال تكامله مع بيئات</a:t>
            </a:r>
            <a:r>
              <a:rPr lang="en-US" sz="28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DevOps </a:t>
            </a:r>
            <a:r>
              <a:rPr lang="ar-EG" sz="28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والسحابة القائمة، يساعد المؤسسات على تقليل المخاطر الأمنية مع الحفاظ على المرونة والكفاءة التشغيلية.</a:t>
            </a:r>
          </a:p>
        </p:txBody>
      </p:sp>
    </p:spTree>
    <p:extLst>
      <p:ext uri="{BB962C8B-B14F-4D97-AF65-F5344CB8AC3E}">
        <p14:creationId xmlns:p14="http://schemas.microsoft.com/office/powerpoint/2010/main" val="162970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2327002" y="855875"/>
            <a:ext cx="75379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مزايا تحمي أعمالك بحلول سيبرانية ذكية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98B3D-0603-4661-8C67-7021BAD33D1B}"/>
              </a:ext>
            </a:extLst>
          </p:cNvPr>
          <p:cNvSpPr txBox="1"/>
          <p:nvPr/>
        </p:nvSpPr>
        <p:spPr>
          <a:xfrm>
            <a:off x="586824" y="2553108"/>
            <a:ext cx="110183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2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في عالمنا الرقمي، الأمن السيبراني عنصر أساسي لحماية بيانات الشركات واستمرارية أعمالها.</a:t>
            </a:r>
          </a:p>
          <a:p>
            <a:pPr algn="r" rtl="1"/>
            <a:r>
              <a:rPr lang="ar-EG" sz="32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تقدّم مزايا حلولًا ذكية وموثوقة لمواجهة التهديدات الرقمية، مما يضمن تشغيلًا آمنًا وسلسًا، ويدعم صناع القرار في اتخاذ خطوات واثقة ومدروسة.</a:t>
            </a:r>
          </a:p>
        </p:txBody>
      </p:sp>
    </p:spTree>
    <p:extLst>
      <p:ext uri="{BB962C8B-B14F-4D97-AF65-F5344CB8AC3E}">
        <p14:creationId xmlns:p14="http://schemas.microsoft.com/office/powerpoint/2010/main" val="10398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7" y="2993066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77"/>
              </a:rPr>
              <a:t>8) </a:t>
            </a:r>
            <a:r>
              <a:rPr lang="en-US" sz="4400" b="1" dirty="0">
                <a:solidFill>
                  <a:schemeClr val="bg1"/>
                </a:solidFill>
              </a:rPr>
              <a:t>FASOO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6761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F7AE-8CEF-FC59-B56A-5B3BA5C2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50CE7D3-DB50-B168-A21B-D282C44792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40859E-C32A-15A7-0B3D-81F68599D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41E057C-5C48-27F1-B798-6912A1FB0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1B96D1C0-782A-EC9F-9F1C-94E9B6B8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39763-1069-D989-BB9E-724212696E74}"/>
              </a:ext>
            </a:extLst>
          </p:cNvPr>
          <p:cNvSpPr txBox="1"/>
          <p:nvPr/>
        </p:nvSpPr>
        <p:spPr>
          <a:xfrm>
            <a:off x="807987" y="1662656"/>
            <a:ext cx="1116491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FASOO </a:t>
            </a:r>
            <a:r>
              <a:rPr lang="ar-EG" sz="2400" b="1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 - الاكتشاف، التصنيف، إدارة الحقوق الرقمية، العلامات المائية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ar-EG" b="0" dirty="0">
              <a:solidFill>
                <a:schemeClr val="bg1"/>
              </a:solidFill>
              <a:effectLst/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تُعد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Fasoo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ش</a:t>
            </a: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ركة رائدة عالميًا في أمن البيانات المحورية، وتقدم حلولًا متقدمة لحماية البيانات الحساسة غير المنظمة طوال دورة حياتها، من الإنشاء إلى المشاركة والتخزين.</a:t>
            </a:r>
            <a:endParaRPr lang="ar-EG" b="0" dirty="0">
              <a:solidFill>
                <a:schemeClr val="bg1"/>
              </a:solidFill>
              <a:effectLst/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تتميز منصتها بقدرات ذكية لاكتشاف وتصنيف البيانات، مع إمكانية وضع علامات وتشفير الملفات تلقائيًا لتبسيط الامتثال للتشريعات مثل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GDPR </a:t>
            </a: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 و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hipaa</a:t>
            </a:r>
            <a:endParaRPr lang="ar-EG" sz="1800" b="0" i="0" u="none" strike="noStrike" dirty="0">
              <a:solidFill>
                <a:schemeClr val="bg1"/>
              </a:solidFill>
              <a:effectLst/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ar-EG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ومن خلال نظام إدارة الحقوق الرقمية (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DRM</a:t>
            </a: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)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تفرض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Fasoo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س</a:t>
            </a: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ياسات دقيقة للتحكم في الوصول والاستخدام، مما يضمن بقاء الملفات آمنة أينما ذهبت.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ar-EG" b="0" dirty="0">
              <a:solidFill>
                <a:schemeClr val="bg1"/>
              </a:solidFill>
              <a:effectLst/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كما تتيح تقنيات العلامات المائية الديناميكية وتحليلات سلوك المستخدم للمؤسسات رؤية واضحة لاستخدام البيانات والحد من التهديدات الداخلية عبر تتبع وتحليل التفاعلات مع المحتوى المحمي.</a:t>
            </a:r>
            <a:endParaRPr lang="ar-EG" b="0" dirty="0">
              <a:solidFill>
                <a:schemeClr val="bg1"/>
              </a:solidFill>
              <a:effectLst/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في مزايا، نفخر بشراكتنا مع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Fasoo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ل</a:t>
            </a:r>
            <a:r>
              <a:rPr lang="ar-EG" sz="1800" b="0" i="0" u="none" strike="noStrike" dirty="0">
                <a:solidFill>
                  <a:schemeClr val="bg1"/>
                </a:solidFill>
                <a:effectLst/>
                <a:latin typeface="Tajawal" panose="00000500000000000000" pitchFamily="2" charset="-78"/>
                <a:cs typeface="Tajawal" panose="00000500000000000000" pitchFamily="2" charset="-78"/>
              </a:rPr>
              <a:t>تقديم هذه القدرات المتطورة لعملائنا في المنطقة، ومساعدتهم على تحقيق تحكم كامل، وامتثال شامل، وثقة عالية في إدارة أصولهم المعلوماتية الحيوية.</a:t>
            </a:r>
            <a:endParaRPr lang="ar-EG" b="0" dirty="0">
              <a:solidFill>
                <a:schemeClr val="bg1"/>
              </a:solidFill>
              <a:effectLst/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3" name="Picture 2" descr="A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3F1D90E1-C7EE-A297-B22A-72C866508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3" y="1016325"/>
            <a:ext cx="266226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7" y="2993066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77"/>
              </a:rPr>
              <a:t>9) </a:t>
            </a:r>
            <a:r>
              <a:rPr lang="en-US" sz="4400" b="1" dirty="0">
                <a:solidFill>
                  <a:schemeClr val="bg1"/>
                </a:solidFill>
              </a:rPr>
              <a:t>Akamai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721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79FD6-551D-7592-0C73-37DFDD263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6B6254F-C227-2571-CBEB-83ECE0D3841A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5A6018A-6091-65DB-FD45-265D9217D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6484564-E003-5D4A-09C2-175055604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79A921A0-736C-310A-C8B6-C18F2C756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B029D-683D-85A8-7604-7C50A36EB990}"/>
              </a:ext>
            </a:extLst>
          </p:cNvPr>
          <p:cNvSpPr txBox="1"/>
          <p:nvPr/>
        </p:nvSpPr>
        <p:spPr>
          <a:xfrm>
            <a:off x="513542" y="2196614"/>
            <a:ext cx="111649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يُعد هذا النظام منصة قوية لتسليم المحتوى وحماية السحابة، صُممت لتسريع توزيع المحتوى الرقمي للمستخدمين حول العالم.</a:t>
            </a:r>
          </a:p>
          <a:p>
            <a:pPr algn="ct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يعتمد على شبكة واسعة من الخوادم الموزعة لتحسين أداء المواقع والتطبيقات، من خلال تقليل أوقات التحميل وتوفير وصول سريع وموثوق.</a:t>
            </a:r>
          </a:p>
          <a:p>
            <a:pPr algn="ct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بالإضافة إلى ذلك، يوفّر حماية قوية ضد التهديدات السيبرانية مثل هجمات حجب الخدمة الموزعة (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DDoS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مما يساهم في تأمين الأصول الرقمية مع الحفاظ على تجربة مستخدم سلسة عبر مختلف الأجهزة والمواقع الجغرافية.</a:t>
            </a:r>
          </a:p>
        </p:txBody>
      </p:sp>
      <p:pic>
        <p:nvPicPr>
          <p:cNvPr id="5" name="Google Shape;301;p24">
            <a:extLst>
              <a:ext uri="{FF2B5EF4-FFF2-40B4-BE49-F238E27FC236}">
                <a16:creationId xmlns:a16="http://schemas.microsoft.com/office/drawing/2014/main" id="{76C2CF15-1013-5862-B403-53FC168494D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7973" y="787373"/>
            <a:ext cx="2194061" cy="89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18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7" y="2993066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77"/>
              </a:rPr>
              <a:t>10) </a:t>
            </a:r>
            <a:r>
              <a:rPr lang="en-US" sz="4400" b="1" dirty="0" err="1">
                <a:solidFill>
                  <a:schemeClr val="bg1"/>
                </a:solidFill>
              </a:rPr>
              <a:t>Wallarm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658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51E0-4A84-7A04-661A-94CE8B2C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B10EAB5-C8F5-FEA6-5359-CD8A67491476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D41CF0-3D30-9EDE-85C7-8A2F1314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D204E75-CD78-1B5C-A49B-E0474129C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18930AB0-8FDE-6728-A62D-8700B8DB5D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5641C2-4D42-9781-35B9-2100E0FC7ED2}"/>
              </a:ext>
            </a:extLst>
          </p:cNvPr>
          <p:cNvSpPr txBox="1"/>
          <p:nvPr/>
        </p:nvSpPr>
        <p:spPr>
          <a:xfrm>
            <a:off x="513542" y="2274838"/>
            <a:ext cx="11164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هذا النظام هو منصة متقدمة قائمة على السحابة لحماية تطبيقات الويب وواجهات البرمجة (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APIs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من مجموعة واسعة من التهديدات السيبرانية.</a:t>
            </a:r>
          </a:p>
          <a:p>
            <a:pPr algn="ct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يستخدم تقنيات التعلّم الآلي وتحليل السلوك للكشف عن الهجمات وحظرها في الوقت الفعلي، مثل حقن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SQL،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والبرمجة عبر المواقع (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XSS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وسوء استخدام واجهات البرمجة.</a:t>
            </a:r>
          </a:p>
          <a:p>
            <a:pPr algn="ct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ومن خلال تكامله السلس مع بيئات الحوسبة السحابية وسير عمل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DevOps،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يساعد المؤسسات على تحقيق أمان مستمر دون التأثير على أداء التطبيقات أو توفرها.</a:t>
            </a:r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2E05DA8E-02A8-C36B-3B56-5C8FBF82F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3" y="729533"/>
            <a:ext cx="2129211" cy="10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55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51E0-4A84-7A04-661A-94CE8B2C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B10EAB5-C8F5-FEA6-5359-CD8A67491476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D41CF0-3D30-9EDE-85C7-8A2F1314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D204E75-CD78-1B5C-A49B-E0474129C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18930AB0-8FDE-6728-A62D-8700B8DB5D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5641C2-4D42-9781-35B9-2100E0FC7ED2}"/>
              </a:ext>
            </a:extLst>
          </p:cNvPr>
          <p:cNvSpPr txBox="1"/>
          <p:nvPr/>
        </p:nvSpPr>
        <p:spPr>
          <a:xfrm>
            <a:off x="1560666" y="1905506"/>
            <a:ext cx="89520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32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في مزايا، ندمج تقنيات عالمية المستوى لدفع التحول الرقمي وتعزيز الأمن السيبراني، مما يُمكّن المؤسسات من البقاء آمنة، مرنة، وجاهزة للمستقبل.</a:t>
            </a:r>
          </a:p>
          <a:p>
            <a:pPr algn="ctr" rtl="1"/>
            <a:br>
              <a:rPr lang="ar-EG" sz="32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</a:br>
            <a:r>
              <a:rPr lang="ar-EG" sz="32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تواصل معنا اليوم واكتشف كيف يمكن لحلول مزايا السيبرانية أن تحمي مستقبلك الرقمي.</a:t>
            </a:r>
          </a:p>
        </p:txBody>
      </p:sp>
    </p:spTree>
    <p:extLst>
      <p:ext uri="{BB962C8B-B14F-4D97-AF65-F5344CB8AC3E}">
        <p14:creationId xmlns:p14="http://schemas.microsoft.com/office/powerpoint/2010/main" val="3936329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6F43B-B64C-A4E8-C800-E80F41FE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C0E6B-248F-5D2B-771E-050B6A5B92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0D3331-0BA8-EA8A-A317-A62C31363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282" b="6661"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FC8762F-A705-2DD2-EEB6-97E8F290B8D6}"/>
              </a:ext>
            </a:extLst>
          </p:cNvPr>
          <p:cNvSpPr txBox="1"/>
          <p:nvPr/>
        </p:nvSpPr>
        <p:spPr>
          <a:xfrm>
            <a:off x="1500850" y="3036585"/>
            <a:ext cx="3802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5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شكرًا !</a:t>
            </a:r>
            <a:endParaRPr lang="en-US" sz="4500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D3D35-358B-BA18-2AE7-F83634015D01}"/>
              </a:ext>
            </a:extLst>
          </p:cNvPr>
          <p:cNvSpPr txBox="1"/>
          <p:nvPr/>
        </p:nvSpPr>
        <p:spPr>
          <a:xfrm>
            <a:off x="2016991" y="3920332"/>
            <a:ext cx="25095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Nunito Light" pitchFamily="2" charset="0"/>
              </a:rPr>
              <a:t>www.mazayasolutions.com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EFCC1B4-BA35-C82C-5C53-02CE940CC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2038" y="2628290"/>
            <a:ext cx="2497126" cy="4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247576" y="2705725"/>
            <a:ext cx="96968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نموذج الأمان المعتمد على انعدام الثقة</a:t>
            </a:r>
          </a:p>
          <a:p>
            <a:pPr algn="ctr" rtl="1"/>
            <a:r>
              <a:rPr lang="ar-EG" sz="4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Zero Trust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23E13F0-F68C-4F3D-8833-7FD35ED46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نموذج الأمان المعتمد على انعدام الثقة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(Zero Trust)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2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5496336" y="1385148"/>
            <a:ext cx="64551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لماذا تحتاج المؤسسات إلى نموذج</a:t>
            </a:r>
            <a:r>
              <a:rPr lang="en-US" sz="40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Zero Trust </a:t>
            </a:r>
            <a:r>
              <a:rPr lang="ar-EG" sz="40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اليوم؟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1C26D-2DAA-5EAE-5F2E-CAB83CA37AC6}"/>
              </a:ext>
            </a:extLst>
          </p:cNvPr>
          <p:cNvSpPr txBox="1"/>
          <p:nvPr/>
        </p:nvSpPr>
        <p:spPr>
          <a:xfrm>
            <a:off x="5588384" y="2993066"/>
            <a:ext cx="62710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مع التحول الرقمي المتسارع وانتشار البيئات السحابية، لم تعد حلول الأمن التقليدية كافية.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نموذج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Zero Trust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يلغي الثقة التلقائية ويتطلب التحقق المستمر من جميع محاولات الوصول.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في مزايا، نعتمد إطار عمل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Forrester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لـ </a:t>
            </a:r>
            <a:r>
              <a:rPr lang="en-US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Zero Trust </a:t>
            </a:r>
            <a:r>
              <a:rPr lang="ar-EG" sz="20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كأساس لخدماتنا الأمنية.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5792DA-C630-E4BE-78B3-9632AB131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" y="871869"/>
            <a:ext cx="4906782" cy="49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3317552" y="2705725"/>
            <a:ext cx="55568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الحلول التي نعتمدها لحماية أعمالكم</a:t>
            </a:r>
          </a:p>
        </p:txBody>
      </p:sp>
    </p:spTree>
    <p:extLst>
      <p:ext uri="{BB962C8B-B14F-4D97-AF65-F5344CB8AC3E}">
        <p14:creationId xmlns:p14="http://schemas.microsoft.com/office/powerpoint/2010/main" val="231225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634018" y="3044280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en-US" sz="4400" b="1" dirty="0">
                <a:solidFill>
                  <a:schemeClr val="bg1"/>
                </a:solidFill>
                <a:latin typeface="Nunito" pitchFamily="2" charset="77"/>
              </a:rPr>
              <a:t>1) </a:t>
            </a:r>
            <a:r>
              <a:rPr lang="en-US" sz="4400" b="1" dirty="0">
                <a:solidFill>
                  <a:schemeClr val="bg1"/>
                </a:solidFill>
              </a:rPr>
              <a:t>Digital.ai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97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A63B-29DA-F7B3-B1DA-7F3894FFC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AA28237-3EDB-45C7-EFAF-3A8DF9D1A390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AB6A77-B043-D7F4-15A3-4B7740BD0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8AA8DAD-3992-4394-26E1-A9909F7EA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C9561356-4D1C-48B9-5C19-1F60C19735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2BB508-B8AF-9CF7-3AB9-15980094FE79}"/>
              </a:ext>
            </a:extLst>
          </p:cNvPr>
          <p:cNvSpPr txBox="1"/>
          <p:nvPr/>
        </p:nvSpPr>
        <p:spPr>
          <a:xfrm>
            <a:off x="694404" y="1300759"/>
            <a:ext cx="1116491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تطوير آمن وسريع للبرمجيات - </a:t>
            </a:r>
            <a:r>
              <a:rPr lang="en-US" sz="32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Digital.ai</a:t>
            </a:r>
            <a:endParaRPr lang="ar-EG" sz="3200" b="1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endParaRPr lang="ar-EG" sz="2400" b="1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تُعد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Digital.ai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من الشركات الرائدة في تقديم حلول تقنية ذكية ومتكاملة في مجالات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DevOps،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</a:t>
            </a:r>
            <a:r>
              <a:rPr lang="en-US" sz="2400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DevSecOps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وأمن التطبيقات.</a:t>
            </a: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تمكّن منصتها المؤسسات من تسليم البرمجيات بسرعة وكفاءة، مع حماية تطبيقات الهواتف الذكية والويب وسطح المكتب من التهديدات السيبرانية الحديثة.</a:t>
            </a: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كما تسهّل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Digital.ai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سير عمل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DevOps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sz="2400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وتُؤتمته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مما يُعزّز سرعة التطوير وكفاءة فرق العمل.</a:t>
            </a: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وتضمن قدراتها المتقدمة في</a:t>
            </a:r>
            <a:r>
              <a:rPr lang="en-US" sz="2400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DevSecOps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تضمين الأمان في جميع مراحل دورة حياة تطوير البرمجيات.</a:t>
            </a:r>
          </a:p>
          <a:p>
            <a:pPr algn="r" rtl="1"/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في مزايا، نفخر بشراكتنا مع </a:t>
            </a:r>
            <a:r>
              <a:rPr lang="en-US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Digital.ai </a:t>
            </a:r>
            <a:r>
              <a:rPr lang="ar-EG" sz="2400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لتقديم حلول مرنة وآمنة لعملائنا، تُواكب متطلبات التحول الرقمي السريع وتضمن نجاحهم في بيئة رقمية متطورة.</a:t>
            </a:r>
          </a:p>
        </p:txBody>
      </p:sp>
      <p:pic>
        <p:nvPicPr>
          <p:cNvPr id="8" name="Picture 7" descr="A white text with a green circle&#10;&#10;AI-generated content may be incorrect.">
            <a:extLst>
              <a:ext uri="{FF2B5EF4-FFF2-40B4-BE49-F238E27FC236}">
                <a16:creationId xmlns:a16="http://schemas.microsoft.com/office/drawing/2014/main" id="{8870B36C-F7BB-474C-838C-237E3AEA8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173" y="674449"/>
            <a:ext cx="2211177" cy="5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F9A7-C40A-08AB-32EE-4CE249F3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EC17F-A716-4AFA-AB63-A0B1947DB139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A1EA29-23EB-027A-FBBD-C05AEED9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E9CF8CB-4A54-4C90-39A5-C85EDC9F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6CD73B-D552-39B4-A750-CCBA901D087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353C4-9028-7559-0EFA-88C854969744}"/>
              </a:ext>
            </a:extLst>
          </p:cNvPr>
          <p:cNvSpPr txBox="1"/>
          <p:nvPr/>
        </p:nvSpPr>
        <p:spPr>
          <a:xfrm>
            <a:off x="1748798" y="2608345"/>
            <a:ext cx="89239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/>
            <a:r>
              <a:rPr lang="ar-EG" sz="4400" b="1" dirty="0">
                <a:solidFill>
                  <a:schemeClr val="bg1"/>
                </a:solidFill>
                <a:latin typeface="Nunito" pitchFamily="2" charset="77"/>
              </a:rPr>
              <a:t>2) نظام </a:t>
            </a:r>
            <a:r>
              <a:rPr lang="en-US" sz="4400" b="1" dirty="0" err="1">
                <a:solidFill>
                  <a:schemeClr val="bg1"/>
                </a:solidFill>
              </a:rPr>
              <a:t>Scanwave</a:t>
            </a:r>
            <a:endParaRPr lang="en-US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05C9042-1929-4990-A3A1-1AF6E784A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42" y="3543458"/>
            <a:ext cx="2474278" cy="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D873-B6BF-767B-FBEE-73A4989A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EBFC628-6585-C292-9EB8-8749BAA1A68C}"/>
              </a:ext>
            </a:extLst>
          </p:cNvPr>
          <p:cNvSpPr/>
          <p:nvPr/>
        </p:nvSpPr>
        <p:spPr>
          <a:xfrm>
            <a:off x="0" y="1"/>
            <a:ext cx="12192000" cy="5986130"/>
          </a:xfrm>
          <a:prstGeom prst="rect">
            <a:avLst/>
          </a:prstGeom>
          <a:solidFill>
            <a:srgbClr val="0F2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17E60C-A903-DD23-8829-05BEBCDAC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500" y="6140500"/>
            <a:ext cx="942975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8E3C698-4155-E2C2-73EB-A9514635B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237" y="6473875"/>
            <a:ext cx="9153525" cy="9525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9029F2E1-07C7-C84A-FF39-39FE891A2A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99" y="63320"/>
            <a:ext cx="11887200" cy="889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AF4D9C-38CC-F5E8-AF7E-245E59C76E64}"/>
              </a:ext>
            </a:extLst>
          </p:cNvPr>
          <p:cNvSpPr txBox="1"/>
          <p:nvPr/>
        </p:nvSpPr>
        <p:spPr>
          <a:xfrm>
            <a:off x="513542" y="2127528"/>
            <a:ext cx="1116491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Scanwave</a:t>
            </a:r>
            <a:r>
              <a:rPr lang="en-US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System </a:t>
            </a:r>
            <a:r>
              <a:rPr lang="ar-EG" sz="24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 -  الأمان الرقمي لأعمالك</a:t>
            </a:r>
          </a:p>
          <a:p>
            <a:pPr algn="r" rtl="1"/>
            <a:endParaRPr lang="en-US" b="1" dirty="0">
              <a:solidFill>
                <a:schemeClr val="bg1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تقدّم</a:t>
            </a:r>
            <a:r>
              <a:rPr lang="en-US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Scanwave</a:t>
            </a:r>
            <a:r>
              <a:rPr lang="en-US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System </a:t>
            </a:r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خدمات متكاملة في إدارة المخاطر الرقمية </a:t>
            </a:r>
            <a:r>
              <a:rPr lang="en-US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RM) </a:t>
            </a:r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) والاستشارات، مع تركيز خاص على الحوكمة، وإدارة المخاطر، والامتثال.</a:t>
            </a:r>
          </a:p>
          <a:p>
            <a:pPr algn="r" rtl="1"/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ومن خلال مواءمة استراتيجيات الأمن السيبراني مع أهداف العمل، تساعد المؤسسات على تعزيز مرونتها، والامتثال للأنظمة، والاستعداد لمواجهة التهديدات الرقمية المتجددة.</a:t>
            </a:r>
          </a:p>
          <a:p>
            <a:pPr algn="r" rtl="1"/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وبالتعاون مع </a:t>
            </a:r>
            <a:r>
              <a:rPr lang="en-US" dirty="0" err="1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Scanwave</a:t>
            </a:r>
            <a:r>
              <a:rPr lang="en-US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، </a:t>
            </a:r>
            <a:r>
              <a:rPr lang="ar-EG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نوفر في مزايا هذه الحلول الاستراتيجية لعملائنا، لتمكينهم من إدارة المخاطر بثقة وحماية مستقبلهم الرقمي.</a:t>
            </a:r>
          </a:p>
        </p:txBody>
      </p:sp>
    </p:spTree>
    <p:extLst>
      <p:ext uri="{BB962C8B-B14F-4D97-AF65-F5344CB8AC3E}">
        <p14:creationId xmlns:p14="http://schemas.microsoft.com/office/powerpoint/2010/main" val="39709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F52AA4-99A0-4B2C-BC13-B387FA69E362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BE2D72F14C247AC067ABD6012B826" ma:contentTypeVersion="3" ma:contentTypeDescription="Create a new document." ma:contentTypeScope="" ma:versionID="f8257310eca79e3aa8707a3d03846c21">
  <xsd:schema xmlns:xsd="http://www.w3.org/2001/XMLSchema" xmlns:xs="http://www.w3.org/2001/XMLSchema" xmlns:p="http://schemas.microsoft.com/office/2006/metadata/properties" xmlns:ns2="dd44258d-2d67-41a4-bbaf-d448107371ba" targetNamespace="http://schemas.microsoft.com/office/2006/metadata/properties" ma:root="true" ma:fieldsID="b7e37f99b473703652339b2a30c995bd" ns2:_="">
    <xsd:import namespace="dd44258d-2d67-41a4-bbaf-d448107371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4258d-2d67-41a4-bbaf-d44810737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4132BF-523F-4DBD-9B9B-FF7F2D965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4258d-2d67-41a4-bbaf-d448107371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FEA04-1403-4538-A83A-11741EA2C4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08562-C9FC-4114-96FA-417FC8C3570D}">
  <ds:schemaRefs>
    <ds:schemaRef ds:uri="dd44258d-2d67-41a4-bbaf-d448107371ba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ea8bba5c-8f89-44fb-8109-aa2f0a608af0}" enabled="0" method="" siteId="{ea8bba5c-8f89-44fb-8109-aa2f0a608a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3255</TotalTime>
  <Words>1332</Words>
  <Application>Microsoft Office PowerPoint</Application>
  <PresentationFormat>Widescreen</PresentationFormat>
  <Paragraphs>92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Nunito</vt:lpstr>
      <vt:lpstr>Nunito Light</vt:lpstr>
      <vt:lpstr>Tajawal</vt:lpstr>
      <vt:lpstr>Tajawal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Mattur</dc:creator>
  <cp:lastModifiedBy>Alaa Elbana</cp:lastModifiedBy>
  <cp:revision>48</cp:revision>
  <dcterms:created xsi:type="dcterms:W3CDTF">2025-06-07T19:29:00Z</dcterms:created>
  <dcterms:modified xsi:type="dcterms:W3CDTF">2025-07-28T06:40:23Z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0x0101005A9BE2D72F14C247AC067ABD6012B826</vt:lpwstr>
  </property>
</Properties>
</file>