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259" r:id="rId4"/>
    <p:sldId id="260" r:id="rId5"/>
    <p:sldId id="261" r:id="rId6"/>
    <p:sldId id="262" r:id="rId7"/>
    <p:sldId id="263" r:id="rId8"/>
    <p:sldId id="264" r:id="rId9"/>
    <p:sldId id="265" r:id="rId10"/>
    <p:sldId id="266" r:id="rId11"/>
    <p:sldId id="273" r:id="rId12"/>
    <p:sldId id="274" r:id="rId13"/>
    <p:sldId id="275"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166"/>
    <a:srgbClr val="2A66BC"/>
    <a:srgbClr val="DEE8F5"/>
    <a:srgbClr val="E5E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p:scale>
          <a:sx n="75" d="100"/>
          <a:sy n="75" d="100"/>
        </p:scale>
        <p:origin x="1182" y="7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D925-ADEA-5F6E-F51A-C91096983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1762D4-C437-6FED-279F-8381EC04E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E646FF-5A1B-BBDC-BBBE-E7FB67E06AF4}"/>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5" name="Footer Placeholder 4">
            <a:extLst>
              <a:ext uri="{FF2B5EF4-FFF2-40B4-BE49-F238E27FC236}">
                <a16:creationId xmlns:a16="http://schemas.microsoft.com/office/drawing/2014/main" id="{756061C8-993D-6338-A2B1-2306F83E03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9A3AE-5365-ABFE-779F-414FD401ED82}"/>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03840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D8495-558A-EB2C-87A5-2191F2B2BB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5C0B4-C0FD-F6B1-9E8F-33117895E1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1EBB3-F065-C634-6903-C9BE854F0E3F}"/>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5" name="Footer Placeholder 4">
            <a:extLst>
              <a:ext uri="{FF2B5EF4-FFF2-40B4-BE49-F238E27FC236}">
                <a16:creationId xmlns:a16="http://schemas.microsoft.com/office/drawing/2014/main" id="{577455E9-C974-5D6F-855C-A2F4D5B5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32CB9-EE2F-A63A-4C03-FDE9F67601C6}"/>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24212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BF11FA-E170-0969-9020-39AA6C94AF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C7D9F0-348E-4553-2635-7AEB5D8918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7D92B-D7E5-55E2-6B91-4E7892E87A5D}"/>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5" name="Footer Placeholder 4">
            <a:extLst>
              <a:ext uri="{FF2B5EF4-FFF2-40B4-BE49-F238E27FC236}">
                <a16:creationId xmlns:a16="http://schemas.microsoft.com/office/drawing/2014/main" id="{B708A55A-0B42-1AA5-AF36-39747A406D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2FB4EF-8DA7-33E4-5B9A-A138F28453C6}"/>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5456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55057-68F7-66B1-7AC9-8F131E8304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7BA90-F917-B169-33C9-A41AA0C1C5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F0AC5-21B5-C4CE-2414-49AE4D062DAC}"/>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5" name="Footer Placeholder 4">
            <a:extLst>
              <a:ext uri="{FF2B5EF4-FFF2-40B4-BE49-F238E27FC236}">
                <a16:creationId xmlns:a16="http://schemas.microsoft.com/office/drawing/2014/main" id="{F38BCAA6-66E8-AE50-A283-0EAB6F94E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6EFEE-86AD-4F52-00F9-3BCD16857939}"/>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31664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3C9B0-2BFB-E9A7-7A76-3DA1EA7BA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9123B6-306B-B64F-A341-D3F4CE90A1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4AB71-2675-BBB0-88E7-3607669E4D0B}"/>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5" name="Footer Placeholder 4">
            <a:extLst>
              <a:ext uri="{FF2B5EF4-FFF2-40B4-BE49-F238E27FC236}">
                <a16:creationId xmlns:a16="http://schemas.microsoft.com/office/drawing/2014/main" id="{1589FC71-2FF4-B358-8423-9850085E0C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D771F-50E2-ABFC-C632-9E655F8C2448}"/>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104220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6764-1E85-7C55-0B92-69D91E348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50CCC7-0AA4-8A35-8DF0-BE058809F2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B1001-F6DD-5666-5D40-A8AF24F1AB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3D07C4-190F-8A95-76A2-C15D08B3AAA3}"/>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6" name="Footer Placeholder 5">
            <a:extLst>
              <a:ext uri="{FF2B5EF4-FFF2-40B4-BE49-F238E27FC236}">
                <a16:creationId xmlns:a16="http://schemas.microsoft.com/office/drawing/2014/main" id="{75BEDE36-568C-A295-5540-12AA2B65D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3B408C-F8D5-C3E0-BFF5-9D2D157CBCE0}"/>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11297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D1F7-3101-0D69-B447-29C65774D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BF179F-EED7-DC46-6C9A-43D8A7C87D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3FB3D-F925-7933-BF18-2D5748DCB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046314-729E-9891-056E-2F469B4403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C4ACC-DCC3-6A09-DAD7-120E077336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678FDB-0148-E287-97DE-A42B3D0D1E6B}"/>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8" name="Footer Placeholder 7">
            <a:extLst>
              <a:ext uri="{FF2B5EF4-FFF2-40B4-BE49-F238E27FC236}">
                <a16:creationId xmlns:a16="http://schemas.microsoft.com/office/drawing/2014/main" id="{922DCFF6-2756-6C99-013F-B03E276DD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D320EF-E057-768F-08EE-C9E883BB5FC4}"/>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82555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2A7D4-E563-E3DD-218A-1073ADBE94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00465E-80DC-073D-C1A0-7AB6223559F3}"/>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4" name="Footer Placeholder 3">
            <a:extLst>
              <a:ext uri="{FF2B5EF4-FFF2-40B4-BE49-F238E27FC236}">
                <a16:creationId xmlns:a16="http://schemas.microsoft.com/office/drawing/2014/main" id="{CBC9A844-3F22-9D69-292E-E79808D159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5383F7-BF59-71B1-F65B-921A53C3192A}"/>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84161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E13098-A2F7-4164-37C7-983B969694C7}"/>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3" name="Footer Placeholder 2">
            <a:extLst>
              <a:ext uri="{FF2B5EF4-FFF2-40B4-BE49-F238E27FC236}">
                <a16:creationId xmlns:a16="http://schemas.microsoft.com/office/drawing/2014/main" id="{E5202DD2-8861-82AB-DCD4-C04F946A6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79B2E-A6A9-550C-C16B-C911FF9DB473}"/>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769532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C184-D59B-4480-2F30-D762D0065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B050D1-2D27-C767-D82E-5AAFAE575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39C81B-8DBB-8560-0482-BBDAF9F1A6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8490-AC21-8746-5D1E-048B4C91A6CC}"/>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6" name="Footer Placeholder 5">
            <a:extLst>
              <a:ext uri="{FF2B5EF4-FFF2-40B4-BE49-F238E27FC236}">
                <a16:creationId xmlns:a16="http://schemas.microsoft.com/office/drawing/2014/main" id="{26F28B4E-51F7-A052-C16F-B28795AB5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FF3FE-3DC5-3B52-3360-10E006324CDF}"/>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392336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6621-A5F9-708F-B875-D8595C55E2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6A3C70-1E43-73EA-1E68-E621A3990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B16E0C-4E5A-8395-9B18-6BE50CB4E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ACA4D-FEB9-9326-C381-ACAE72DB148C}"/>
              </a:ext>
            </a:extLst>
          </p:cNvPr>
          <p:cNvSpPr>
            <a:spLocks noGrp="1"/>
          </p:cNvSpPr>
          <p:nvPr>
            <p:ph type="dt" sz="half" idx="10"/>
          </p:nvPr>
        </p:nvSpPr>
        <p:spPr/>
        <p:txBody>
          <a:bodyPr/>
          <a:lstStyle/>
          <a:p>
            <a:fld id="{14601269-8A65-451C-9820-009ADAF0F99F}" type="datetimeFigureOut">
              <a:rPr lang="en-US" smtClean="0"/>
              <a:t>8/24/2025</a:t>
            </a:fld>
            <a:endParaRPr lang="en-US"/>
          </a:p>
        </p:txBody>
      </p:sp>
      <p:sp>
        <p:nvSpPr>
          <p:cNvPr id="6" name="Footer Placeholder 5">
            <a:extLst>
              <a:ext uri="{FF2B5EF4-FFF2-40B4-BE49-F238E27FC236}">
                <a16:creationId xmlns:a16="http://schemas.microsoft.com/office/drawing/2014/main" id="{6ED80C76-B855-D411-A73F-273A291E9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CCE3E4-8BC2-F01A-2056-6EE5332C9E08}"/>
              </a:ext>
            </a:extLst>
          </p:cNvPr>
          <p:cNvSpPr>
            <a:spLocks noGrp="1"/>
          </p:cNvSpPr>
          <p:nvPr>
            <p:ph type="sldNum" sz="quarter" idx="12"/>
          </p:nvPr>
        </p:nvSpPr>
        <p:spPr/>
        <p:txBody>
          <a:bodyPr/>
          <a:lstStyle/>
          <a:p>
            <a:fld id="{C8BAE93C-2A30-4A17-A032-9CCC32BEDFA9}" type="slidenum">
              <a:rPr lang="en-US" smtClean="0"/>
              <a:t>‹#›</a:t>
            </a:fld>
            <a:endParaRPr lang="en-US"/>
          </a:p>
        </p:txBody>
      </p:sp>
    </p:spTree>
    <p:extLst>
      <p:ext uri="{BB962C8B-B14F-4D97-AF65-F5344CB8AC3E}">
        <p14:creationId xmlns:p14="http://schemas.microsoft.com/office/powerpoint/2010/main" val="2837098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84B9D-6C6B-FF64-6A8A-9F0ADB9A9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F2FA62-F9BE-69B8-D053-85BD6E3B52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7E35D-C2AE-6735-A4E0-E3DE778AAF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601269-8A65-451C-9820-009ADAF0F99F}" type="datetimeFigureOut">
              <a:rPr lang="en-US" smtClean="0"/>
              <a:t>8/24/2025</a:t>
            </a:fld>
            <a:endParaRPr lang="en-US"/>
          </a:p>
        </p:txBody>
      </p:sp>
      <p:sp>
        <p:nvSpPr>
          <p:cNvPr id="5" name="Footer Placeholder 4">
            <a:extLst>
              <a:ext uri="{FF2B5EF4-FFF2-40B4-BE49-F238E27FC236}">
                <a16:creationId xmlns:a16="http://schemas.microsoft.com/office/drawing/2014/main" id="{845B9D33-59F3-463E-29AC-651566F4B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0A3E43-3A43-F143-AB43-E170592486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BAE93C-2A30-4A17-A032-9CCC32BEDFA9}" type="slidenum">
              <a:rPr lang="en-US" smtClean="0"/>
              <a:t>‹#›</a:t>
            </a:fld>
            <a:endParaRPr lang="en-US"/>
          </a:p>
        </p:txBody>
      </p:sp>
    </p:spTree>
    <p:extLst>
      <p:ext uri="{BB962C8B-B14F-4D97-AF65-F5344CB8AC3E}">
        <p14:creationId xmlns:p14="http://schemas.microsoft.com/office/powerpoint/2010/main" val="2274693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13.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svg"/><Relationship Id="rId7" Type="http://schemas.openxmlformats.org/officeDocument/2006/relationships/image" Target="../media/image13.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svg"/><Relationship Id="rId7" Type="http://schemas.openxmlformats.org/officeDocument/2006/relationships/image" Target="../media/image13.sv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svg"/><Relationship Id="rId7"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svg"/><Relationship Id="rId4" Type="http://schemas.openxmlformats.org/officeDocument/2006/relationships/image" Target="../media/image10.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6.svg"/><Relationship Id="rId7" Type="http://schemas.openxmlformats.org/officeDocument/2006/relationships/image" Target="../media/image13.sv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0.svg"/><Relationship Id="rId5" Type="http://schemas.openxmlformats.org/officeDocument/2006/relationships/image" Target="../media/image11.svg"/><Relationship Id="rId15" Type="http://schemas.openxmlformats.org/officeDocument/2006/relationships/image" Target="../media/image24.svg"/><Relationship Id="rId10"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6.sv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6.svg"/><Relationship Id="rId7" Type="http://schemas.openxmlformats.org/officeDocument/2006/relationships/image" Target="../media/image13.sv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E612EF9C-5CC4-B7AC-872A-DD9DE5BB1403}"/>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49EB743-4853-B944-4343-BED0F98BD234}"/>
              </a:ext>
            </a:extLst>
          </p:cNvPr>
          <p:cNvGrpSpPr>
            <a:grpSpLocks/>
          </p:cNvGrpSpPr>
          <p:nvPr/>
        </p:nvGrpSpPr>
        <p:grpSpPr>
          <a:xfrm flipH="1">
            <a:off x="1" y="1"/>
            <a:ext cx="12191999" cy="6861095"/>
            <a:chOff x="1" y="1"/>
            <a:chExt cx="12191999" cy="6861095"/>
          </a:xfrm>
        </p:grpSpPr>
        <p:sp>
          <p:nvSpPr>
            <p:cNvPr id="3" name="Freeform: Shape 2">
              <a:extLst>
                <a:ext uri="{FF2B5EF4-FFF2-40B4-BE49-F238E27FC236}">
                  <a16:creationId xmlns:a16="http://schemas.microsoft.com/office/drawing/2014/main" id="{88284B9A-33CA-E78D-D3DB-50838DEE7886}"/>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1D5166"/>
            </a:solidFill>
            <a:ln w="4432"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9EA155A0-1804-E54A-A9F1-61BCB89A574B}"/>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1D5166"/>
            </a:solidFill>
            <a:ln w="4432"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40CCEB5-3DF0-814C-2DAF-FA48AFF9FDA4}"/>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2A66BC"/>
            </a:solidFill>
            <a:ln w="4432" cap="flat">
              <a:noFill/>
              <a:prstDash val="solid"/>
              <a:miter/>
            </a:ln>
          </p:spPr>
          <p:txBody>
            <a:bodyPr rtlCol="0" anchor="ctr"/>
            <a:lstStyle/>
            <a:p>
              <a:endParaRPr lang="en-US"/>
            </a:p>
          </p:txBody>
        </p:sp>
        <p:pic>
          <p:nvPicPr>
            <p:cNvPr id="10" name="Graphic 9">
              <a:extLst>
                <a:ext uri="{FF2B5EF4-FFF2-40B4-BE49-F238E27FC236}">
                  <a16:creationId xmlns:a16="http://schemas.microsoft.com/office/drawing/2014/main" id="{003FBEB1-0D78-E32E-804A-1032E2F4FD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sp>
        <p:nvSpPr>
          <p:cNvPr id="14" name="Freeform: Shape 13">
            <a:extLst>
              <a:ext uri="{FF2B5EF4-FFF2-40B4-BE49-F238E27FC236}">
                <a16:creationId xmlns:a16="http://schemas.microsoft.com/office/drawing/2014/main" id="{4E569846-D3AE-D0BC-313C-7BBFE7C87FEA}"/>
              </a:ext>
            </a:extLst>
          </p:cNvPr>
          <p:cNvSpPr>
            <a:spLocks noChangeAspect="1"/>
          </p:cNvSpPr>
          <p:nvPr/>
        </p:nvSpPr>
        <p:spPr>
          <a:xfrm flipH="1">
            <a:off x="-372630" y="1162972"/>
            <a:ext cx="4355327" cy="4355328"/>
          </a:xfrm>
          <a:custGeom>
            <a:avLst/>
            <a:gdLst>
              <a:gd name="connsiteX0" fmla="*/ 4836478 w 4836477"/>
              <a:gd name="connsiteY0" fmla="*/ 2418239 h 4836478"/>
              <a:gd name="connsiteX1" fmla="*/ 2418239 w 4836477"/>
              <a:gd name="connsiteY1" fmla="*/ 4836479 h 4836478"/>
              <a:gd name="connsiteX2" fmla="*/ 0 w 4836477"/>
              <a:gd name="connsiteY2" fmla="*/ 2418239 h 4836478"/>
              <a:gd name="connsiteX3" fmla="*/ 2418239 w 4836477"/>
              <a:gd name="connsiteY3" fmla="*/ 0 h 4836478"/>
              <a:gd name="connsiteX4" fmla="*/ 4836478 w 4836477"/>
              <a:gd name="connsiteY4" fmla="*/ 2418239 h 4836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6477" h="4836478">
                <a:moveTo>
                  <a:pt x="4836478" y="2418239"/>
                </a:moveTo>
                <a:cubicBezTo>
                  <a:pt x="4836478" y="3753796"/>
                  <a:pt x="3753795" y="4836479"/>
                  <a:pt x="2418239" y="4836479"/>
                </a:cubicBezTo>
                <a:cubicBezTo>
                  <a:pt x="1082682" y="4836479"/>
                  <a:pt x="0" y="3753796"/>
                  <a:pt x="0" y="2418239"/>
                </a:cubicBezTo>
                <a:cubicBezTo>
                  <a:pt x="0" y="1082683"/>
                  <a:pt x="1082682" y="0"/>
                  <a:pt x="2418239" y="0"/>
                </a:cubicBezTo>
                <a:cubicBezTo>
                  <a:pt x="3753795" y="0"/>
                  <a:pt x="4836478" y="1082683"/>
                  <a:pt x="4836478" y="2418239"/>
                </a:cubicBezTo>
                <a:close/>
              </a:path>
            </a:pathLst>
          </a:custGeom>
          <a:blipFill dpi="0" rotWithShape="1">
            <a:blip r:embed="rId4"/>
            <a:srcRect/>
            <a:tile tx="-285750" ty="-6350" sx="50000" sy="50000" flip="xy" algn="ctr"/>
          </a:blipFill>
          <a:ln w="14922" cap="flat">
            <a:noFill/>
            <a:prstDash val="solid"/>
            <a:miter/>
          </a:ln>
          <a:effectLst/>
        </p:spPr>
        <p:txBody>
          <a:bodyPr rtlCol="0" anchor="ctr"/>
          <a:lstStyle/>
          <a:p>
            <a:endParaRPr lang="en-US"/>
          </a:p>
        </p:txBody>
      </p:sp>
      <p:sp>
        <p:nvSpPr>
          <p:cNvPr id="15" name="TextBox 14">
            <a:extLst>
              <a:ext uri="{FF2B5EF4-FFF2-40B4-BE49-F238E27FC236}">
                <a16:creationId xmlns:a16="http://schemas.microsoft.com/office/drawing/2014/main" id="{D4D6BBBB-44A5-A645-8EC9-17263B08E640}"/>
              </a:ext>
            </a:extLst>
          </p:cNvPr>
          <p:cNvSpPr txBox="1">
            <a:spLocks/>
          </p:cNvSpPr>
          <p:nvPr/>
        </p:nvSpPr>
        <p:spPr>
          <a:xfrm>
            <a:off x="5830678" y="2368730"/>
            <a:ext cx="5740192" cy="630942"/>
          </a:xfrm>
          <a:prstGeom prst="rect">
            <a:avLst/>
          </a:prstGeom>
          <a:noFill/>
        </p:spPr>
        <p:txBody>
          <a:bodyPr wrap="square">
            <a:spAutoFit/>
          </a:bodyPr>
          <a:lstStyle/>
          <a:p>
            <a:pPr algn="ctr" rtl="1"/>
            <a:r>
              <a:rPr lang="en-US" sz="3500" dirty="0">
                <a:solidFill>
                  <a:schemeClr val="bg1"/>
                </a:solidFill>
                <a:effectLst>
                  <a:glow>
                    <a:schemeClr val="bg1"/>
                  </a:glow>
                </a:effectLst>
                <a:latin typeface="Tajawal ExtraBold" panose="00000800000000000000" pitchFamily="2" charset="-78"/>
                <a:cs typeface="Tajawal ExtraBold" panose="00000800000000000000" pitchFamily="2" charset="-78"/>
              </a:rPr>
              <a:t>Board Management System</a:t>
            </a:r>
          </a:p>
        </p:txBody>
      </p:sp>
      <p:sp>
        <p:nvSpPr>
          <p:cNvPr id="16" name="TextBox 15">
            <a:extLst>
              <a:ext uri="{FF2B5EF4-FFF2-40B4-BE49-F238E27FC236}">
                <a16:creationId xmlns:a16="http://schemas.microsoft.com/office/drawing/2014/main" id="{1F0E74AF-763B-EA16-4807-4608F1F46AAD}"/>
              </a:ext>
            </a:extLst>
          </p:cNvPr>
          <p:cNvSpPr txBox="1"/>
          <p:nvPr/>
        </p:nvSpPr>
        <p:spPr>
          <a:xfrm>
            <a:off x="6444929" y="3123005"/>
            <a:ext cx="5080742" cy="1077218"/>
          </a:xfrm>
          <a:prstGeom prst="rect">
            <a:avLst/>
          </a:prstGeom>
          <a:noFill/>
        </p:spPr>
        <p:txBody>
          <a:bodyPr wrap="square" rtlCol="0">
            <a:spAutoFit/>
          </a:bodyPr>
          <a:lstStyle/>
          <a:p>
            <a:r>
              <a:rPr lang="en-US" sz="1600" dirty="0">
                <a:solidFill>
                  <a:schemeClr val="bg1"/>
                </a:solidFill>
              </a:rPr>
              <a:t>Board system makes the work of the Board of Directors and its secretary easier by integrating all essential functions into a single system that saves time and significantly reduces errors and penalties.</a:t>
            </a:r>
          </a:p>
        </p:txBody>
      </p:sp>
      <p:pic>
        <p:nvPicPr>
          <p:cNvPr id="17" name="Graphic 16">
            <a:extLst>
              <a:ext uri="{FF2B5EF4-FFF2-40B4-BE49-F238E27FC236}">
                <a16:creationId xmlns:a16="http://schemas.microsoft.com/office/drawing/2014/main" id="{0707D443-C697-F3A1-18BA-47B0903813A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5862"/>
          <a:stretch/>
        </p:blipFill>
        <p:spPr>
          <a:xfrm>
            <a:off x="9643834" y="477308"/>
            <a:ext cx="1982451" cy="609835"/>
          </a:xfrm>
          <a:prstGeom prst="rect">
            <a:avLst/>
          </a:prstGeom>
        </p:spPr>
      </p:pic>
      <p:grpSp>
        <p:nvGrpSpPr>
          <p:cNvPr id="11" name="Group 10">
            <a:extLst>
              <a:ext uri="{FF2B5EF4-FFF2-40B4-BE49-F238E27FC236}">
                <a16:creationId xmlns:a16="http://schemas.microsoft.com/office/drawing/2014/main" id="{D4B96FEF-E0CE-4BC1-AA07-508C7E654FBC}"/>
              </a:ext>
            </a:extLst>
          </p:cNvPr>
          <p:cNvGrpSpPr/>
          <p:nvPr/>
        </p:nvGrpSpPr>
        <p:grpSpPr>
          <a:xfrm>
            <a:off x="6950236" y="5483461"/>
            <a:ext cx="2084505" cy="727897"/>
            <a:chOff x="5476872" y="5365920"/>
            <a:chExt cx="2084505" cy="727897"/>
          </a:xfrm>
        </p:grpSpPr>
        <p:pic>
          <p:nvPicPr>
            <p:cNvPr id="12" name="Picture 11">
              <a:extLst>
                <a:ext uri="{FF2B5EF4-FFF2-40B4-BE49-F238E27FC236}">
                  <a16:creationId xmlns:a16="http://schemas.microsoft.com/office/drawing/2014/main" id="{9DCABBE7-DDC2-4429-A729-56A75E93CCB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373" t="18513" r="17923" b="47907"/>
            <a:stretch/>
          </p:blipFill>
          <p:spPr>
            <a:xfrm>
              <a:off x="5476872" y="5672902"/>
              <a:ext cx="774096" cy="420915"/>
            </a:xfrm>
            <a:prstGeom prst="rect">
              <a:avLst/>
            </a:prstGeom>
          </p:spPr>
        </p:pic>
        <p:pic>
          <p:nvPicPr>
            <p:cNvPr id="13" name="Picture 12">
              <a:extLst>
                <a:ext uri="{FF2B5EF4-FFF2-40B4-BE49-F238E27FC236}">
                  <a16:creationId xmlns:a16="http://schemas.microsoft.com/office/drawing/2014/main" id="{DE619CC3-7E9C-4CB4-8F37-FA440C40FE3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2094" r="7460" b="26678"/>
            <a:stretch/>
          </p:blipFill>
          <p:spPr>
            <a:xfrm>
              <a:off x="6036038" y="5732867"/>
              <a:ext cx="1525339" cy="360950"/>
            </a:xfrm>
            <a:prstGeom prst="rect">
              <a:avLst/>
            </a:prstGeom>
          </p:spPr>
        </p:pic>
        <p:sp>
          <p:nvSpPr>
            <p:cNvPr id="18" name="TextBox 17">
              <a:extLst>
                <a:ext uri="{FF2B5EF4-FFF2-40B4-BE49-F238E27FC236}">
                  <a16:creationId xmlns:a16="http://schemas.microsoft.com/office/drawing/2014/main" id="{70227F7C-A8CF-47F0-A0E0-7181952DAB1A}"/>
                </a:ext>
              </a:extLst>
            </p:cNvPr>
            <p:cNvSpPr txBox="1"/>
            <p:nvPr/>
          </p:nvSpPr>
          <p:spPr>
            <a:xfrm>
              <a:off x="5588493" y="5365920"/>
              <a:ext cx="1749287" cy="276999"/>
            </a:xfrm>
            <a:prstGeom prst="rect">
              <a:avLst/>
            </a:prstGeom>
            <a:noFill/>
          </p:spPr>
          <p:txBody>
            <a:bodyPr wrap="square">
              <a:spAutoFit/>
            </a:bodyPr>
            <a:lstStyle/>
            <a:p>
              <a:pPr algn="ctr"/>
              <a:r>
                <a:rPr lang="en-US" sz="1200" dirty="0">
                  <a:latin typeface="Tajawal" pitchFamily="2" charset="-78"/>
                  <a:cs typeface="Tajawal" pitchFamily="2" charset="-78"/>
                </a:rPr>
                <a:t>Powered by</a:t>
              </a:r>
              <a:endParaRPr lang="ar-EG" sz="1200" dirty="0">
                <a:solidFill>
                  <a:srgbClr val="1D5166"/>
                </a:solidFill>
                <a:latin typeface="Tajawal" pitchFamily="2" charset="-78"/>
                <a:cs typeface="Tajawal" panose="00000500000000000000" pitchFamily="2" charset="-78"/>
              </a:endParaRPr>
            </a:p>
          </p:txBody>
        </p:sp>
      </p:grpSp>
    </p:spTree>
    <p:extLst>
      <p:ext uri="{BB962C8B-B14F-4D97-AF65-F5344CB8AC3E}">
        <p14:creationId xmlns:p14="http://schemas.microsoft.com/office/powerpoint/2010/main" val="1818093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F91BD81D-BCC2-5935-9BA8-3D559BBB199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DB1B5C33-AF67-AF9C-D767-BA47FE2B6546}"/>
              </a:ext>
            </a:extLst>
          </p:cNvPr>
          <p:cNvGrpSpPr>
            <a:grpSpLocks/>
          </p:cNvGrpSpPr>
          <p:nvPr/>
        </p:nvGrpSpPr>
        <p:grpSpPr>
          <a:xfrm flipH="1">
            <a:off x="1" y="1"/>
            <a:ext cx="12191999" cy="6861095"/>
            <a:chOff x="1" y="1"/>
            <a:chExt cx="12191999" cy="6861095"/>
          </a:xfrm>
          <a:solidFill>
            <a:srgbClr val="D4E0F2">
              <a:alpha val="60000"/>
            </a:srgbClr>
          </a:solidFill>
        </p:grpSpPr>
        <p:sp>
          <p:nvSpPr>
            <p:cNvPr id="13" name="Freeform: Shape 12">
              <a:extLst>
                <a:ext uri="{FF2B5EF4-FFF2-40B4-BE49-F238E27FC236}">
                  <a16:creationId xmlns:a16="http://schemas.microsoft.com/office/drawing/2014/main" id="{2BCDA402-7C16-05CE-CE69-C1B550679884}"/>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14" name="Freeform: Shape 13">
              <a:extLst>
                <a:ext uri="{FF2B5EF4-FFF2-40B4-BE49-F238E27FC236}">
                  <a16:creationId xmlns:a16="http://schemas.microsoft.com/office/drawing/2014/main" id="{3536A8E2-39A5-F2E0-397F-D44D290C21FD}"/>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21" name="Freeform: Shape 20">
              <a:extLst>
                <a:ext uri="{FF2B5EF4-FFF2-40B4-BE49-F238E27FC236}">
                  <a16:creationId xmlns:a16="http://schemas.microsoft.com/office/drawing/2014/main" id="{1CFA7C28-BA14-A883-F08C-CBF992CF8F7C}"/>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22" name="Graphic 21">
              <a:extLst>
                <a:ext uri="{FF2B5EF4-FFF2-40B4-BE49-F238E27FC236}">
                  <a16:creationId xmlns:a16="http://schemas.microsoft.com/office/drawing/2014/main" id="{42D319EF-95F6-5E05-E1E8-B7633ED9A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8661537D-83BD-D91A-B8C1-0461AFCC48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34F47E3C-C1F0-10BA-3041-56A98E46C5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F3290E68-85CB-037E-DFC5-5699871B3E70}"/>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730C5C36-B85D-E7AF-20EE-607E8F696442}"/>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150B0C40-D860-E9A2-412C-897EB6D8001C}"/>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C7B65B-D1A0-CD50-B2E9-EDBAA1755646}"/>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8F741560-18EE-866F-47C8-4BEA002491E7}"/>
              </a:ext>
            </a:extLst>
          </p:cNvPr>
          <p:cNvSpPr/>
          <p:nvPr/>
        </p:nvSpPr>
        <p:spPr>
          <a:xfrm>
            <a:off x="6325597" y="1308544"/>
            <a:ext cx="4824012" cy="1695769"/>
          </a:xfrm>
          <a:prstGeom prst="roundRect">
            <a:avLst/>
          </a:prstGeom>
          <a:solidFill>
            <a:srgbClr val="AAC2E4"/>
          </a:solidFill>
          <a:ln w="12700">
            <a:solidFill>
              <a:srgbClr val="2A66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6F405AD-0189-68E3-72AA-A249FF69EE8B}"/>
              </a:ext>
            </a:extLst>
          </p:cNvPr>
          <p:cNvSpPr/>
          <p:nvPr/>
        </p:nvSpPr>
        <p:spPr>
          <a:xfrm>
            <a:off x="6325598" y="3554766"/>
            <a:ext cx="4824012" cy="1552092"/>
          </a:xfrm>
          <a:prstGeom prst="roundRect">
            <a:avLst/>
          </a:prstGeom>
          <a:solidFill>
            <a:srgbClr val="AAC2E4"/>
          </a:solidFill>
          <a:ln w="12700">
            <a:solidFill>
              <a:srgbClr val="2A66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2D316C7-B6BD-9854-F2FF-9A6AC39763AF}"/>
              </a:ext>
            </a:extLst>
          </p:cNvPr>
          <p:cNvSpPr/>
          <p:nvPr/>
        </p:nvSpPr>
        <p:spPr>
          <a:xfrm>
            <a:off x="6103733" y="1234417"/>
            <a:ext cx="351064" cy="351064"/>
          </a:xfrm>
          <a:prstGeom prst="ellipse">
            <a:avLst/>
          </a:prstGeom>
          <a:solidFill>
            <a:srgbClr val="2A66B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7" name="Oval 6">
            <a:extLst>
              <a:ext uri="{FF2B5EF4-FFF2-40B4-BE49-F238E27FC236}">
                <a16:creationId xmlns:a16="http://schemas.microsoft.com/office/drawing/2014/main" id="{7D9E1BD2-3232-E184-8AD1-7E299FA9C235}"/>
              </a:ext>
            </a:extLst>
          </p:cNvPr>
          <p:cNvSpPr/>
          <p:nvPr/>
        </p:nvSpPr>
        <p:spPr>
          <a:xfrm>
            <a:off x="6204566" y="3429000"/>
            <a:ext cx="351064" cy="351064"/>
          </a:xfrm>
          <a:prstGeom prst="ellipse">
            <a:avLst/>
          </a:prstGeom>
          <a:solidFill>
            <a:srgbClr val="2A66B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TextBox 7">
            <a:extLst>
              <a:ext uri="{FF2B5EF4-FFF2-40B4-BE49-F238E27FC236}">
                <a16:creationId xmlns:a16="http://schemas.microsoft.com/office/drawing/2014/main" id="{3AE061C5-7746-5249-EA89-0142AA2D5D00}"/>
              </a:ext>
            </a:extLst>
          </p:cNvPr>
          <p:cNvSpPr txBox="1"/>
          <p:nvPr/>
        </p:nvSpPr>
        <p:spPr>
          <a:xfrm>
            <a:off x="783458" y="1533397"/>
            <a:ext cx="4862718" cy="3562770"/>
          </a:xfrm>
          <a:prstGeom prst="rect">
            <a:avLst/>
          </a:prstGeom>
          <a:noFill/>
        </p:spPr>
        <p:txBody>
          <a:bodyPr wrap="square" rtlCol="0">
            <a:spAutoFit/>
          </a:bodyPr>
          <a:lstStyle/>
          <a:p>
            <a:r>
              <a:rPr lang="en-US" b="1" dirty="0">
                <a:solidFill>
                  <a:srgbClr val="2A66BC"/>
                </a:solidFill>
              </a:rPr>
              <a:t>Future Plan for Board Development</a:t>
            </a:r>
            <a:endParaRPr lang="ar-EG" b="1" dirty="0">
              <a:solidFill>
                <a:srgbClr val="2A66BC"/>
              </a:solidFill>
            </a:endParaRPr>
          </a:p>
          <a:p>
            <a:endParaRPr lang="en-US" b="1" dirty="0">
              <a:solidFill>
                <a:srgbClr val="2A66BC"/>
              </a:solidFill>
            </a:endParaRPr>
          </a:p>
          <a:p>
            <a:pPr>
              <a:lnSpc>
                <a:spcPct val="150000"/>
              </a:lnSpc>
            </a:pPr>
            <a:r>
              <a:rPr lang="en-US" sz="1600" dirty="0">
                <a:solidFill>
                  <a:srgbClr val="1D5166"/>
                </a:solidFill>
              </a:rPr>
              <a:t>We believe in the importance of continuous development that ensures our systems keep operating efficiently over the years while staying up to date with the latest technologies in the market. For this reason, our dedicated team has already begun working on enhancing the Board application by adding new services and innovating systems that can be integrated to increase its efficiency and comprehensiveness.</a:t>
            </a:r>
          </a:p>
        </p:txBody>
      </p:sp>
      <p:sp>
        <p:nvSpPr>
          <p:cNvPr id="10" name="TextBox 9">
            <a:extLst>
              <a:ext uri="{FF2B5EF4-FFF2-40B4-BE49-F238E27FC236}">
                <a16:creationId xmlns:a16="http://schemas.microsoft.com/office/drawing/2014/main" id="{23B22FFD-8CD0-C989-4E2A-B3745B311FE8}"/>
              </a:ext>
            </a:extLst>
          </p:cNvPr>
          <p:cNvSpPr txBox="1"/>
          <p:nvPr/>
        </p:nvSpPr>
        <p:spPr>
          <a:xfrm>
            <a:off x="6477264" y="1554305"/>
            <a:ext cx="4214788" cy="1143903"/>
          </a:xfrm>
          <a:prstGeom prst="rect">
            <a:avLst/>
          </a:prstGeom>
          <a:noFill/>
        </p:spPr>
        <p:txBody>
          <a:bodyPr wrap="square" rtlCol="0">
            <a:spAutoFit/>
          </a:bodyPr>
          <a:lstStyle/>
          <a:p>
            <a:r>
              <a:rPr lang="en-US" sz="1600" b="1" dirty="0">
                <a:solidFill>
                  <a:srgbClr val="1D5166"/>
                </a:solidFill>
              </a:rPr>
              <a:t>Android Tablet Application</a:t>
            </a:r>
            <a:endParaRPr lang="en-US" sz="1600" dirty="0">
              <a:solidFill>
                <a:srgbClr val="1D5166"/>
              </a:solidFill>
            </a:endParaRPr>
          </a:p>
          <a:p>
            <a:pPr algn="l">
              <a:spcBef>
                <a:spcPts val="1000"/>
              </a:spcBef>
            </a:pPr>
            <a:r>
              <a:rPr lang="en-US" sz="1400" dirty="0">
                <a:solidFill>
                  <a:srgbClr val="1D5166"/>
                </a:solidFill>
                <a:latin typeface="Tajawal" panose="00000500000000000000" pitchFamily="2" charset="-78"/>
                <a:cs typeface="Tajawal" panose="00000500000000000000" pitchFamily="2" charset="-78"/>
              </a:rPr>
              <a:t>A board member can access Board by downloading the application on their Android device, logging in, and following all meetings, tasks, and more.</a:t>
            </a:r>
          </a:p>
        </p:txBody>
      </p:sp>
      <p:sp>
        <p:nvSpPr>
          <p:cNvPr id="11" name="TextBox 10">
            <a:extLst>
              <a:ext uri="{FF2B5EF4-FFF2-40B4-BE49-F238E27FC236}">
                <a16:creationId xmlns:a16="http://schemas.microsoft.com/office/drawing/2014/main" id="{76DC6447-B591-D7F6-B3ED-1BCFC964A1AC}"/>
              </a:ext>
            </a:extLst>
          </p:cNvPr>
          <p:cNvSpPr txBox="1"/>
          <p:nvPr/>
        </p:nvSpPr>
        <p:spPr>
          <a:xfrm>
            <a:off x="6676661" y="3881971"/>
            <a:ext cx="4214788" cy="769441"/>
          </a:xfrm>
          <a:prstGeom prst="rect">
            <a:avLst/>
          </a:prstGeom>
          <a:noFill/>
        </p:spPr>
        <p:txBody>
          <a:bodyPr wrap="square" rtlCol="0">
            <a:spAutoFit/>
          </a:bodyPr>
          <a:lstStyle/>
          <a:p>
            <a:pPr algn="l">
              <a:spcBef>
                <a:spcPts val="1000"/>
              </a:spcBef>
            </a:pPr>
            <a:r>
              <a:rPr lang="en-US" sz="1600" dirty="0">
                <a:solidFill>
                  <a:srgbClr val="1D5166"/>
                </a:solidFill>
                <a:latin typeface="Tajawal ExtraBold" panose="00000800000000000000" pitchFamily="2" charset="-78"/>
                <a:cs typeface="Tajawal ExtraBold" panose="00000800000000000000" pitchFamily="2" charset="-78"/>
              </a:rPr>
              <a:t>Chat</a:t>
            </a:r>
            <a:endParaRPr lang="ar-EG" sz="1600" dirty="0">
              <a:solidFill>
                <a:srgbClr val="1D5166"/>
              </a:solidFill>
              <a:latin typeface="Tajawal ExtraBold" panose="00000800000000000000" pitchFamily="2" charset="-78"/>
              <a:cs typeface="Tajawal ExtraBold" panose="00000800000000000000" pitchFamily="2" charset="-78"/>
            </a:endParaRPr>
          </a:p>
          <a:p>
            <a:r>
              <a:rPr lang="en-US" sz="1400" dirty="0">
                <a:solidFill>
                  <a:srgbClr val="1D5166"/>
                </a:solidFill>
              </a:rPr>
              <a:t>Every user has the ability to communicate with other application users through the chat feature.</a:t>
            </a:r>
          </a:p>
        </p:txBody>
      </p:sp>
    </p:spTree>
    <p:extLst>
      <p:ext uri="{BB962C8B-B14F-4D97-AF65-F5344CB8AC3E}">
        <p14:creationId xmlns:p14="http://schemas.microsoft.com/office/powerpoint/2010/main" val="3138392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BD81D-BCC2-5935-9BA8-3D559BBB199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DB1B5C33-AF67-AF9C-D767-BA47FE2B6546}"/>
              </a:ext>
            </a:extLst>
          </p:cNvPr>
          <p:cNvGrpSpPr>
            <a:grpSpLocks/>
          </p:cNvGrpSpPr>
          <p:nvPr/>
        </p:nvGrpSpPr>
        <p:grpSpPr>
          <a:xfrm>
            <a:off x="1" y="1"/>
            <a:ext cx="12191999" cy="6861095"/>
            <a:chOff x="1" y="1"/>
            <a:chExt cx="12191999" cy="6861095"/>
          </a:xfrm>
          <a:solidFill>
            <a:srgbClr val="D4E0F2">
              <a:alpha val="40000"/>
            </a:srgbClr>
          </a:solidFill>
        </p:grpSpPr>
        <p:sp>
          <p:nvSpPr>
            <p:cNvPr id="13" name="Freeform: Shape 12">
              <a:extLst>
                <a:ext uri="{FF2B5EF4-FFF2-40B4-BE49-F238E27FC236}">
                  <a16:creationId xmlns:a16="http://schemas.microsoft.com/office/drawing/2014/main" id="{2BCDA402-7C16-05CE-CE69-C1B550679884}"/>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grpFill/>
            <a:ln w="4432" cap="flat">
              <a:noFill/>
              <a:prstDash val="solid"/>
              <a:miter/>
            </a:ln>
          </p:spPr>
          <p:txBody>
            <a:bodyPr rtlCol="0" anchor="ctr"/>
            <a:lstStyle/>
            <a:p>
              <a:endParaRPr lang="en-US" sz="1600" dirty="0"/>
            </a:p>
          </p:txBody>
        </p:sp>
        <p:sp>
          <p:nvSpPr>
            <p:cNvPr id="14" name="Freeform: Shape 13">
              <a:extLst>
                <a:ext uri="{FF2B5EF4-FFF2-40B4-BE49-F238E27FC236}">
                  <a16:creationId xmlns:a16="http://schemas.microsoft.com/office/drawing/2014/main" id="{3536A8E2-39A5-F2E0-397F-D44D290C21FD}"/>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grpFill/>
            <a:ln w="4432" cap="flat">
              <a:noFill/>
              <a:prstDash val="solid"/>
              <a:miter/>
            </a:ln>
          </p:spPr>
          <p:txBody>
            <a:bodyPr rtlCol="0" anchor="ctr"/>
            <a:lstStyle/>
            <a:p>
              <a:endParaRPr lang="en-US" sz="1600"/>
            </a:p>
          </p:txBody>
        </p:sp>
        <p:sp>
          <p:nvSpPr>
            <p:cNvPr id="21" name="Freeform: Shape 20">
              <a:extLst>
                <a:ext uri="{FF2B5EF4-FFF2-40B4-BE49-F238E27FC236}">
                  <a16:creationId xmlns:a16="http://schemas.microsoft.com/office/drawing/2014/main" id="{1CFA7C28-BA14-A883-F08C-CBF992CF8F7C}"/>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grpFill/>
            <a:ln w="4432" cap="flat">
              <a:noFill/>
              <a:prstDash val="solid"/>
              <a:miter/>
            </a:ln>
          </p:spPr>
          <p:txBody>
            <a:bodyPr rtlCol="0" anchor="ctr"/>
            <a:lstStyle/>
            <a:p>
              <a:endParaRPr lang="en-US" sz="1600"/>
            </a:p>
          </p:txBody>
        </p:sp>
        <p:pic>
          <p:nvPicPr>
            <p:cNvPr id="22" name="Graphic 21">
              <a:extLst>
                <a:ext uri="{FF2B5EF4-FFF2-40B4-BE49-F238E27FC236}">
                  <a16:creationId xmlns:a16="http://schemas.microsoft.com/office/drawing/2014/main" id="{42D319EF-95F6-5E05-E1E8-B7633ED9A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8661537D-83BD-D91A-B8C1-0461AFCC48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34F47E3C-C1F0-10BA-3041-56A98E46C5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F3290E68-85CB-037E-DFC5-5699871B3E70}"/>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730C5C36-B85D-E7AF-20EE-607E8F696442}"/>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150B0C40-D860-E9A2-412C-897EB6D8001C}"/>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C7B65B-D1A0-CD50-B2E9-EDBAA1755646}"/>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E061C5-7746-5249-EA89-0142AA2D5D00}"/>
              </a:ext>
            </a:extLst>
          </p:cNvPr>
          <p:cNvSpPr txBox="1"/>
          <p:nvPr/>
        </p:nvSpPr>
        <p:spPr>
          <a:xfrm>
            <a:off x="797753" y="1064210"/>
            <a:ext cx="6220083" cy="3527889"/>
          </a:xfrm>
          <a:prstGeom prst="rect">
            <a:avLst/>
          </a:prstGeom>
          <a:noFill/>
        </p:spPr>
        <p:txBody>
          <a:bodyPr wrap="square" rtlCol="0">
            <a:spAutoFit/>
          </a:bodyPr>
          <a:lstStyle/>
          <a:p>
            <a:pPr algn="just"/>
            <a:r>
              <a:rPr lang="en-US" b="1" dirty="0">
                <a:solidFill>
                  <a:srgbClr val="2A66BC"/>
                </a:solidFill>
                <a:latin typeface="Tajawal" panose="00000500000000000000" pitchFamily="2" charset="-78"/>
                <a:cs typeface="Tajawal" panose="00000500000000000000" pitchFamily="2" charset="-78"/>
              </a:rPr>
              <a:t>Future Plan for Board Development</a:t>
            </a:r>
          </a:p>
          <a:p>
            <a:pPr marL="342900" indent="-342900" algn="l">
              <a:lnSpc>
                <a:spcPct val="150000"/>
              </a:lnSpc>
              <a:spcBef>
                <a:spcPts val="1200"/>
              </a:spcBef>
              <a:buFont typeface="+mj-lt"/>
              <a:buAutoNum type="arabicPeriod"/>
            </a:pPr>
            <a:r>
              <a:rPr lang="en-US" sz="1400" b="1" dirty="0">
                <a:solidFill>
                  <a:srgbClr val="1D5166"/>
                </a:solidFill>
                <a:latin typeface="Tajawal" panose="00000500000000000000" pitchFamily="2" charset="-78"/>
                <a:cs typeface="Tajawal" panose="00000500000000000000" pitchFamily="2" charset="-78"/>
              </a:rPr>
              <a:t>Speech-to-Text</a:t>
            </a:r>
            <a:endParaRPr lang="ar-EG" sz="1400" b="1"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Description: </a:t>
            </a:r>
            <a:r>
              <a:rPr lang="en-US" sz="1400" dirty="0">
                <a:solidFill>
                  <a:srgbClr val="1D5166"/>
                </a:solidFill>
                <a:latin typeface="Tajawal" panose="00000500000000000000" pitchFamily="2" charset="-78"/>
                <a:cs typeface="Tajawal" panose="00000500000000000000" pitchFamily="2" charset="-78"/>
              </a:rPr>
              <a:t>Enabling the system to convert members’ inputs during meetings into written text in real time.</a:t>
            </a:r>
            <a:endParaRPr lang="ar-EG" sz="1400"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2. Added Value:</a:t>
            </a:r>
            <a:endParaRPr lang="ar-EG" sz="1400" b="1"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dirty="0">
                <a:solidFill>
                  <a:srgbClr val="1D5166"/>
                </a:solidFill>
                <a:latin typeface="Tajawal" panose="00000500000000000000" pitchFamily="2" charset="-78"/>
                <a:cs typeface="Tajawal" panose="00000500000000000000" pitchFamily="2" charset="-78"/>
              </a:rPr>
              <a:t>Automatically simplify the drafting of meeting minutes.</a:t>
            </a:r>
            <a:endParaRPr lang="ar-EG" sz="1400"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dirty="0">
                <a:solidFill>
                  <a:srgbClr val="1D5166"/>
                </a:solidFill>
                <a:latin typeface="Tajawal" panose="00000500000000000000" pitchFamily="2" charset="-78"/>
                <a:cs typeface="Tajawal" panose="00000500000000000000" pitchFamily="2" charset="-78"/>
              </a:rPr>
              <a:t>Support members who prefer a written review.</a:t>
            </a:r>
            <a:endParaRPr lang="ar-EG" sz="1400"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dirty="0">
                <a:solidFill>
                  <a:srgbClr val="1D5166"/>
                </a:solidFill>
                <a:latin typeface="Tajawal" panose="00000500000000000000" pitchFamily="2" charset="-78"/>
                <a:cs typeface="Tajawal" panose="00000500000000000000" pitchFamily="2" charset="-78"/>
              </a:rPr>
              <a:t>Improve documentation accuracy and reduce manual errors.</a:t>
            </a:r>
            <a:endParaRPr lang="ar-SA" sz="1400" dirty="0">
              <a:solidFill>
                <a:srgbClr val="1D5166"/>
              </a:solidFill>
              <a:latin typeface="Tajawal" panose="00000500000000000000" pitchFamily="2" charset="-78"/>
              <a:cs typeface="Tajawal" panose="00000500000000000000" pitchFamily="2" charset="-78"/>
            </a:endParaRPr>
          </a:p>
        </p:txBody>
      </p:sp>
      <p:grpSp>
        <p:nvGrpSpPr>
          <p:cNvPr id="2" name="Group 1">
            <a:extLst>
              <a:ext uri="{FF2B5EF4-FFF2-40B4-BE49-F238E27FC236}">
                <a16:creationId xmlns:a16="http://schemas.microsoft.com/office/drawing/2014/main" id="{3406F5A5-4D78-4167-95C2-701D27402D55}"/>
              </a:ext>
            </a:extLst>
          </p:cNvPr>
          <p:cNvGrpSpPr/>
          <p:nvPr/>
        </p:nvGrpSpPr>
        <p:grpSpPr>
          <a:xfrm>
            <a:off x="7475822" y="1172820"/>
            <a:ext cx="3805958" cy="3880498"/>
            <a:chOff x="718463" y="1245085"/>
            <a:chExt cx="3805958" cy="3880498"/>
          </a:xfrm>
        </p:grpSpPr>
        <p:grpSp>
          <p:nvGrpSpPr>
            <p:cNvPr id="23" name="Graphic 3">
              <a:extLst>
                <a:ext uri="{FF2B5EF4-FFF2-40B4-BE49-F238E27FC236}">
                  <a16:creationId xmlns:a16="http://schemas.microsoft.com/office/drawing/2014/main" id="{1063FEC0-9377-41D4-9B87-3F821BDA2814}"/>
                </a:ext>
              </a:extLst>
            </p:cNvPr>
            <p:cNvGrpSpPr/>
            <p:nvPr/>
          </p:nvGrpSpPr>
          <p:grpSpPr>
            <a:xfrm>
              <a:off x="718463" y="1245085"/>
              <a:ext cx="3805958" cy="3880498"/>
              <a:chOff x="718463" y="1245085"/>
              <a:chExt cx="3805958" cy="3880498"/>
            </a:xfrm>
          </p:grpSpPr>
          <p:sp>
            <p:nvSpPr>
              <p:cNvPr id="24" name="Freeform: Shape 23">
                <a:extLst>
                  <a:ext uri="{FF2B5EF4-FFF2-40B4-BE49-F238E27FC236}">
                    <a16:creationId xmlns:a16="http://schemas.microsoft.com/office/drawing/2014/main" id="{CB1CBFEB-57A2-4053-9D7D-4C6321F42F34}"/>
                  </a:ext>
                </a:extLst>
              </p:cNvPr>
              <p:cNvSpPr/>
              <p:nvPr/>
            </p:nvSpPr>
            <p:spPr>
              <a:xfrm>
                <a:off x="969173" y="1245085"/>
                <a:ext cx="3333564" cy="3880498"/>
              </a:xfrm>
              <a:custGeom>
                <a:avLst/>
                <a:gdLst>
                  <a:gd name="connsiteX0" fmla="*/ 84244 w 3333564"/>
                  <a:gd name="connsiteY0" fmla="*/ 1208635 h 3880498"/>
                  <a:gd name="connsiteX1" fmla="*/ 183230 w 3333564"/>
                  <a:gd name="connsiteY1" fmla="*/ 2474434 h 3880498"/>
                  <a:gd name="connsiteX2" fmla="*/ 1799160 w 3333564"/>
                  <a:gd name="connsiteY2" fmla="*/ 3731911 h 3880498"/>
                  <a:gd name="connsiteX3" fmla="*/ 3231659 w 3333564"/>
                  <a:gd name="connsiteY3" fmla="*/ 3409198 h 3880498"/>
                  <a:gd name="connsiteX4" fmla="*/ 3127417 w 3333564"/>
                  <a:gd name="connsiteY4" fmla="*/ 1933863 h 3880498"/>
                  <a:gd name="connsiteX5" fmla="*/ 2864621 w 3333564"/>
                  <a:gd name="connsiteY5" fmla="*/ 520373 h 3880498"/>
                  <a:gd name="connsiteX6" fmla="*/ 938329 w 3333564"/>
                  <a:gd name="connsiteY6" fmla="*/ 248818 h 3880498"/>
                  <a:gd name="connsiteX7" fmla="*/ 84244 w 3333564"/>
                  <a:gd name="connsiteY7" fmla="*/ 1208635 h 388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564" h="3880498">
                    <a:moveTo>
                      <a:pt x="84244" y="1208635"/>
                    </a:moveTo>
                    <a:cubicBezTo>
                      <a:pt x="84244" y="1208635"/>
                      <a:pt x="-159981" y="1839345"/>
                      <a:pt x="183230" y="2474434"/>
                    </a:cubicBezTo>
                    <a:cubicBezTo>
                      <a:pt x="526441" y="3109523"/>
                      <a:pt x="1233361" y="3445026"/>
                      <a:pt x="1799160" y="3731911"/>
                    </a:cubicBezTo>
                    <a:cubicBezTo>
                      <a:pt x="2364959" y="4018796"/>
                      <a:pt x="2952482" y="3879077"/>
                      <a:pt x="3231659" y="3409198"/>
                    </a:cubicBezTo>
                    <a:cubicBezTo>
                      <a:pt x="3510835" y="2939319"/>
                      <a:pt x="3127942" y="2603905"/>
                      <a:pt x="3127417" y="1933863"/>
                    </a:cubicBezTo>
                    <a:cubicBezTo>
                      <a:pt x="3126891" y="1263822"/>
                      <a:pt x="3227717" y="1086435"/>
                      <a:pt x="2864621" y="520373"/>
                    </a:cubicBezTo>
                    <a:cubicBezTo>
                      <a:pt x="2501525" y="-45688"/>
                      <a:pt x="1611436" y="-171042"/>
                      <a:pt x="938329" y="248818"/>
                    </a:cubicBezTo>
                    <a:cubicBezTo>
                      <a:pt x="265222" y="668678"/>
                      <a:pt x="84244" y="1208635"/>
                      <a:pt x="84244" y="1208635"/>
                    </a:cubicBezTo>
                    <a:close/>
                  </a:path>
                </a:pathLst>
              </a:custGeom>
              <a:solidFill>
                <a:srgbClr val="FFFFFF">
                  <a:alpha val="70000"/>
                </a:srgbClr>
              </a:solidFill>
              <a:ln w="8757"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20F17C4-EC51-4015-AFBF-6B6B00D5E0EA}"/>
                  </a:ext>
                </a:extLst>
              </p:cNvPr>
              <p:cNvSpPr/>
              <p:nvPr/>
            </p:nvSpPr>
            <p:spPr>
              <a:xfrm>
                <a:off x="718463" y="1512267"/>
                <a:ext cx="3805958" cy="3434791"/>
              </a:xfrm>
              <a:custGeom>
                <a:avLst/>
                <a:gdLst>
                  <a:gd name="connsiteX0" fmla="*/ 2956076 w 3805958"/>
                  <a:gd name="connsiteY0" fmla="*/ 135372 h 3434791"/>
                  <a:gd name="connsiteX1" fmla="*/ 2022013 w 3805958"/>
                  <a:gd name="connsiteY1" fmla="*/ 135372 h 3434791"/>
                  <a:gd name="connsiteX2" fmla="*/ 1027 w 3805958"/>
                  <a:gd name="connsiteY2" fmla="*/ 2414423 h 3434791"/>
                  <a:gd name="connsiteX3" fmla="*/ 552285 w 3805958"/>
                  <a:gd name="connsiteY3" fmla="*/ 3187129 h 3434791"/>
                  <a:gd name="connsiteX4" fmla="*/ 1847079 w 3805958"/>
                  <a:gd name="connsiteY4" fmla="*/ 3428201 h 3434791"/>
                  <a:gd name="connsiteX5" fmla="*/ 3216332 w 3805958"/>
                  <a:gd name="connsiteY5" fmla="*/ 3208065 h 3434791"/>
                  <a:gd name="connsiteX6" fmla="*/ 3623139 w 3805958"/>
                  <a:gd name="connsiteY6" fmla="*/ 2864854 h 3434791"/>
                  <a:gd name="connsiteX7" fmla="*/ 3801227 w 3805958"/>
                  <a:gd name="connsiteY7" fmla="*/ 2351264 h 3434791"/>
                  <a:gd name="connsiteX8" fmla="*/ 3628220 w 3805958"/>
                  <a:gd name="connsiteY8" fmla="*/ 1494288 h 3434791"/>
                  <a:gd name="connsiteX9" fmla="*/ 3203455 w 3805958"/>
                  <a:gd name="connsiteY9" fmla="*/ 719917 h 3434791"/>
                  <a:gd name="connsiteX10" fmla="*/ 2956076 w 3805958"/>
                  <a:gd name="connsiteY10" fmla="*/ 135372 h 343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5958" h="3434791">
                    <a:moveTo>
                      <a:pt x="2956076" y="135372"/>
                    </a:moveTo>
                    <a:cubicBezTo>
                      <a:pt x="2749344" y="-82924"/>
                      <a:pt x="2241798" y="-2946"/>
                      <a:pt x="2022013" y="135372"/>
                    </a:cubicBezTo>
                    <a:cubicBezTo>
                      <a:pt x="1308435" y="584314"/>
                      <a:pt x="57616" y="1331705"/>
                      <a:pt x="1027" y="2414423"/>
                    </a:cubicBezTo>
                    <a:cubicBezTo>
                      <a:pt x="-23062" y="2874578"/>
                      <a:pt x="382782" y="3116262"/>
                      <a:pt x="552285" y="3187129"/>
                    </a:cubicBezTo>
                    <a:cubicBezTo>
                      <a:pt x="959443" y="3357421"/>
                      <a:pt x="1406195" y="3408491"/>
                      <a:pt x="1847079" y="3428201"/>
                    </a:cubicBezTo>
                    <a:cubicBezTo>
                      <a:pt x="2307584" y="3448786"/>
                      <a:pt x="2801903" y="3432756"/>
                      <a:pt x="3216332" y="3208065"/>
                    </a:cubicBezTo>
                    <a:cubicBezTo>
                      <a:pt x="3373483" y="3123007"/>
                      <a:pt x="3521700" y="3013859"/>
                      <a:pt x="3623139" y="2864854"/>
                    </a:cubicBezTo>
                    <a:cubicBezTo>
                      <a:pt x="3726155" y="2713484"/>
                      <a:pt x="3785459" y="2533206"/>
                      <a:pt x="3801227" y="2351264"/>
                    </a:cubicBezTo>
                    <a:cubicBezTo>
                      <a:pt x="3826543" y="2057809"/>
                      <a:pt x="3747617" y="1763566"/>
                      <a:pt x="3628220" y="1494288"/>
                    </a:cubicBezTo>
                    <a:cubicBezTo>
                      <a:pt x="3508823" y="1225010"/>
                      <a:pt x="3349657" y="975704"/>
                      <a:pt x="3203455" y="719917"/>
                    </a:cubicBezTo>
                    <a:cubicBezTo>
                      <a:pt x="3108147" y="553129"/>
                      <a:pt x="3129959" y="319241"/>
                      <a:pt x="2956076" y="135372"/>
                    </a:cubicBezTo>
                    <a:close/>
                  </a:path>
                </a:pathLst>
              </a:custGeom>
              <a:solidFill>
                <a:srgbClr val="2A66BC"/>
              </a:solidFill>
              <a:ln w="875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88975C1-4D0C-446D-90A5-7D228780BCC1}"/>
                  </a:ext>
                </a:extLst>
              </p:cNvPr>
              <p:cNvSpPr/>
              <p:nvPr/>
            </p:nvSpPr>
            <p:spPr>
              <a:xfrm>
                <a:off x="718463" y="1512267"/>
                <a:ext cx="3805958" cy="3434791"/>
              </a:xfrm>
              <a:custGeom>
                <a:avLst/>
                <a:gdLst>
                  <a:gd name="connsiteX0" fmla="*/ 2956076 w 3805958"/>
                  <a:gd name="connsiteY0" fmla="*/ 135372 h 3434791"/>
                  <a:gd name="connsiteX1" fmla="*/ 2022013 w 3805958"/>
                  <a:gd name="connsiteY1" fmla="*/ 135372 h 3434791"/>
                  <a:gd name="connsiteX2" fmla="*/ 1027 w 3805958"/>
                  <a:gd name="connsiteY2" fmla="*/ 2414423 h 3434791"/>
                  <a:gd name="connsiteX3" fmla="*/ 552285 w 3805958"/>
                  <a:gd name="connsiteY3" fmla="*/ 3187129 h 3434791"/>
                  <a:gd name="connsiteX4" fmla="*/ 1847079 w 3805958"/>
                  <a:gd name="connsiteY4" fmla="*/ 3428201 h 3434791"/>
                  <a:gd name="connsiteX5" fmla="*/ 3216332 w 3805958"/>
                  <a:gd name="connsiteY5" fmla="*/ 3208065 h 3434791"/>
                  <a:gd name="connsiteX6" fmla="*/ 3623139 w 3805958"/>
                  <a:gd name="connsiteY6" fmla="*/ 2864854 h 3434791"/>
                  <a:gd name="connsiteX7" fmla="*/ 3801227 w 3805958"/>
                  <a:gd name="connsiteY7" fmla="*/ 2351264 h 3434791"/>
                  <a:gd name="connsiteX8" fmla="*/ 3628220 w 3805958"/>
                  <a:gd name="connsiteY8" fmla="*/ 1494288 h 3434791"/>
                  <a:gd name="connsiteX9" fmla="*/ 3203455 w 3805958"/>
                  <a:gd name="connsiteY9" fmla="*/ 719917 h 3434791"/>
                  <a:gd name="connsiteX10" fmla="*/ 2956076 w 3805958"/>
                  <a:gd name="connsiteY10" fmla="*/ 135372 h 343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5958" h="3434791">
                    <a:moveTo>
                      <a:pt x="2956076" y="135372"/>
                    </a:moveTo>
                    <a:cubicBezTo>
                      <a:pt x="2749344" y="-82924"/>
                      <a:pt x="2241798" y="-2946"/>
                      <a:pt x="2022013" y="135372"/>
                    </a:cubicBezTo>
                    <a:cubicBezTo>
                      <a:pt x="1308435" y="584314"/>
                      <a:pt x="57616" y="1331705"/>
                      <a:pt x="1027" y="2414423"/>
                    </a:cubicBezTo>
                    <a:cubicBezTo>
                      <a:pt x="-23062" y="2874578"/>
                      <a:pt x="382782" y="3116262"/>
                      <a:pt x="552285" y="3187129"/>
                    </a:cubicBezTo>
                    <a:cubicBezTo>
                      <a:pt x="959443" y="3357421"/>
                      <a:pt x="1406195" y="3408491"/>
                      <a:pt x="1847079" y="3428201"/>
                    </a:cubicBezTo>
                    <a:cubicBezTo>
                      <a:pt x="2307584" y="3448786"/>
                      <a:pt x="2801903" y="3432756"/>
                      <a:pt x="3216332" y="3208065"/>
                    </a:cubicBezTo>
                    <a:cubicBezTo>
                      <a:pt x="3373483" y="3123007"/>
                      <a:pt x="3521700" y="3013859"/>
                      <a:pt x="3623139" y="2864854"/>
                    </a:cubicBezTo>
                    <a:cubicBezTo>
                      <a:pt x="3726155" y="2713484"/>
                      <a:pt x="3785459" y="2533206"/>
                      <a:pt x="3801227" y="2351264"/>
                    </a:cubicBezTo>
                    <a:cubicBezTo>
                      <a:pt x="3826543" y="2057809"/>
                      <a:pt x="3747617" y="1763566"/>
                      <a:pt x="3628220" y="1494288"/>
                    </a:cubicBezTo>
                    <a:cubicBezTo>
                      <a:pt x="3508823" y="1225010"/>
                      <a:pt x="3349657" y="975704"/>
                      <a:pt x="3203455" y="719917"/>
                    </a:cubicBezTo>
                    <a:cubicBezTo>
                      <a:pt x="3108147" y="553129"/>
                      <a:pt x="3129959" y="319241"/>
                      <a:pt x="2956076" y="135372"/>
                    </a:cubicBezTo>
                    <a:close/>
                  </a:path>
                </a:pathLst>
              </a:custGeom>
              <a:solidFill>
                <a:srgbClr val="FFFFFF">
                  <a:alpha val="70000"/>
                </a:srgbClr>
              </a:solidFill>
              <a:ln w="8757" cap="flat">
                <a:noFill/>
                <a:prstDash val="solid"/>
                <a:miter/>
              </a:ln>
            </p:spPr>
            <p:txBody>
              <a:bodyPr rtlCol="0" anchor="ctr"/>
              <a:lstStyle/>
              <a:p>
                <a:endParaRPr lang="en-US"/>
              </a:p>
            </p:txBody>
          </p:sp>
        </p:grpSp>
        <p:grpSp>
          <p:nvGrpSpPr>
            <p:cNvPr id="27" name="Graphic 3">
              <a:extLst>
                <a:ext uri="{FF2B5EF4-FFF2-40B4-BE49-F238E27FC236}">
                  <a16:creationId xmlns:a16="http://schemas.microsoft.com/office/drawing/2014/main" id="{ECF40B66-3062-4812-BE20-0BB1798665F1}"/>
                </a:ext>
              </a:extLst>
            </p:cNvPr>
            <p:cNvGrpSpPr/>
            <p:nvPr/>
          </p:nvGrpSpPr>
          <p:grpSpPr>
            <a:xfrm>
              <a:off x="1277844" y="2048402"/>
              <a:ext cx="2178925" cy="2793254"/>
              <a:chOff x="1277844" y="2048402"/>
              <a:chExt cx="2178925" cy="2793254"/>
            </a:xfrm>
          </p:grpSpPr>
          <p:sp>
            <p:nvSpPr>
              <p:cNvPr id="28" name="Freeform: Shape 27">
                <a:extLst>
                  <a:ext uri="{FF2B5EF4-FFF2-40B4-BE49-F238E27FC236}">
                    <a16:creationId xmlns:a16="http://schemas.microsoft.com/office/drawing/2014/main" id="{E98C2DD3-C01B-4648-A505-8B3D8AB59436}"/>
                  </a:ext>
                </a:extLst>
              </p:cNvPr>
              <p:cNvSpPr/>
              <p:nvPr/>
            </p:nvSpPr>
            <p:spPr>
              <a:xfrm>
                <a:off x="1505950" y="2270990"/>
                <a:ext cx="8759" cy="90226"/>
              </a:xfrm>
              <a:custGeom>
                <a:avLst/>
                <a:gdLst>
                  <a:gd name="connsiteX0" fmla="*/ 0 w 8759"/>
                  <a:gd name="connsiteY0" fmla="*/ 0 h 90226"/>
                  <a:gd name="connsiteX1" fmla="*/ 0 w 8759"/>
                  <a:gd name="connsiteY1" fmla="*/ 90227 h 90226"/>
                </a:gdLst>
                <a:ahLst/>
                <a:cxnLst>
                  <a:cxn ang="0">
                    <a:pos x="connsiteX0" y="connsiteY0"/>
                  </a:cxn>
                  <a:cxn ang="0">
                    <a:pos x="connsiteX1" y="connsiteY1"/>
                  </a:cxn>
                </a:cxnLst>
                <a:rect l="l" t="t" r="r" b="b"/>
                <a:pathLst>
                  <a:path w="8759" h="90226">
                    <a:moveTo>
                      <a:pt x="0" y="0"/>
                    </a:moveTo>
                    <a:lnTo>
                      <a:pt x="0" y="90227"/>
                    </a:lnTo>
                  </a:path>
                </a:pathLst>
              </a:custGeom>
              <a:ln w="8757" cap="rnd">
                <a:solidFill>
                  <a:srgbClr val="263238"/>
                </a:solidFill>
                <a:prstDash val="solid"/>
                <a:round/>
              </a:ln>
            </p:spPr>
            <p:txBody>
              <a:bodyPr rtlCol="0" anchor="ctr"/>
              <a:lstStyle/>
              <a:p>
                <a:endParaRPr lang="en-US"/>
              </a:p>
            </p:txBody>
          </p:sp>
          <p:sp>
            <p:nvSpPr>
              <p:cNvPr id="29" name="Freeform: Shape 28">
                <a:extLst>
                  <a:ext uri="{FF2B5EF4-FFF2-40B4-BE49-F238E27FC236}">
                    <a16:creationId xmlns:a16="http://schemas.microsoft.com/office/drawing/2014/main" id="{C5D905A3-C2B4-4531-BC54-B72DD90603CC}"/>
                  </a:ext>
                </a:extLst>
              </p:cNvPr>
              <p:cNvSpPr/>
              <p:nvPr/>
            </p:nvSpPr>
            <p:spPr>
              <a:xfrm>
                <a:off x="1473364" y="2131796"/>
                <a:ext cx="8759" cy="333224"/>
              </a:xfrm>
              <a:custGeom>
                <a:avLst/>
                <a:gdLst>
                  <a:gd name="connsiteX0" fmla="*/ 0 w 8759"/>
                  <a:gd name="connsiteY0" fmla="*/ 0 h 333224"/>
                  <a:gd name="connsiteX1" fmla="*/ 0 w 8759"/>
                  <a:gd name="connsiteY1" fmla="*/ 333225 h 333224"/>
                </a:gdLst>
                <a:ahLst/>
                <a:cxnLst>
                  <a:cxn ang="0">
                    <a:pos x="connsiteX0" y="connsiteY0"/>
                  </a:cxn>
                  <a:cxn ang="0">
                    <a:pos x="connsiteX1" y="connsiteY1"/>
                  </a:cxn>
                </a:cxnLst>
                <a:rect l="l" t="t" r="r" b="b"/>
                <a:pathLst>
                  <a:path w="8759" h="333224">
                    <a:moveTo>
                      <a:pt x="0" y="0"/>
                    </a:moveTo>
                    <a:lnTo>
                      <a:pt x="0" y="333225"/>
                    </a:lnTo>
                  </a:path>
                </a:pathLst>
              </a:custGeom>
              <a:ln w="8757" cap="rnd">
                <a:solidFill>
                  <a:srgbClr val="263238"/>
                </a:solidFill>
                <a:prstDash val="solid"/>
                <a:round/>
              </a:ln>
            </p:spPr>
            <p:txBody>
              <a:bodyPr rtlCol="0" anchor="ctr"/>
              <a:lstStyle/>
              <a:p>
                <a:endParaRPr lang="en-US"/>
              </a:p>
            </p:txBody>
          </p:sp>
          <p:sp>
            <p:nvSpPr>
              <p:cNvPr id="30" name="Freeform: Shape 29">
                <a:extLst>
                  <a:ext uri="{FF2B5EF4-FFF2-40B4-BE49-F238E27FC236}">
                    <a16:creationId xmlns:a16="http://schemas.microsoft.com/office/drawing/2014/main" id="{84A5B4CA-48AD-41EE-96DC-B8CE77E83E4A}"/>
                  </a:ext>
                </a:extLst>
              </p:cNvPr>
              <p:cNvSpPr/>
              <p:nvPr/>
            </p:nvSpPr>
            <p:spPr>
              <a:xfrm>
                <a:off x="1668884" y="2141081"/>
                <a:ext cx="8759" cy="333224"/>
              </a:xfrm>
              <a:custGeom>
                <a:avLst/>
                <a:gdLst>
                  <a:gd name="connsiteX0" fmla="*/ 0 w 8759"/>
                  <a:gd name="connsiteY0" fmla="*/ 0 h 333224"/>
                  <a:gd name="connsiteX1" fmla="*/ 0 w 8759"/>
                  <a:gd name="connsiteY1" fmla="*/ 333225 h 333224"/>
                </a:gdLst>
                <a:ahLst/>
                <a:cxnLst>
                  <a:cxn ang="0">
                    <a:pos x="connsiteX0" y="connsiteY0"/>
                  </a:cxn>
                  <a:cxn ang="0">
                    <a:pos x="connsiteX1" y="connsiteY1"/>
                  </a:cxn>
                </a:cxnLst>
                <a:rect l="l" t="t" r="r" b="b"/>
                <a:pathLst>
                  <a:path w="8759" h="333224">
                    <a:moveTo>
                      <a:pt x="0" y="0"/>
                    </a:moveTo>
                    <a:lnTo>
                      <a:pt x="0" y="333225"/>
                    </a:lnTo>
                  </a:path>
                </a:pathLst>
              </a:custGeom>
              <a:ln w="8757" cap="rnd">
                <a:solidFill>
                  <a:srgbClr val="263238"/>
                </a:solidFill>
                <a:prstDash val="solid"/>
                <a:round/>
              </a:ln>
            </p:spPr>
            <p:txBody>
              <a:bodyPr rtlCol="0" anchor="ctr"/>
              <a:lstStyle/>
              <a:p>
                <a:endParaRPr lang="en-US"/>
              </a:p>
            </p:txBody>
          </p:sp>
          <p:sp>
            <p:nvSpPr>
              <p:cNvPr id="31" name="Freeform: Shape 30">
                <a:extLst>
                  <a:ext uri="{FF2B5EF4-FFF2-40B4-BE49-F238E27FC236}">
                    <a16:creationId xmlns:a16="http://schemas.microsoft.com/office/drawing/2014/main" id="{B6DD3845-3E49-4A9B-A515-3A6A6C9A0C63}"/>
                  </a:ext>
                </a:extLst>
              </p:cNvPr>
              <p:cNvSpPr/>
              <p:nvPr/>
            </p:nvSpPr>
            <p:spPr>
              <a:xfrm>
                <a:off x="1571124" y="2253383"/>
                <a:ext cx="8759" cy="89000"/>
              </a:xfrm>
              <a:custGeom>
                <a:avLst/>
                <a:gdLst>
                  <a:gd name="connsiteX0" fmla="*/ 0 w 8759"/>
                  <a:gd name="connsiteY0" fmla="*/ 0 h 89000"/>
                  <a:gd name="connsiteX1" fmla="*/ 0 w 8759"/>
                  <a:gd name="connsiteY1" fmla="*/ 89000 h 89000"/>
                </a:gdLst>
                <a:ahLst/>
                <a:cxnLst>
                  <a:cxn ang="0">
                    <a:pos x="connsiteX0" y="connsiteY0"/>
                  </a:cxn>
                  <a:cxn ang="0">
                    <a:pos x="connsiteX1" y="connsiteY1"/>
                  </a:cxn>
                </a:cxnLst>
                <a:rect l="l" t="t" r="r" b="b"/>
                <a:pathLst>
                  <a:path w="8759" h="89000">
                    <a:moveTo>
                      <a:pt x="0" y="0"/>
                    </a:moveTo>
                    <a:lnTo>
                      <a:pt x="0" y="89000"/>
                    </a:lnTo>
                  </a:path>
                </a:pathLst>
              </a:custGeom>
              <a:ln w="8757" cap="rnd">
                <a:solidFill>
                  <a:srgbClr val="263238"/>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61D809EA-D3FD-4B29-AED2-B54E7E43ADFC}"/>
                  </a:ext>
                </a:extLst>
              </p:cNvPr>
              <p:cNvSpPr/>
              <p:nvPr/>
            </p:nvSpPr>
            <p:spPr>
              <a:xfrm>
                <a:off x="2190182" y="2253383"/>
                <a:ext cx="8759" cy="89000"/>
              </a:xfrm>
              <a:custGeom>
                <a:avLst/>
                <a:gdLst>
                  <a:gd name="connsiteX0" fmla="*/ 0 w 8759"/>
                  <a:gd name="connsiteY0" fmla="*/ 0 h 89000"/>
                  <a:gd name="connsiteX1" fmla="*/ 0 w 8759"/>
                  <a:gd name="connsiteY1" fmla="*/ 89000 h 89000"/>
                </a:gdLst>
                <a:ahLst/>
                <a:cxnLst>
                  <a:cxn ang="0">
                    <a:pos x="connsiteX0" y="connsiteY0"/>
                  </a:cxn>
                  <a:cxn ang="0">
                    <a:pos x="connsiteX1" y="connsiteY1"/>
                  </a:cxn>
                </a:cxnLst>
                <a:rect l="l" t="t" r="r" b="b"/>
                <a:pathLst>
                  <a:path w="8759" h="89000">
                    <a:moveTo>
                      <a:pt x="0" y="0"/>
                    </a:moveTo>
                    <a:lnTo>
                      <a:pt x="0" y="89000"/>
                    </a:lnTo>
                  </a:path>
                </a:pathLst>
              </a:custGeom>
              <a:ln w="8757" cap="rnd">
                <a:solidFill>
                  <a:srgbClr val="263238"/>
                </a:solidFill>
                <a:prstDash val="solid"/>
                <a:round/>
              </a:ln>
            </p:spPr>
            <p:txBody>
              <a:bodyPr rtlCol="0" anchor="ctr"/>
              <a:lstStyle/>
              <a:p>
                <a:endParaRPr lang="en-US"/>
              </a:p>
            </p:txBody>
          </p:sp>
          <p:sp>
            <p:nvSpPr>
              <p:cNvPr id="33" name="Freeform: Shape 32">
                <a:extLst>
                  <a:ext uri="{FF2B5EF4-FFF2-40B4-BE49-F238E27FC236}">
                    <a16:creationId xmlns:a16="http://schemas.microsoft.com/office/drawing/2014/main" id="{5D5D33EB-FAD1-426E-9201-7AB35760227F}"/>
                  </a:ext>
                </a:extLst>
              </p:cNvPr>
              <p:cNvSpPr/>
              <p:nvPr/>
            </p:nvSpPr>
            <p:spPr>
              <a:xfrm>
                <a:off x="1603710" y="2232447"/>
                <a:ext cx="8759" cy="146289"/>
              </a:xfrm>
              <a:custGeom>
                <a:avLst/>
                <a:gdLst>
                  <a:gd name="connsiteX0" fmla="*/ 0 w 8759"/>
                  <a:gd name="connsiteY0" fmla="*/ 0 h 146289"/>
                  <a:gd name="connsiteX1" fmla="*/ 0 w 8759"/>
                  <a:gd name="connsiteY1" fmla="*/ 146290 h 146289"/>
                </a:gdLst>
                <a:ahLst/>
                <a:cxnLst>
                  <a:cxn ang="0">
                    <a:pos x="connsiteX0" y="connsiteY0"/>
                  </a:cxn>
                  <a:cxn ang="0">
                    <a:pos x="connsiteX1" y="connsiteY1"/>
                  </a:cxn>
                </a:cxnLst>
                <a:rect l="l" t="t" r="r" b="b"/>
                <a:pathLst>
                  <a:path w="8759" h="146289">
                    <a:moveTo>
                      <a:pt x="0" y="0"/>
                    </a:moveTo>
                    <a:lnTo>
                      <a:pt x="0" y="146290"/>
                    </a:lnTo>
                  </a:path>
                </a:pathLst>
              </a:custGeom>
              <a:ln w="8757" cap="rnd">
                <a:solidFill>
                  <a:srgbClr val="263238"/>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E422052D-5D30-4362-8D56-3156B688B733}"/>
                  </a:ext>
                </a:extLst>
              </p:cNvPr>
              <p:cNvSpPr/>
              <p:nvPr/>
            </p:nvSpPr>
            <p:spPr>
              <a:xfrm>
                <a:off x="1538537" y="2252945"/>
                <a:ext cx="8759" cy="146289"/>
              </a:xfrm>
              <a:custGeom>
                <a:avLst/>
                <a:gdLst>
                  <a:gd name="connsiteX0" fmla="*/ 0 w 8759"/>
                  <a:gd name="connsiteY0" fmla="*/ 0 h 146289"/>
                  <a:gd name="connsiteX1" fmla="*/ 0 w 8759"/>
                  <a:gd name="connsiteY1" fmla="*/ 146290 h 146289"/>
                </a:gdLst>
                <a:ahLst/>
                <a:cxnLst>
                  <a:cxn ang="0">
                    <a:pos x="connsiteX0" y="connsiteY0"/>
                  </a:cxn>
                  <a:cxn ang="0">
                    <a:pos x="connsiteX1" y="connsiteY1"/>
                  </a:cxn>
                </a:cxnLst>
                <a:rect l="l" t="t" r="r" b="b"/>
                <a:pathLst>
                  <a:path w="8759" h="146289">
                    <a:moveTo>
                      <a:pt x="0" y="0"/>
                    </a:moveTo>
                    <a:lnTo>
                      <a:pt x="0" y="146290"/>
                    </a:lnTo>
                  </a:path>
                </a:pathLst>
              </a:custGeom>
              <a:ln w="8757" cap="rnd">
                <a:solidFill>
                  <a:srgbClr val="263238"/>
                </a:solidFill>
                <a:prstDash val="solid"/>
                <a:round/>
              </a:ln>
            </p:spPr>
            <p:txBody>
              <a:bodyPr rtlCol="0" anchor="ctr"/>
              <a:lstStyle/>
              <a:p>
                <a:endParaRPr lang="en-US"/>
              </a:p>
            </p:txBody>
          </p:sp>
          <p:sp>
            <p:nvSpPr>
              <p:cNvPr id="35" name="Freeform: Shape 34">
                <a:extLst>
                  <a:ext uri="{FF2B5EF4-FFF2-40B4-BE49-F238E27FC236}">
                    <a16:creationId xmlns:a16="http://schemas.microsoft.com/office/drawing/2014/main" id="{C4D275C4-8422-4570-96E1-A13009025A26}"/>
                  </a:ext>
                </a:extLst>
              </p:cNvPr>
              <p:cNvSpPr/>
              <p:nvPr/>
            </p:nvSpPr>
            <p:spPr>
              <a:xfrm>
                <a:off x="1636297" y="2048402"/>
                <a:ext cx="8759" cy="285308"/>
              </a:xfrm>
              <a:custGeom>
                <a:avLst/>
                <a:gdLst>
                  <a:gd name="connsiteX0" fmla="*/ 0 w 8759"/>
                  <a:gd name="connsiteY0" fmla="*/ 0 h 285308"/>
                  <a:gd name="connsiteX1" fmla="*/ 0 w 8759"/>
                  <a:gd name="connsiteY1" fmla="*/ 285308 h 285308"/>
                </a:gdLst>
                <a:ahLst/>
                <a:cxnLst>
                  <a:cxn ang="0">
                    <a:pos x="connsiteX0" y="connsiteY0"/>
                  </a:cxn>
                  <a:cxn ang="0">
                    <a:pos x="connsiteX1" y="connsiteY1"/>
                  </a:cxn>
                </a:cxnLst>
                <a:rect l="l" t="t" r="r" b="b"/>
                <a:pathLst>
                  <a:path w="8759" h="285308">
                    <a:moveTo>
                      <a:pt x="0" y="0"/>
                    </a:moveTo>
                    <a:lnTo>
                      <a:pt x="0" y="285308"/>
                    </a:lnTo>
                  </a:path>
                </a:pathLst>
              </a:custGeom>
              <a:ln w="8757" cap="rnd">
                <a:solidFill>
                  <a:srgbClr val="263238"/>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4A2FD864-83F7-4B62-8C70-64F19F9C7D88}"/>
                  </a:ext>
                </a:extLst>
              </p:cNvPr>
              <p:cNvSpPr/>
              <p:nvPr/>
            </p:nvSpPr>
            <p:spPr>
              <a:xfrm>
                <a:off x="1701470" y="2253383"/>
                <a:ext cx="8759" cy="88824"/>
              </a:xfrm>
              <a:custGeom>
                <a:avLst/>
                <a:gdLst>
                  <a:gd name="connsiteX0" fmla="*/ 0 w 8759"/>
                  <a:gd name="connsiteY0" fmla="*/ 0 h 88824"/>
                  <a:gd name="connsiteX1" fmla="*/ 0 w 8759"/>
                  <a:gd name="connsiteY1" fmla="*/ 88825 h 88824"/>
                </a:gdLst>
                <a:ahLst/>
                <a:cxnLst>
                  <a:cxn ang="0">
                    <a:pos x="connsiteX0" y="connsiteY0"/>
                  </a:cxn>
                  <a:cxn ang="0">
                    <a:pos x="connsiteX1" y="connsiteY1"/>
                  </a:cxn>
                </a:cxnLst>
                <a:rect l="l" t="t" r="r" b="b"/>
                <a:pathLst>
                  <a:path w="8759" h="88824">
                    <a:moveTo>
                      <a:pt x="0" y="0"/>
                    </a:moveTo>
                    <a:lnTo>
                      <a:pt x="0" y="88825"/>
                    </a:lnTo>
                  </a:path>
                </a:pathLst>
              </a:custGeom>
              <a:ln w="8757" cap="rnd">
                <a:solidFill>
                  <a:srgbClr val="263238"/>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AA9FD765-2CC5-415D-9E4A-ADC8C5390D0B}"/>
                  </a:ext>
                </a:extLst>
              </p:cNvPr>
              <p:cNvSpPr/>
              <p:nvPr/>
            </p:nvSpPr>
            <p:spPr>
              <a:xfrm>
                <a:off x="1734057" y="2188034"/>
                <a:ext cx="8759" cy="199461"/>
              </a:xfrm>
              <a:custGeom>
                <a:avLst/>
                <a:gdLst>
                  <a:gd name="connsiteX0" fmla="*/ 0 w 8759"/>
                  <a:gd name="connsiteY0" fmla="*/ 0 h 199461"/>
                  <a:gd name="connsiteX1" fmla="*/ 0 w 8759"/>
                  <a:gd name="connsiteY1" fmla="*/ 199462 h 199461"/>
                </a:gdLst>
                <a:ahLst/>
                <a:cxnLst>
                  <a:cxn ang="0">
                    <a:pos x="connsiteX0" y="connsiteY0"/>
                  </a:cxn>
                  <a:cxn ang="0">
                    <a:pos x="connsiteX1" y="connsiteY1"/>
                  </a:cxn>
                </a:cxnLst>
                <a:rect l="l" t="t" r="r" b="b"/>
                <a:pathLst>
                  <a:path w="8759" h="199461">
                    <a:moveTo>
                      <a:pt x="0" y="0"/>
                    </a:moveTo>
                    <a:lnTo>
                      <a:pt x="0" y="199462"/>
                    </a:lnTo>
                  </a:path>
                </a:pathLst>
              </a:custGeom>
              <a:ln w="8757" cap="rnd">
                <a:solidFill>
                  <a:srgbClr val="263238"/>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CDB57CBF-8034-4A3D-A7CD-E6D76C8EAECF}"/>
                  </a:ext>
                </a:extLst>
              </p:cNvPr>
              <p:cNvSpPr/>
              <p:nvPr/>
            </p:nvSpPr>
            <p:spPr>
              <a:xfrm>
                <a:off x="1994750" y="2269501"/>
                <a:ext cx="8759" cy="146289"/>
              </a:xfrm>
              <a:custGeom>
                <a:avLst/>
                <a:gdLst>
                  <a:gd name="connsiteX0" fmla="*/ 0 w 8759"/>
                  <a:gd name="connsiteY0" fmla="*/ 0 h 146289"/>
                  <a:gd name="connsiteX1" fmla="*/ 0 w 8759"/>
                  <a:gd name="connsiteY1" fmla="*/ 146290 h 146289"/>
                </a:gdLst>
                <a:ahLst/>
                <a:cxnLst>
                  <a:cxn ang="0">
                    <a:pos x="connsiteX0" y="connsiteY0"/>
                  </a:cxn>
                  <a:cxn ang="0">
                    <a:pos x="connsiteX1" y="connsiteY1"/>
                  </a:cxn>
                </a:cxnLst>
                <a:rect l="l" t="t" r="r" b="b"/>
                <a:pathLst>
                  <a:path w="8759" h="146289">
                    <a:moveTo>
                      <a:pt x="0" y="0"/>
                    </a:moveTo>
                    <a:lnTo>
                      <a:pt x="0" y="146290"/>
                    </a:lnTo>
                  </a:path>
                </a:pathLst>
              </a:custGeom>
              <a:ln w="8757" cap="rnd">
                <a:solidFill>
                  <a:srgbClr val="263238"/>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CE883163-BAF4-4801-8F6E-1EB53B4B4278}"/>
                  </a:ext>
                </a:extLst>
              </p:cNvPr>
              <p:cNvSpPr/>
              <p:nvPr/>
            </p:nvSpPr>
            <p:spPr>
              <a:xfrm>
                <a:off x="2059836" y="2164295"/>
                <a:ext cx="8759" cy="285308"/>
              </a:xfrm>
              <a:custGeom>
                <a:avLst/>
                <a:gdLst>
                  <a:gd name="connsiteX0" fmla="*/ 0 w 8759"/>
                  <a:gd name="connsiteY0" fmla="*/ 0 h 285308"/>
                  <a:gd name="connsiteX1" fmla="*/ 0 w 8759"/>
                  <a:gd name="connsiteY1" fmla="*/ 285308 h 285308"/>
                </a:gdLst>
                <a:ahLst/>
                <a:cxnLst>
                  <a:cxn ang="0">
                    <a:pos x="connsiteX0" y="connsiteY0"/>
                  </a:cxn>
                  <a:cxn ang="0">
                    <a:pos x="connsiteX1" y="connsiteY1"/>
                  </a:cxn>
                </a:cxnLst>
                <a:rect l="l" t="t" r="r" b="b"/>
                <a:pathLst>
                  <a:path w="8759" h="285308">
                    <a:moveTo>
                      <a:pt x="0" y="0"/>
                    </a:moveTo>
                    <a:lnTo>
                      <a:pt x="0" y="285308"/>
                    </a:lnTo>
                  </a:path>
                </a:pathLst>
              </a:custGeom>
              <a:ln w="8757" cap="rnd">
                <a:solidFill>
                  <a:srgbClr val="263238"/>
                </a:solidFill>
                <a:prstDash val="solid"/>
                <a:round/>
              </a:ln>
            </p:spPr>
            <p:txBody>
              <a:bodyPr rtlCol="0" anchor="ctr"/>
              <a:lstStyle/>
              <a:p>
                <a:endParaRPr lang="en-US"/>
              </a:p>
            </p:txBody>
          </p:sp>
          <p:sp>
            <p:nvSpPr>
              <p:cNvPr id="40" name="Freeform: Shape 39">
                <a:extLst>
                  <a:ext uri="{FF2B5EF4-FFF2-40B4-BE49-F238E27FC236}">
                    <a16:creationId xmlns:a16="http://schemas.microsoft.com/office/drawing/2014/main" id="{793F33F1-7946-4ECF-84D3-83BA7AA53E50}"/>
                  </a:ext>
                </a:extLst>
              </p:cNvPr>
              <p:cNvSpPr/>
              <p:nvPr/>
            </p:nvSpPr>
            <p:spPr>
              <a:xfrm>
                <a:off x="2125009" y="2307956"/>
                <a:ext cx="8759" cy="88824"/>
              </a:xfrm>
              <a:custGeom>
                <a:avLst/>
                <a:gdLst>
                  <a:gd name="connsiteX0" fmla="*/ 0 w 8759"/>
                  <a:gd name="connsiteY0" fmla="*/ 0 h 88824"/>
                  <a:gd name="connsiteX1" fmla="*/ 0 w 8759"/>
                  <a:gd name="connsiteY1" fmla="*/ 88825 h 88824"/>
                </a:gdLst>
                <a:ahLst/>
                <a:cxnLst>
                  <a:cxn ang="0">
                    <a:pos x="connsiteX0" y="connsiteY0"/>
                  </a:cxn>
                  <a:cxn ang="0">
                    <a:pos x="connsiteX1" y="connsiteY1"/>
                  </a:cxn>
                </a:cxnLst>
                <a:rect l="l" t="t" r="r" b="b"/>
                <a:pathLst>
                  <a:path w="8759" h="88824">
                    <a:moveTo>
                      <a:pt x="0" y="0"/>
                    </a:moveTo>
                    <a:lnTo>
                      <a:pt x="0" y="88825"/>
                    </a:lnTo>
                  </a:path>
                </a:pathLst>
              </a:custGeom>
              <a:ln w="8757" cap="rnd">
                <a:solidFill>
                  <a:srgbClr val="263238"/>
                </a:solidFill>
                <a:prstDash val="solid"/>
                <a:round/>
              </a:ln>
            </p:spPr>
            <p:txBody>
              <a:bodyPr rtlCol="0" anchor="ctr"/>
              <a:lstStyle/>
              <a:p>
                <a:endParaRPr lang="en-US"/>
              </a:p>
            </p:txBody>
          </p:sp>
          <p:sp>
            <p:nvSpPr>
              <p:cNvPr id="41" name="Freeform: Shape 40">
                <a:extLst>
                  <a:ext uri="{FF2B5EF4-FFF2-40B4-BE49-F238E27FC236}">
                    <a16:creationId xmlns:a16="http://schemas.microsoft.com/office/drawing/2014/main" id="{35FC94A1-2626-4ECA-A5B5-BC33D5314F22}"/>
                  </a:ext>
                </a:extLst>
              </p:cNvPr>
              <p:cNvSpPr/>
              <p:nvPr/>
            </p:nvSpPr>
            <p:spPr>
              <a:xfrm>
                <a:off x="1310430" y="2298233"/>
                <a:ext cx="8759" cy="88824"/>
              </a:xfrm>
              <a:custGeom>
                <a:avLst/>
                <a:gdLst>
                  <a:gd name="connsiteX0" fmla="*/ 0 w 8759"/>
                  <a:gd name="connsiteY0" fmla="*/ 0 h 88824"/>
                  <a:gd name="connsiteX1" fmla="*/ 0 w 8759"/>
                  <a:gd name="connsiteY1" fmla="*/ 88825 h 88824"/>
                </a:gdLst>
                <a:ahLst/>
                <a:cxnLst>
                  <a:cxn ang="0">
                    <a:pos x="connsiteX0" y="connsiteY0"/>
                  </a:cxn>
                  <a:cxn ang="0">
                    <a:pos x="connsiteX1" y="connsiteY1"/>
                  </a:cxn>
                </a:cxnLst>
                <a:rect l="l" t="t" r="r" b="b"/>
                <a:pathLst>
                  <a:path w="8759" h="88824">
                    <a:moveTo>
                      <a:pt x="0" y="0"/>
                    </a:moveTo>
                    <a:lnTo>
                      <a:pt x="0" y="88825"/>
                    </a:lnTo>
                  </a:path>
                </a:pathLst>
              </a:custGeom>
              <a:ln w="8757" cap="rnd">
                <a:solidFill>
                  <a:srgbClr val="263238"/>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9C5A3289-AE17-4781-968C-48482E03B3AB}"/>
                  </a:ext>
                </a:extLst>
              </p:cNvPr>
              <p:cNvSpPr/>
              <p:nvPr/>
            </p:nvSpPr>
            <p:spPr>
              <a:xfrm>
                <a:off x="2157596" y="2268888"/>
                <a:ext cx="8759" cy="199461"/>
              </a:xfrm>
              <a:custGeom>
                <a:avLst/>
                <a:gdLst>
                  <a:gd name="connsiteX0" fmla="*/ 0 w 8759"/>
                  <a:gd name="connsiteY0" fmla="*/ 0 h 199461"/>
                  <a:gd name="connsiteX1" fmla="*/ 0 w 8759"/>
                  <a:gd name="connsiteY1" fmla="*/ 199462 h 199461"/>
                </a:gdLst>
                <a:ahLst/>
                <a:cxnLst>
                  <a:cxn ang="0">
                    <a:pos x="connsiteX0" y="connsiteY0"/>
                  </a:cxn>
                  <a:cxn ang="0">
                    <a:pos x="connsiteX1" y="connsiteY1"/>
                  </a:cxn>
                </a:cxnLst>
                <a:rect l="l" t="t" r="r" b="b"/>
                <a:pathLst>
                  <a:path w="8759" h="199461">
                    <a:moveTo>
                      <a:pt x="0" y="0"/>
                    </a:moveTo>
                    <a:lnTo>
                      <a:pt x="0" y="199462"/>
                    </a:lnTo>
                  </a:path>
                </a:pathLst>
              </a:custGeom>
              <a:ln w="8757" cap="rnd">
                <a:solidFill>
                  <a:srgbClr val="263238"/>
                </a:solidFill>
                <a:prstDash val="solid"/>
                <a:round/>
              </a:ln>
            </p:spPr>
            <p:txBody>
              <a:bodyPr rtlCol="0" anchor="ctr"/>
              <a:lstStyle/>
              <a:p>
                <a:endParaRPr lang="en-US"/>
              </a:p>
            </p:txBody>
          </p:sp>
          <p:sp>
            <p:nvSpPr>
              <p:cNvPr id="43" name="Freeform: Shape 42">
                <a:extLst>
                  <a:ext uri="{FF2B5EF4-FFF2-40B4-BE49-F238E27FC236}">
                    <a16:creationId xmlns:a16="http://schemas.microsoft.com/office/drawing/2014/main" id="{DEA080B2-D9BA-4238-B9F9-F2955F9548BF}"/>
                  </a:ext>
                </a:extLst>
              </p:cNvPr>
              <p:cNvSpPr/>
              <p:nvPr/>
            </p:nvSpPr>
            <p:spPr>
              <a:xfrm>
                <a:off x="1864403" y="2262493"/>
                <a:ext cx="8759" cy="89000"/>
              </a:xfrm>
              <a:custGeom>
                <a:avLst/>
                <a:gdLst>
                  <a:gd name="connsiteX0" fmla="*/ 0 w 8759"/>
                  <a:gd name="connsiteY0" fmla="*/ 0 h 89000"/>
                  <a:gd name="connsiteX1" fmla="*/ 0 w 8759"/>
                  <a:gd name="connsiteY1" fmla="*/ 89000 h 89000"/>
                </a:gdLst>
                <a:ahLst/>
                <a:cxnLst>
                  <a:cxn ang="0">
                    <a:pos x="connsiteX0" y="connsiteY0"/>
                  </a:cxn>
                  <a:cxn ang="0">
                    <a:pos x="connsiteX1" y="connsiteY1"/>
                  </a:cxn>
                </a:cxnLst>
                <a:rect l="l" t="t" r="r" b="b"/>
                <a:pathLst>
                  <a:path w="8759" h="89000">
                    <a:moveTo>
                      <a:pt x="0" y="0"/>
                    </a:moveTo>
                    <a:lnTo>
                      <a:pt x="0" y="89000"/>
                    </a:lnTo>
                  </a:path>
                </a:pathLst>
              </a:custGeom>
              <a:ln w="8757" cap="rnd">
                <a:solidFill>
                  <a:srgbClr val="263238"/>
                </a:solidFill>
                <a:prstDash val="solid"/>
                <a:round/>
              </a:ln>
            </p:spPr>
            <p:txBody>
              <a:bodyPr rtlCol="0" anchor="ctr"/>
              <a:lstStyle/>
              <a:p>
                <a:endParaRPr lang="en-US"/>
              </a:p>
            </p:txBody>
          </p:sp>
          <p:sp>
            <p:nvSpPr>
              <p:cNvPr id="44" name="Freeform: Shape 43">
                <a:extLst>
                  <a:ext uri="{FF2B5EF4-FFF2-40B4-BE49-F238E27FC236}">
                    <a16:creationId xmlns:a16="http://schemas.microsoft.com/office/drawing/2014/main" id="{0BBD6713-569D-4D46-8F9E-13E57814BA8F}"/>
                  </a:ext>
                </a:extLst>
              </p:cNvPr>
              <p:cNvSpPr/>
              <p:nvPr/>
            </p:nvSpPr>
            <p:spPr>
              <a:xfrm>
                <a:off x="1929577" y="2250317"/>
                <a:ext cx="8759" cy="146289"/>
              </a:xfrm>
              <a:custGeom>
                <a:avLst/>
                <a:gdLst>
                  <a:gd name="connsiteX0" fmla="*/ 0 w 8759"/>
                  <a:gd name="connsiteY0" fmla="*/ 0 h 146289"/>
                  <a:gd name="connsiteX1" fmla="*/ 0 w 8759"/>
                  <a:gd name="connsiteY1" fmla="*/ 146290 h 146289"/>
                </a:gdLst>
                <a:ahLst/>
                <a:cxnLst>
                  <a:cxn ang="0">
                    <a:pos x="connsiteX0" y="connsiteY0"/>
                  </a:cxn>
                  <a:cxn ang="0">
                    <a:pos x="connsiteX1" y="connsiteY1"/>
                  </a:cxn>
                </a:cxnLst>
                <a:rect l="l" t="t" r="r" b="b"/>
                <a:pathLst>
                  <a:path w="8759" h="146289">
                    <a:moveTo>
                      <a:pt x="0" y="0"/>
                    </a:moveTo>
                    <a:lnTo>
                      <a:pt x="0" y="146290"/>
                    </a:lnTo>
                  </a:path>
                </a:pathLst>
              </a:custGeom>
              <a:ln w="8757" cap="rnd">
                <a:solidFill>
                  <a:srgbClr val="263238"/>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962146F0-66C1-4DED-8E2A-EC572FF5972E}"/>
                  </a:ext>
                </a:extLst>
              </p:cNvPr>
              <p:cNvSpPr/>
              <p:nvPr/>
            </p:nvSpPr>
            <p:spPr>
              <a:xfrm>
                <a:off x="1766643" y="2233848"/>
                <a:ext cx="8759" cy="146289"/>
              </a:xfrm>
              <a:custGeom>
                <a:avLst/>
                <a:gdLst>
                  <a:gd name="connsiteX0" fmla="*/ 0 w 8759"/>
                  <a:gd name="connsiteY0" fmla="*/ 0 h 146289"/>
                  <a:gd name="connsiteX1" fmla="*/ 0 w 8759"/>
                  <a:gd name="connsiteY1" fmla="*/ 146290 h 146289"/>
                </a:gdLst>
                <a:ahLst/>
                <a:cxnLst>
                  <a:cxn ang="0">
                    <a:pos x="connsiteX0" y="connsiteY0"/>
                  </a:cxn>
                  <a:cxn ang="0">
                    <a:pos x="connsiteX1" y="connsiteY1"/>
                  </a:cxn>
                </a:cxnLst>
                <a:rect l="l" t="t" r="r" b="b"/>
                <a:pathLst>
                  <a:path w="8759" h="146289">
                    <a:moveTo>
                      <a:pt x="0" y="0"/>
                    </a:moveTo>
                    <a:lnTo>
                      <a:pt x="0" y="146290"/>
                    </a:lnTo>
                  </a:path>
                </a:pathLst>
              </a:custGeom>
              <a:ln w="8757" cap="rnd">
                <a:solidFill>
                  <a:srgbClr val="263238"/>
                </a:solidFill>
                <a:prstDash val="solid"/>
                <a:round/>
              </a:ln>
            </p:spPr>
            <p:txBody>
              <a:bodyPr rtlCol="0" anchor="ctr"/>
              <a:lstStyle/>
              <a:p>
                <a:endParaRPr lang="en-US"/>
              </a:p>
            </p:txBody>
          </p:sp>
          <p:sp>
            <p:nvSpPr>
              <p:cNvPr id="46" name="Freeform: Shape 45">
                <a:extLst>
                  <a:ext uri="{FF2B5EF4-FFF2-40B4-BE49-F238E27FC236}">
                    <a16:creationId xmlns:a16="http://schemas.microsoft.com/office/drawing/2014/main" id="{98DA5D59-AB5A-4EAC-A887-4FC493776ABE}"/>
                  </a:ext>
                </a:extLst>
              </p:cNvPr>
              <p:cNvSpPr/>
              <p:nvPr/>
            </p:nvSpPr>
            <p:spPr>
              <a:xfrm>
                <a:off x="1962076" y="2188910"/>
                <a:ext cx="8759" cy="285308"/>
              </a:xfrm>
              <a:custGeom>
                <a:avLst/>
                <a:gdLst>
                  <a:gd name="connsiteX0" fmla="*/ 0 w 8759"/>
                  <a:gd name="connsiteY0" fmla="*/ 0 h 285308"/>
                  <a:gd name="connsiteX1" fmla="*/ 0 w 8759"/>
                  <a:gd name="connsiteY1" fmla="*/ 285308 h 285308"/>
                </a:gdLst>
                <a:ahLst/>
                <a:cxnLst>
                  <a:cxn ang="0">
                    <a:pos x="connsiteX0" y="connsiteY0"/>
                  </a:cxn>
                  <a:cxn ang="0">
                    <a:pos x="connsiteX1" y="connsiteY1"/>
                  </a:cxn>
                </a:cxnLst>
                <a:rect l="l" t="t" r="r" b="b"/>
                <a:pathLst>
                  <a:path w="8759" h="285308">
                    <a:moveTo>
                      <a:pt x="0" y="0"/>
                    </a:moveTo>
                    <a:lnTo>
                      <a:pt x="0" y="285308"/>
                    </a:lnTo>
                  </a:path>
                </a:pathLst>
              </a:custGeom>
              <a:ln w="8757" cap="rnd">
                <a:solidFill>
                  <a:srgbClr val="263238"/>
                </a:solidFill>
                <a:prstDash val="solid"/>
                <a:round/>
              </a:ln>
            </p:spPr>
            <p:txBody>
              <a:bodyPr rtlCol="0" anchor="ctr"/>
              <a:lstStyle/>
              <a:p>
                <a:endParaRPr lang="en-US"/>
              </a:p>
            </p:txBody>
          </p:sp>
          <p:sp>
            <p:nvSpPr>
              <p:cNvPr id="47" name="Freeform: Shape 46">
                <a:extLst>
                  <a:ext uri="{FF2B5EF4-FFF2-40B4-BE49-F238E27FC236}">
                    <a16:creationId xmlns:a16="http://schemas.microsoft.com/office/drawing/2014/main" id="{49352A3C-B553-4B86-8E58-BA30072B9583}"/>
                  </a:ext>
                </a:extLst>
              </p:cNvPr>
              <p:cNvSpPr/>
              <p:nvPr/>
            </p:nvSpPr>
            <p:spPr>
              <a:xfrm>
                <a:off x="2027249" y="2262493"/>
                <a:ext cx="8759" cy="88824"/>
              </a:xfrm>
              <a:custGeom>
                <a:avLst/>
                <a:gdLst>
                  <a:gd name="connsiteX0" fmla="*/ 0 w 8759"/>
                  <a:gd name="connsiteY0" fmla="*/ 0 h 88824"/>
                  <a:gd name="connsiteX1" fmla="*/ 0 w 8759"/>
                  <a:gd name="connsiteY1" fmla="*/ 88825 h 88824"/>
                </a:gdLst>
                <a:ahLst/>
                <a:cxnLst>
                  <a:cxn ang="0">
                    <a:pos x="connsiteX0" y="connsiteY0"/>
                  </a:cxn>
                  <a:cxn ang="0">
                    <a:pos x="connsiteX1" y="connsiteY1"/>
                  </a:cxn>
                </a:cxnLst>
                <a:rect l="l" t="t" r="r" b="b"/>
                <a:pathLst>
                  <a:path w="8759" h="88824">
                    <a:moveTo>
                      <a:pt x="0" y="0"/>
                    </a:moveTo>
                    <a:lnTo>
                      <a:pt x="0" y="88825"/>
                    </a:lnTo>
                  </a:path>
                </a:pathLst>
              </a:custGeom>
              <a:ln w="8757" cap="rnd">
                <a:solidFill>
                  <a:srgbClr val="263238"/>
                </a:solidFill>
                <a:prstDash val="solid"/>
                <a:round/>
              </a:ln>
            </p:spPr>
            <p:txBody>
              <a:bodyPr rtlCol="0" anchor="ctr"/>
              <a:lstStyle/>
              <a:p>
                <a:endParaRPr lang="en-US"/>
              </a:p>
            </p:txBody>
          </p:sp>
          <p:sp>
            <p:nvSpPr>
              <p:cNvPr id="48" name="Freeform: Shape 47">
                <a:extLst>
                  <a:ext uri="{FF2B5EF4-FFF2-40B4-BE49-F238E27FC236}">
                    <a16:creationId xmlns:a16="http://schemas.microsoft.com/office/drawing/2014/main" id="{82ABF5C1-1739-4BBD-8DAE-B1978A30280E}"/>
                  </a:ext>
                </a:extLst>
              </p:cNvPr>
              <p:cNvSpPr/>
              <p:nvPr/>
            </p:nvSpPr>
            <p:spPr>
              <a:xfrm>
                <a:off x="2092422" y="2197144"/>
                <a:ext cx="8759" cy="199461"/>
              </a:xfrm>
              <a:custGeom>
                <a:avLst/>
                <a:gdLst>
                  <a:gd name="connsiteX0" fmla="*/ 0 w 8759"/>
                  <a:gd name="connsiteY0" fmla="*/ 0 h 199461"/>
                  <a:gd name="connsiteX1" fmla="*/ 0 w 8759"/>
                  <a:gd name="connsiteY1" fmla="*/ 199462 h 199461"/>
                </a:gdLst>
                <a:ahLst/>
                <a:cxnLst>
                  <a:cxn ang="0">
                    <a:pos x="connsiteX0" y="connsiteY0"/>
                  </a:cxn>
                  <a:cxn ang="0">
                    <a:pos x="connsiteX1" y="connsiteY1"/>
                  </a:cxn>
                </a:cxnLst>
                <a:rect l="l" t="t" r="r" b="b"/>
                <a:pathLst>
                  <a:path w="8759" h="199461">
                    <a:moveTo>
                      <a:pt x="0" y="0"/>
                    </a:moveTo>
                    <a:lnTo>
                      <a:pt x="0" y="199462"/>
                    </a:lnTo>
                  </a:path>
                </a:pathLst>
              </a:custGeom>
              <a:ln w="8757" cap="rnd">
                <a:solidFill>
                  <a:srgbClr val="263238"/>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117BC337-49DA-42F4-846C-4B263437DEB6}"/>
                  </a:ext>
                </a:extLst>
              </p:cNvPr>
              <p:cNvSpPr/>
              <p:nvPr/>
            </p:nvSpPr>
            <p:spPr>
              <a:xfrm>
                <a:off x="2222769" y="2190136"/>
                <a:ext cx="8759" cy="199461"/>
              </a:xfrm>
              <a:custGeom>
                <a:avLst/>
                <a:gdLst>
                  <a:gd name="connsiteX0" fmla="*/ 0 w 8759"/>
                  <a:gd name="connsiteY0" fmla="*/ 0 h 199461"/>
                  <a:gd name="connsiteX1" fmla="*/ 0 w 8759"/>
                  <a:gd name="connsiteY1" fmla="*/ 199462 h 199461"/>
                </a:gdLst>
                <a:ahLst/>
                <a:cxnLst>
                  <a:cxn ang="0">
                    <a:pos x="connsiteX0" y="connsiteY0"/>
                  </a:cxn>
                  <a:cxn ang="0">
                    <a:pos x="connsiteX1" y="connsiteY1"/>
                  </a:cxn>
                </a:cxnLst>
                <a:rect l="l" t="t" r="r" b="b"/>
                <a:pathLst>
                  <a:path w="8759" h="199461">
                    <a:moveTo>
                      <a:pt x="0" y="0"/>
                    </a:moveTo>
                    <a:lnTo>
                      <a:pt x="0" y="199462"/>
                    </a:lnTo>
                  </a:path>
                </a:pathLst>
              </a:custGeom>
              <a:ln w="8757" cap="rnd">
                <a:solidFill>
                  <a:srgbClr val="263238"/>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06EA583E-84B5-4E2E-BB1B-4EC71B9F9A06}"/>
                  </a:ext>
                </a:extLst>
              </p:cNvPr>
              <p:cNvSpPr/>
              <p:nvPr/>
            </p:nvSpPr>
            <p:spPr>
              <a:xfrm>
                <a:off x="1799230" y="2278611"/>
                <a:ext cx="8759" cy="156012"/>
              </a:xfrm>
              <a:custGeom>
                <a:avLst/>
                <a:gdLst>
                  <a:gd name="connsiteX0" fmla="*/ 0 w 8759"/>
                  <a:gd name="connsiteY0" fmla="*/ 0 h 156012"/>
                  <a:gd name="connsiteX1" fmla="*/ 0 w 8759"/>
                  <a:gd name="connsiteY1" fmla="*/ 156013 h 156012"/>
                </a:gdLst>
                <a:ahLst/>
                <a:cxnLst>
                  <a:cxn ang="0">
                    <a:pos x="connsiteX0" y="connsiteY0"/>
                  </a:cxn>
                  <a:cxn ang="0">
                    <a:pos x="connsiteX1" y="connsiteY1"/>
                  </a:cxn>
                </a:cxnLst>
                <a:rect l="l" t="t" r="r" b="b"/>
                <a:pathLst>
                  <a:path w="8759" h="156012">
                    <a:moveTo>
                      <a:pt x="0" y="0"/>
                    </a:moveTo>
                    <a:lnTo>
                      <a:pt x="0" y="156013"/>
                    </a:lnTo>
                  </a:path>
                </a:pathLst>
              </a:custGeom>
              <a:ln w="8757" cap="rnd">
                <a:solidFill>
                  <a:srgbClr val="263238"/>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375699C6-1224-4FBC-AB23-A7CAC96FD08D}"/>
                  </a:ext>
                </a:extLst>
              </p:cNvPr>
              <p:cNvSpPr/>
              <p:nvPr/>
            </p:nvSpPr>
            <p:spPr>
              <a:xfrm>
                <a:off x="2255356" y="2248039"/>
                <a:ext cx="8759" cy="156100"/>
              </a:xfrm>
              <a:custGeom>
                <a:avLst/>
                <a:gdLst>
                  <a:gd name="connsiteX0" fmla="*/ 0 w 8759"/>
                  <a:gd name="connsiteY0" fmla="*/ 0 h 156100"/>
                  <a:gd name="connsiteX1" fmla="*/ 0 w 8759"/>
                  <a:gd name="connsiteY1" fmla="*/ 156101 h 156100"/>
                </a:gdLst>
                <a:ahLst/>
                <a:cxnLst>
                  <a:cxn ang="0">
                    <a:pos x="connsiteX0" y="connsiteY0"/>
                  </a:cxn>
                  <a:cxn ang="0">
                    <a:pos x="connsiteX1" y="connsiteY1"/>
                  </a:cxn>
                </a:cxnLst>
                <a:rect l="l" t="t" r="r" b="b"/>
                <a:pathLst>
                  <a:path w="8759" h="156100">
                    <a:moveTo>
                      <a:pt x="0" y="0"/>
                    </a:moveTo>
                    <a:lnTo>
                      <a:pt x="0" y="156101"/>
                    </a:lnTo>
                  </a:path>
                </a:pathLst>
              </a:custGeom>
              <a:ln w="8757" cap="rnd">
                <a:solidFill>
                  <a:srgbClr val="263238"/>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97C76935-CF03-4DD2-9447-01B4FDE691AC}"/>
                  </a:ext>
                </a:extLst>
              </p:cNvPr>
              <p:cNvSpPr/>
              <p:nvPr/>
            </p:nvSpPr>
            <p:spPr>
              <a:xfrm>
                <a:off x="1375604" y="2233060"/>
                <a:ext cx="8759" cy="88912"/>
              </a:xfrm>
              <a:custGeom>
                <a:avLst/>
                <a:gdLst>
                  <a:gd name="connsiteX0" fmla="*/ 0 w 8759"/>
                  <a:gd name="connsiteY0" fmla="*/ 0 h 88912"/>
                  <a:gd name="connsiteX1" fmla="*/ 0 w 8759"/>
                  <a:gd name="connsiteY1" fmla="*/ 88913 h 88912"/>
                </a:gdLst>
                <a:ahLst/>
                <a:cxnLst>
                  <a:cxn ang="0">
                    <a:pos x="connsiteX0" y="connsiteY0"/>
                  </a:cxn>
                  <a:cxn ang="0">
                    <a:pos x="connsiteX1" y="connsiteY1"/>
                  </a:cxn>
                </a:cxnLst>
                <a:rect l="l" t="t" r="r" b="b"/>
                <a:pathLst>
                  <a:path w="8759" h="88912">
                    <a:moveTo>
                      <a:pt x="0" y="0"/>
                    </a:moveTo>
                    <a:lnTo>
                      <a:pt x="0" y="88913"/>
                    </a:lnTo>
                  </a:path>
                </a:pathLst>
              </a:custGeom>
              <a:ln w="8757" cap="rnd">
                <a:solidFill>
                  <a:srgbClr val="263238"/>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629E3588-463C-4F89-B88B-B51CB8C77763}"/>
                  </a:ext>
                </a:extLst>
              </p:cNvPr>
              <p:cNvSpPr/>
              <p:nvPr/>
            </p:nvSpPr>
            <p:spPr>
              <a:xfrm>
                <a:off x="1277844" y="2245411"/>
                <a:ext cx="8759" cy="88912"/>
              </a:xfrm>
              <a:custGeom>
                <a:avLst/>
                <a:gdLst>
                  <a:gd name="connsiteX0" fmla="*/ 0 w 8759"/>
                  <a:gd name="connsiteY0" fmla="*/ 0 h 88912"/>
                  <a:gd name="connsiteX1" fmla="*/ 0 w 8759"/>
                  <a:gd name="connsiteY1" fmla="*/ 88912 h 88912"/>
                </a:gdLst>
                <a:ahLst/>
                <a:cxnLst>
                  <a:cxn ang="0">
                    <a:pos x="connsiteX0" y="connsiteY0"/>
                  </a:cxn>
                  <a:cxn ang="0">
                    <a:pos x="connsiteX1" y="connsiteY1"/>
                  </a:cxn>
                </a:cxnLst>
                <a:rect l="l" t="t" r="r" b="b"/>
                <a:pathLst>
                  <a:path w="8759" h="88912">
                    <a:moveTo>
                      <a:pt x="0" y="0"/>
                    </a:moveTo>
                    <a:lnTo>
                      <a:pt x="0" y="88912"/>
                    </a:lnTo>
                  </a:path>
                </a:pathLst>
              </a:custGeom>
              <a:ln w="8757" cap="rnd">
                <a:solidFill>
                  <a:srgbClr val="263238"/>
                </a:solidFill>
                <a:prstDash val="solid"/>
                <a:round/>
              </a:ln>
            </p:spPr>
            <p:txBody>
              <a:bodyPr rtlCol="0" anchor="ctr"/>
              <a:lstStyle/>
              <a:p>
                <a:endParaRPr lang="en-US"/>
              </a:p>
            </p:txBody>
          </p:sp>
          <p:sp>
            <p:nvSpPr>
              <p:cNvPr id="54" name="Freeform: Shape 53">
                <a:extLst>
                  <a:ext uri="{FF2B5EF4-FFF2-40B4-BE49-F238E27FC236}">
                    <a16:creationId xmlns:a16="http://schemas.microsoft.com/office/drawing/2014/main" id="{861F0A4D-F5BD-41EE-A91E-8664870DE1F7}"/>
                  </a:ext>
                </a:extLst>
              </p:cNvPr>
              <p:cNvSpPr/>
              <p:nvPr/>
            </p:nvSpPr>
            <p:spPr>
              <a:xfrm>
                <a:off x="2287942" y="2243309"/>
                <a:ext cx="8759" cy="88912"/>
              </a:xfrm>
              <a:custGeom>
                <a:avLst/>
                <a:gdLst>
                  <a:gd name="connsiteX0" fmla="*/ 0 w 8759"/>
                  <a:gd name="connsiteY0" fmla="*/ 0 h 88912"/>
                  <a:gd name="connsiteX1" fmla="*/ 0 w 8759"/>
                  <a:gd name="connsiteY1" fmla="*/ 88913 h 88912"/>
                </a:gdLst>
                <a:ahLst/>
                <a:cxnLst>
                  <a:cxn ang="0">
                    <a:pos x="connsiteX0" y="connsiteY0"/>
                  </a:cxn>
                  <a:cxn ang="0">
                    <a:pos x="connsiteX1" y="connsiteY1"/>
                  </a:cxn>
                </a:cxnLst>
                <a:rect l="l" t="t" r="r" b="b"/>
                <a:pathLst>
                  <a:path w="8759" h="88912">
                    <a:moveTo>
                      <a:pt x="0" y="0"/>
                    </a:moveTo>
                    <a:lnTo>
                      <a:pt x="0" y="88913"/>
                    </a:lnTo>
                  </a:path>
                </a:pathLst>
              </a:custGeom>
              <a:ln w="8757" cap="rnd">
                <a:solidFill>
                  <a:srgbClr val="263238"/>
                </a:solidFill>
                <a:prstDash val="solid"/>
                <a:round/>
              </a:ln>
            </p:spPr>
            <p:txBody>
              <a:bodyPr rtlCol="0" anchor="ctr"/>
              <a:lstStyle/>
              <a:p>
                <a:endParaRPr lang="en-US"/>
              </a:p>
            </p:txBody>
          </p:sp>
          <p:sp>
            <p:nvSpPr>
              <p:cNvPr id="55" name="Freeform: Shape 54">
                <a:extLst>
                  <a:ext uri="{FF2B5EF4-FFF2-40B4-BE49-F238E27FC236}">
                    <a16:creationId xmlns:a16="http://schemas.microsoft.com/office/drawing/2014/main" id="{10EC5913-2920-49E6-BEA5-A0AF71E20126}"/>
                  </a:ext>
                </a:extLst>
              </p:cNvPr>
              <p:cNvSpPr/>
              <p:nvPr/>
            </p:nvSpPr>
            <p:spPr>
              <a:xfrm>
                <a:off x="1343017" y="2248565"/>
                <a:ext cx="8759" cy="199461"/>
              </a:xfrm>
              <a:custGeom>
                <a:avLst/>
                <a:gdLst>
                  <a:gd name="connsiteX0" fmla="*/ 0 w 8759"/>
                  <a:gd name="connsiteY0" fmla="*/ 0 h 199461"/>
                  <a:gd name="connsiteX1" fmla="*/ 0 w 8759"/>
                  <a:gd name="connsiteY1" fmla="*/ 199462 h 199461"/>
                </a:gdLst>
                <a:ahLst/>
                <a:cxnLst>
                  <a:cxn ang="0">
                    <a:pos x="connsiteX0" y="connsiteY0"/>
                  </a:cxn>
                  <a:cxn ang="0">
                    <a:pos x="connsiteX1" y="connsiteY1"/>
                  </a:cxn>
                </a:cxnLst>
                <a:rect l="l" t="t" r="r" b="b"/>
                <a:pathLst>
                  <a:path w="8759" h="199461">
                    <a:moveTo>
                      <a:pt x="0" y="0"/>
                    </a:moveTo>
                    <a:lnTo>
                      <a:pt x="0" y="199462"/>
                    </a:lnTo>
                  </a:path>
                </a:pathLst>
              </a:custGeom>
              <a:ln w="8757" cap="rnd">
                <a:solidFill>
                  <a:srgbClr val="263238"/>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30B17398-6660-4D00-9EB8-DF526686E50E}"/>
                  </a:ext>
                </a:extLst>
              </p:cNvPr>
              <p:cNvSpPr/>
              <p:nvPr/>
            </p:nvSpPr>
            <p:spPr>
              <a:xfrm>
                <a:off x="1408190" y="2169814"/>
                <a:ext cx="8759" cy="199461"/>
              </a:xfrm>
              <a:custGeom>
                <a:avLst/>
                <a:gdLst>
                  <a:gd name="connsiteX0" fmla="*/ 0 w 8759"/>
                  <a:gd name="connsiteY0" fmla="*/ 0 h 199461"/>
                  <a:gd name="connsiteX1" fmla="*/ 0 w 8759"/>
                  <a:gd name="connsiteY1" fmla="*/ 199462 h 199461"/>
                </a:gdLst>
                <a:ahLst/>
                <a:cxnLst>
                  <a:cxn ang="0">
                    <a:pos x="connsiteX0" y="connsiteY0"/>
                  </a:cxn>
                  <a:cxn ang="0">
                    <a:pos x="connsiteX1" y="connsiteY1"/>
                  </a:cxn>
                </a:cxnLst>
                <a:rect l="l" t="t" r="r" b="b"/>
                <a:pathLst>
                  <a:path w="8759" h="199461">
                    <a:moveTo>
                      <a:pt x="0" y="0"/>
                    </a:moveTo>
                    <a:lnTo>
                      <a:pt x="0" y="199462"/>
                    </a:lnTo>
                  </a:path>
                </a:pathLst>
              </a:custGeom>
              <a:ln w="8757" cap="rnd">
                <a:solidFill>
                  <a:srgbClr val="263238"/>
                </a:solidFill>
                <a:prstDash val="solid"/>
                <a:round/>
              </a:ln>
            </p:spPr>
            <p:txBody>
              <a:bodyPr rtlCol="0" anchor="ctr"/>
              <a:lstStyle/>
              <a:p>
                <a:endParaRPr lang="en-US"/>
              </a:p>
            </p:txBody>
          </p:sp>
          <p:sp>
            <p:nvSpPr>
              <p:cNvPr id="57" name="Freeform: Shape 56">
                <a:extLst>
                  <a:ext uri="{FF2B5EF4-FFF2-40B4-BE49-F238E27FC236}">
                    <a16:creationId xmlns:a16="http://schemas.microsoft.com/office/drawing/2014/main" id="{0A777F86-3D7A-45B5-98CB-2B4C46C3790D}"/>
                  </a:ext>
                </a:extLst>
              </p:cNvPr>
              <p:cNvSpPr/>
              <p:nvPr/>
            </p:nvSpPr>
            <p:spPr>
              <a:xfrm>
                <a:off x="1440777" y="2227716"/>
                <a:ext cx="8759" cy="156012"/>
              </a:xfrm>
              <a:custGeom>
                <a:avLst/>
                <a:gdLst>
                  <a:gd name="connsiteX0" fmla="*/ 0 w 8759"/>
                  <a:gd name="connsiteY0" fmla="*/ 0 h 156012"/>
                  <a:gd name="connsiteX1" fmla="*/ 0 w 8759"/>
                  <a:gd name="connsiteY1" fmla="*/ 156013 h 156012"/>
                </a:gdLst>
                <a:ahLst/>
                <a:cxnLst>
                  <a:cxn ang="0">
                    <a:pos x="connsiteX0" y="connsiteY0"/>
                  </a:cxn>
                  <a:cxn ang="0">
                    <a:pos x="connsiteX1" y="connsiteY1"/>
                  </a:cxn>
                </a:cxnLst>
                <a:rect l="l" t="t" r="r" b="b"/>
                <a:pathLst>
                  <a:path w="8759" h="156012">
                    <a:moveTo>
                      <a:pt x="0" y="0"/>
                    </a:moveTo>
                    <a:lnTo>
                      <a:pt x="0" y="156013"/>
                    </a:lnTo>
                  </a:path>
                </a:pathLst>
              </a:custGeom>
              <a:ln w="8757" cap="rnd">
                <a:solidFill>
                  <a:srgbClr val="263238"/>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A46471FA-A997-4577-9F7D-196DDB6F06F4}"/>
                  </a:ext>
                </a:extLst>
              </p:cNvPr>
              <p:cNvSpPr/>
              <p:nvPr/>
            </p:nvSpPr>
            <p:spPr>
              <a:xfrm>
                <a:off x="1831817" y="2105604"/>
                <a:ext cx="8759" cy="277336"/>
              </a:xfrm>
              <a:custGeom>
                <a:avLst/>
                <a:gdLst>
                  <a:gd name="connsiteX0" fmla="*/ 0 w 8759"/>
                  <a:gd name="connsiteY0" fmla="*/ 0 h 277336"/>
                  <a:gd name="connsiteX1" fmla="*/ 0 w 8759"/>
                  <a:gd name="connsiteY1" fmla="*/ 277337 h 277336"/>
                </a:gdLst>
                <a:ahLst/>
                <a:cxnLst>
                  <a:cxn ang="0">
                    <a:pos x="connsiteX0" y="connsiteY0"/>
                  </a:cxn>
                  <a:cxn ang="0">
                    <a:pos x="connsiteX1" y="connsiteY1"/>
                  </a:cxn>
                </a:cxnLst>
                <a:rect l="l" t="t" r="r" b="b"/>
                <a:pathLst>
                  <a:path w="8759" h="277336">
                    <a:moveTo>
                      <a:pt x="0" y="0"/>
                    </a:moveTo>
                    <a:lnTo>
                      <a:pt x="0" y="277337"/>
                    </a:lnTo>
                  </a:path>
                </a:pathLst>
              </a:custGeom>
              <a:ln w="8757" cap="rnd">
                <a:solidFill>
                  <a:srgbClr val="263238"/>
                </a:solidFill>
                <a:prstDash val="solid"/>
                <a:round/>
              </a:ln>
            </p:spPr>
            <p:txBody>
              <a:bodyPr rtlCol="0" anchor="ctr"/>
              <a:lstStyle/>
              <a:p>
                <a:endParaRPr lang="en-US"/>
              </a:p>
            </p:txBody>
          </p:sp>
          <p:sp>
            <p:nvSpPr>
              <p:cNvPr id="59" name="Freeform: Shape 58">
                <a:extLst>
                  <a:ext uri="{FF2B5EF4-FFF2-40B4-BE49-F238E27FC236}">
                    <a16:creationId xmlns:a16="http://schemas.microsoft.com/office/drawing/2014/main" id="{29A6EB89-5574-40FA-BD41-A994ED1303D4}"/>
                  </a:ext>
                </a:extLst>
              </p:cNvPr>
              <p:cNvSpPr/>
              <p:nvPr/>
            </p:nvSpPr>
            <p:spPr>
              <a:xfrm>
                <a:off x="1896990" y="2188034"/>
                <a:ext cx="8759" cy="154173"/>
              </a:xfrm>
              <a:custGeom>
                <a:avLst/>
                <a:gdLst>
                  <a:gd name="connsiteX0" fmla="*/ 0 w 8759"/>
                  <a:gd name="connsiteY0" fmla="*/ 0 h 154173"/>
                  <a:gd name="connsiteX1" fmla="*/ 0 w 8759"/>
                  <a:gd name="connsiteY1" fmla="*/ 154173 h 154173"/>
                </a:gdLst>
                <a:ahLst/>
                <a:cxnLst>
                  <a:cxn ang="0">
                    <a:pos x="connsiteX0" y="connsiteY0"/>
                  </a:cxn>
                  <a:cxn ang="0">
                    <a:pos x="connsiteX1" y="connsiteY1"/>
                  </a:cxn>
                </a:cxnLst>
                <a:rect l="l" t="t" r="r" b="b"/>
                <a:pathLst>
                  <a:path w="8759" h="154173">
                    <a:moveTo>
                      <a:pt x="0" y="0"/>
                    </a:moveTo>
                    <a:lnTo>
                      <a:pt x="0" y="154173"/>
                    </a:lnTo>
                  </a:path>
                </a:pathLst>
              </a:custGeom>
              <a:ln w="8757" cap="rnd">
                <a:solidFill>
                  <a:srgbClr val="263238"/>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2980C2DF-D305-47B8-B76D-DE6E40843655}"/>
                  </a:ext>
                </a:extLst>
              </p:cNvPr>
              <p:cNvSpPr/>
              <p:nvPr/>
            </p:nvSpPr>
            <p:spPr>
              <a:xfrm>
                <a:off x="3228663" y="4528754"/>
                <a:ext cx="8759" cy="90314"/>
              </a:xfrm>
              <a:custGeom>
                <a:avLst/>
                <a:gdLst>
                  <a:gd name="connsiteX0" fmla="*/ 0 w 8759"/>
                  <a:gd name="connsiteY0" fmla="*/ 90314 h 90314"/>
                  <a:gd name="connsiteX1" fmla="*/ 0 w 8759"/>
                  <a:gd name="connsiteY1" fmla="*/ 0 h 90314"/>
                </a:gdLst>
                <a:ahLst/>
                <a:cxnLst>
                  <a:cxn ang="0">
                    <a:pos x="connsiteX0" y="connsiteY0"/>
                  </a:cxn>
                  <a:cxn ang="0">
                    <a:pos x="connsiteX1" y="connsiteY1"/>
                  </a:cxn>
                </a:cxnLst>
                <a:rect l="l" t="t" r="r" b="b"/>
                <a:pathLst>
                  <a:path w="8759" h="90314">
                    <a:moveTo>
                      <a:pt x="0" y="90314"/>
                    </a:moveTo>
                    <a:lnTo>
                      <a:pt x="0" y="0"/>
                    </a:lnTo>
                  </a:path>
                </a:pathLst>
              </a:custGeom>
              <a:ln w="8757" cap="rnd">
                <a:solidFill>
                  <a:srgbClr val="263238"/>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8AC43ECE-59A6-490E-B292-3028B7896F20}"/>
                  </a:ext>
                </a:extLst>
              </p:cNvPr>
              <p:cNvSpPr/>
              <p:nvPr/>
            </p:nvSpPr>
            <p:spPr>
              <a:xfrm>
                <a:off x="3261249" y="4424950"/>
                <a:ext cx="8759" cy="333224"/>
              </a:xfrm>
              <a:custGeom>
                <a:avLst/>
                <a:gdLst>
                  <a:gd name="connsiteX0" fmla="*/ 0 w 8759"/>
                  <a:gd name="connsiteY0" fmla="*/ 333225 h 333224"/>
                  <a:gd name="connsiteX1" fmla="*/ 0 w 8759"/>
                  <a:gd name="connsiteY1" fmla="*/ 0 h 333224"/>
                </a:gdLst>
                <a:ahLst/>
                <a:cxnLst>
                  <a:cxn ang="0">
                    <a:pos x="connsiteX0" y="connsiteY0"/>
                  </a:cxn>
                  <a:cxn ang="0">
                    <a:pos x="connsiteX1" y="connsiteY1"/>
                  </a:cxn>
                </a:cxnLst>
                <a:rect l="l" t="t" r="r" b="b"/>
                <a:pathLst>
                  <a:path w="8759" h="333224">
                    <a:moveTo>
                      <a:pt x="0" y="333225"/>
                    </a:moveTo>
                    <a:lnTo>
                      <a:pt x="0" y="0"/>
                    </a:lnTo>
                  </a:path>
                </a:pathLst>
              </a:custGeom>
              <a:ln w="8757" cap="rnd">
                <a:solidFill>
                  <a:srgbClr val="263238"/>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696948D9-9BE0-4C04-863F-EAEF19919E11}"/>
                  </a:ext>
                </a:extLst>
              </p:cNvPr>
              <p:cNvSpPr/>
              <p:nvPr/>
            </p:nvSpPr>
            <p:spPr>
              <a:xfrm>
                <a:off x="3065730" y="4415665"/>
                <a:ext cx="8759" cy="333224"/>
              </a:xfrm>
              <a:custGeom>
                <a:avLst/>
                <a:gdLst>
                  <a:gd name="connsiteX0" fmla="*/ 0 w 8759"/>
                  <a:gd name="connsiteY0" fmla="*/ 333225 h 333224"/>
                  <a:gd name="connsiteX1" fmla="*/ 0 w 8759"/>
                  <a:gd name="connsiteY1" fmla="*/ 0 h 333224"/>
                </a:gdLst>
                <a:ahLst/>
                <a:cxnLst>
                  <a:cxn ang="0">
                    <a:pos x="connsiteX0" y="connsiteY0"/>
                  </a:cxn>
                  <a:cxn ang="0">
                    <a:pos x="connsiteX1" y="connsiteY1"/>
                  </a:cxn>
                </a:cxnLst>
                <a:rect l="l" t="t" r="r" b="b"/>
                <a:pathLst>
                  <a:path w="8759" h="333224">
                    <a:moveTo>
                      <a:pt x="0" y="333225"/>
                    </a:moveTo>
                    <a:lnTo>
                      <a:pt x="0" y="0"/>
                    </a:lnTo>
                  </a:path>
                </a:pathLst>
              </a:custGeom>
              <a:ln w="8757" cap="rnd">
                <a:solidFill>
                  <a:srgbClr val="263238"/>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47C546E1-BD49-4CB7-9C75-2C820E3B25A1}"/>
                  </a:ext>
                </a:extLst>
              </p:cNvPr>
              <p:cNvSpPr/>
              <p:nvPr/>
            </p:nvSpPr>
            <p:spPr>
              <a:xfrm>
                <a:off x="3163490" y="4547588"/>
                <a:ext cx="8759" cy="89000"/>
              </a:xfrm>
              <a:custGeom>
                <a:avLst/>
                <a:gdLst>
                  <a:gd name="connsiteX0" fmla="*/ 0 w 8759"/>
                  <a:gd name="connsiteY0" fmla="*/ 89000 h 89000"/>
                  <a:gd name="connsiteX1" fmla="*/ 0 w 8759"/>
                  <a:gd name="connsiteY1" fmla="*/ 0 h 89000"/>
                </a:gdLst>
                <a:ahLst/>
                <a:cxnLst>
                  <a:cxn ang="0">
                    <a:pos x="connsiteX0" y="connsiteY0"/>
                  </a:cxn>
                  <a:cxn ang="0">
                    <a:pos x="connsiteX1" y="connsiteY1"/>
                  </a:cxn>
                </a:cxnLst>
                <a:rect l="l" t="t" r="r" b="b"/>
                <a:pathLst>
                  <a:path w="8759" h="89000">
                    <a:moveTo>
                      <a:pt x="0" y="89000"/>
                    </a:moveTo>
                    <a:lnTo>
                      <a:pt x="0" y="0"/>
                    </a:lnTo>
                  </a:path>
                </a:pathLst>
              </a:custGeom>
              <a:ln w="8757" cap="rnd">
                <a:solidFill>
                  <a:srgbClr val="263238"/>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727250F8-ECF3-4C1B-AB56-7D242E691C0B}"/>
                  </a:ext>
                </a:extLst>
              </p:cNvPr>
              <p:cNvSpPr/>
              <p:nvPr/>
            </p:nvSpPr>
            <p:spPr>
              <a:xfrm>
                <a:off x="2544343" y="4547588"/>
                <a:ext cx="8759" cy="89000"/>
              </a:xfrm>
              <a:custGeom>
                <a:avLst/>
                <a:gdLst>
                  <a:gd name="connsiteX0" fmla="*/ 0 w 8759"/>
                  <a:gd name="connsiteY0" fmla="*/ 89000 h 89000"/>
                  <a:gd name="connsiteX1" fmla="*/ 0 w 8759"/>
                  <a:gd name="connsiteY1" fmla="*/ 0 h 89000"/>
                </a:gdLst>
                <a:ahLst/>
                <a:cxnLst>
                  <a:cxn ang="0">
                    <a:pos x="connsiteX0" y="connsiteY0"/>
                  </a:cxn>
                  <a:cxn ang="0">
                    <a:pos x="connsiteX1" y="connsiteY1"/>
                  </a:cxn>
                </a:cxnLst>
                <a:rect l="l" t="t" r="r" b="b"/>
                <a:pathLst>
                  <a:path w="8759" h="89000">
                    <a:moveTo>
                      <a:pt x="0" y="89000"/>
                    </a:moveTo>
                    <a:lnTo>
                      <a:pt x="0" y="0"/>
                    </a:lnTo>
                  </a:path>
                </a:pathLst>
              </a:custGeom>
              <a:ln w="8757" cap="rnd">
                <a:solidFill>
                  <a:srgbClr val="263238"/>
                </a:solidFill>
                <a:prstDash val="solid"/>
                <a:round/>
              </a:ln>
            </p:spPr>
            <p:txBody>
              <a:bodyPr rtlCol="0" anchor="ctr"/>
              <a:lstStyle/>
              <a:p>
                <a:endParaRPr lang="en-US"/>
              </a:p>
            </p:txBody>
          </p:sp>
          <p:sp>
            <p:nvSpPr>
              <p:cNvPr id="65" name="Freeform: Shape 64">
                <a:extLst>
                  <a:ext uri="{FF2B5EF4-FFF2-40B4-BE49-F238E27FC236}">
                    <a16:creationId xmlns:a16="http://schemas.microsoft.com/office/drawing/2014/main" id="{509D7CCB-5549-4414-A37F-BD97B6576D2D}"/>
                  </a:ext>
                </a:extLst>
              </p:cNvPr>
              <p:cNvSpPr/>
              <p:nvPr/>
            </p:nvSpPr>
            <p:spPr>
              <a:xfrm>
                <a:off x="3130903" y="4511235"/>
                <a:ext cx="8759" cy="146289"/>
              </a:xfrm>
              <a:custGeom>
                <a:avLst/>
                <a:gdLst>
                  <a:gd name="connsiteX0" fmla="*/ 0 w 8759"/>
                  <a:gd name="connsiteY0" fmla="*/ 146289 h 146289"/>
                  <a:gd name="connsiteX1" fmla="*/ 0 w 8759"/>
                  <a:gd name="connsiteY1" fmla="*/ 0 h 146289"/>
                </a:gdLst>
                <a:ahLst/>
                <a:cxnLst>
                  <a:cxn ang="0">
                    <a:pos x="connsiteX0" y="connsiteY0"/>
                  </a:cxn>
                  <a:cxn ang="0">
                    <a:pos x="connsiteX1" y="connsiteY1"/>
                  </a:cxn>
                </a:cxnLst>
                <a:rect l="l" t="t" r="r" b="b"/>
                <a:pathLst>
                  <a:path w="8759" h="146289">
                    <a:moveTo>
                      <a:pt x="0" y="146289"/>
                    </a:moveTo>
                    <a:lnTo>
                      <a:pt x="0" y="0"/>
                    </a:lnTo>
                  </a:path>
                </a:pathLst>
              </a:custGeom>
              <a:ln w="8757" cap="rnd">
                <a:solidFill>
                  <a:srgbClr val="263238"/>
                </a:solidFill>
                <a:prstDash val="solid"/>
                <a:round/>
              </a:ln>
            </p:spPr>
            <p:txBody>
              <a:bodyPr rtlCol="0" anchor="ctr"/>
              <a:lstStyle/>
              <a:p>
                <a:endParaRPr lang="en-US"/>
              </a:p>
            </p:txBody>
          </p:sp>
          <p:sp>
            <p:nvSpPr>
              <p:cNvPr id="66" name="Freeform: Shape 65">
                <a:extLst>
                  <a:ext uri="{FF2B5EF4-FFF2-40B4-BE49-F238E27FC236}">
                    <a16:creationId xmlns:a16="http://schemas.microsoft.com/office/drawing/2014/main" id="{0B3DEE79-6652-45C9-8C7A-4393B342FA12}"/>
                  </a:ext>
                </a:extLst>
              </p:cNvPr>
              <p:cNvSpPr/>
              <p:nvPr/>
            </p:nvSpPr>
            <p:spPr>
              <a:xfrm>
                <a:off x="3196076" y="4490737"/>
                <a:ext cx="8759" cy="146289"/>
              </a:xfrm>
              <a:custGeom>
                <a:avLst/>
                <a:gdLst>
                  <a:gd name="connsiteX0" fmla="*/ 0 w 8759"/>
                  <a:gd name="connsiteY0" fmla="*/ 146289 h 146289"/>
                  <a:gd name="connsiteX1" fmla="*/ 0 w 8759"/>
                  <a:gd name="connsiteY1" fmla="*/ 0 h 146289"/>
                </a:gdLst>
                <a:ahLst/>
                <a:cxnLst>
                  <a:cxn ang="0">
                    <a:pos x="connsiteX0" y="connsiteY0"/>
                  </a:cxn>
                  <a:cxn ang="0">
                    <a:pos x="connsiteX1" y="connsiteY1"/>
                  </a:cxn>
                </a:cxnLst>
                <a:rect l="l" t="t" r="r" b="b"/>
                <a:pathLst>
                  <a:path w="8759" h="146289">
                    <a:moveTo>
                      <a:pt x="0" y="146289"/>
                    </a:moveTo>
                    <a:lnTo>
                      <a:pt x="0" y="0"/>
                    </a:lnTo>
                  </a:path>
                </a:pathLst>
              </a:custGeom>
              <a:ln w="8757" cap="rnd">
                <a:solidFill>
                  <a:srgbClr val="263238"/>
                </a:solidFill>
                <a:prstDash val="solid"/>
                <a:round/>
              </a:ln>
            </p:spPr>
            <p:txBody>
              <a:bodyPr rtlCol="0" anchor="ctr"/>
              <a:lstStyle/>
              <a:p>
                <a:endParaRPr lang="en-US"/>
              </a:p>
            </p:txBody>
          </p:sp>
          <p:sp>
            <p:nvSpPr>
              <p:cNvPr id="67" name="Freeform: Shape 66">
                <a:extLst>
                  <a:ext uri="{FF2B5EF4-FFF2-40B4-BE49-F238E27FC236}">
                    <a16:creationId xmlns:a16="http://schemas.microsoft.com/office/drawing/2014/main" id="{F91E05E6-1530-4C84-941D-13757458792C}"/>
                  </a:ext>
                </a:extLst>
              </p:cNvPr>
              <p:cNvSpPr/>
              <p:nvPr/>
            </p:nvSpPr>
            <p:spPr>
              <a:xfrm>
                <a:off x="3098316" y="4556260"/>
                <a:ext cx="8759" cy="285396"/>
              </a:xfrm>
              <a:custGeom>
                <a:avLst/>
                <a:gdLst>
                  <a:gd name="connsiteX0" fmla="*/ 0 w 8759"/>
                  <a:gd name="connsiteY0" fmla="*/ 285396 h 285396"/>
                  <a:gd name="connsiteX1" fmla="*/ 0 w 8759"/>
                  <a:gd name="connsiteY1" fmla="*/ 0 h 285396"/>
                </a:gdLst>
                <a:ahLst/>
                <a:cxnLst>
                  <a:cxn ang="0">
                    <a:pos x="connsiteX0" y="connsiteY0"/>
                  </a:cxn>
                  <a:cxn ang="0">
                    <a:pos x="connsiteX1" y="connsiteY1"/>
                  </a:cxn>
                </a:cxnLst>
                <a:rect l="l" t="t" r="r" b="b"/>
                <a:pathLst>
                  <a:path w="8759" h="285396">
                    <a:moveTo>
                      <a:pt x="0" y="285396"/>
                    </a:moveTo>
                    <a:lnTo>
                      <a:pt x="0" y="0"/>
                    </a:lnTo>
                  </a:path>
                </a:pathLst>
              </a:custGeom>
              <a:ln w="8757" cap="rnd">
                <a:solidFill>
                  <a:srgbClr val="263238"/>
                </a:solidFill>
                <a:prstDash val="solid"/>
                <a:round/>
              </a:ln>
            </p:spPr>
            <p:txBody>
              <a:bodyPr rtlCol="0" anchor="ctr"/>
              <a:lstStyle/>
              <a:p>
                <a:endParaRPr lang="en-US"/>
              </a:p>
            </p:txBody>
          </p:sp>
          <p:sp>
            <p:nvSpPr>
              <p:cNvPr id="68" name="Freeform: Shape 67">
                <a:extLst>
                  <a:ext uri="{FF2B5EF4-FFF2-40B4-BE49-F238E27FC236}">
                    <a16:creationId xmlns:a16="http://schemas.microsoft.com/office/drawing/2014/main" id="{86945E82-A480-4106-AB4A-FC96E0EE1127}"/>
                  </a:ext>
                </a:extLst>
              </p:cNvPr>
              <p:cNvSpPr/>
              <p:nvPr/>
            </p:nvSpPr>
            <p:spPr>
              <a:xfrm>
                <a:off x="3033143" y="4547763"/>
                <a:ext cx="8759" cy="88824"/>
              </a:xfrm>
              <a:custGeom>
                <a:avLst/>
                <a:gdLst>
                  <a:gd name="connsiteX0" fmla="*/ 0 w 8759"/>
                  <a:gd name="connsiteY0" fmla="*/ 88825 h 88824"/>
                  <a:gd name="connsiteX1" fmla="*/ 0 w 8759"/>
                  <a:gd name="connsiteY1" fmla="*/ 0 h 88824"/>
                </a:gdLst>
                <a:ahLst/>
                <a:cxnLst>
                  <a:cxn ang="0">
                    <a:pos x="connsiteX0" y="connsiteY0"/>
                  </a:cxn>
                  <a:cxn ang="0">
                    <a:pos x="connsiteX1" y="connsiteY1"/>
                  </a:cxn>
                </a:cxnLst>
                <a:rect l="l" t="t" r="r" b="b"/>
                <a:pathLst>
                  <a:path w="8759" h="88824">
                    <a:moveTo>
                      <a:pt x="0" y="88825"/>
                    </a:moveTo>
                    <a:lnTo>
                      <a:pt x="0" y="0"/>
                    </a:lnTo>
                  </a:path>
                </a:pathLst>
              </a:custGeom>
              <a:ln w="8757" cap="rnd">
                <a:solidFill>
                  <a:srgbClr val="263238"/>
                </a:solidFill>
                <a:prstDash val="solid"/>
                <a:round/>
              </a:ln>
            </p:spPr>
            <p:txBody>
              <a:bodyPr rtlCol="0" anchor="ctr"/>
              <a:lstStyle/>
              <a:p>
                <a:endParaRPr lang="en-US"/>
              </a:p>
            </p:txBody>
          </p:sp>
          <p:sp>
            <p:nvSpPr>
              <p:cNvPr id="69" name="Freeform: Shape 68">
                <a:extLst>
                  <a:ext uri="{FF2B5EF4-FFF2-40B4-BE49-F238E27FC236}">
                    <a16:creationId xmlns:a16="http://schemas.microsoft.com/office/drawing/2014/main" id="{0DA2AC4D-B36B-48C3-84BA-2B538BBEB7CF}"/>
                  </a:ext>
                </a:extLst>
              </p:cNvPr>
              <p:cNvSpPr/>
              <p:nvPr/>
            </p:nvSpPr>
            <p:spPr>
              <a:xfrm>
                <a:off x="3000556" y="4502475"/>
                <a:ext cx="8759" cy="199461"/>
              </a:xfrm>
              <a:custGeom>
                <a:avLst/>
                <a:gdLst>
                  <a:gd name="connsiteX0" fmla="*/ 0 w 8759"/>
                  <a:gd name="connsiteY0" fmla="*/ 199462 h 199461"/>
                  <a:gd name="connsiteX1" fmla="*/ 0 w 8759"/>
                  <a:gd name="connsiteY1" fmla="*/ 0 h 199461"/>
                </a:gdLst>
                <a:ahLst/>
                <a:cxnLst>
                  <a:cxn ang="0">
                    <a:pos x="connsiteX0" y="connsiteY0"/>
                  </a:cxn>
                  <a:cxn ang="0">
                    <a:pos x="connsiteX1" y="connsiteY1"/>
                  </a:cxn>
                </a:cxnLst>
                <a:rect l="l" t="t" r="r" b="b"/>
                <a:pathLst>
                  <a:path w="8759" h="199461">
                    <a:moveTo>
                      <a:pt x="0" y="199462"/>
                    </a:moveTo>
                    <a:lnTo>
                      <a:pt x="0" y="0"/>
                    </a:lnTo>
                  </a:path>
                </a:pathLst>
              </a:custGeom>
              <a:ln w="8757" cap="rnd">
                <a:solidFill>
                  <a:srgbClr val="263238"/>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12073E30-5AE5-4CEC-9E3D-F6CE9046546F}"/>
                  </a:ext>
                </a:extLst>
              </p:cNvPr>
              <p:cNvSpPr/>
              <p:nvPr/>
            </p:nvSpPr>
            <p:spPr>
              <a:xfrm>
                <a:off x="2739863" y="4474181"/>
                <a:ext cx="8759" cy="146289"/>
              </a:xfrm>
              <a:custGeom>
                <a:avLst/>
                <a:gdLst>
                  <a:gd name="connsiteX0" fmla="*/ 0 w 8759"/>
                  <a:gd name="connsiteY0" fmla="*/ 146290 h 146289"/>
                  <a:gd name="connsiteX1" fmla="*/ 0 w 8759"/>
                  <a:gd name="connsiteY1" fmla="*/ 0 h 146289"/>
                </a:gdLst>
                <a:ahLst/>
                <a:cxnLst>
                  <a:cxn ang="0">
                    <a:pos x="connsiteX0" y="connsiteY0"/>
                  </a:cxn>
                  <a:cxn ang="0">
                    <a:pos x="connsiteX1" y="connsiteY1"/>
                  </a:cxn>
                </a:cxnLst>
                <a:rect l="l" t="t" r="r" b="b"/>
                <a:pathLst>
                  <a:path w="8759" h="146289">
                    <a:moveTo>
                      <a:pt x="0" y="146290"/>
                    </a:moveTo>
                    <a:lnTo>
                      <a:pt x="0" y="0"/>
                    </a:lnTo>
                  </a:path>
                </a:pathLst>
              </a:custGeom>
              <a:ln w="8757" cap="rnd">
                <a:solidFill>
                  <a:srgbClr val="263238"/>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466087A0-ED32-4736-B52A-1E72D25C243E}"/>
                  </a:ext>
                </a:extLst>
              </p:cNvPr>
              <p:cNvSpPr/>
              <p:nvPr/>
            </p:nvSpPr>
            <p:spPr>
              <a:xfrm>
                <a:off x="2674690" y="4440368"/>
                <a:ext cx="8759" cy="285396"/>
              </a:xfrm>
              <a:custGeom>
                <a:avLst/>
                <a:gdLst>
                  <a:gd name="connsiteX0" fmla="*/ 0 w 8759"/>
                  <a:gd name="connsiteY0" fmla="*/ 285396 h 285396"/>
                  <a:gd name="connsiteX1" fmla="*/ 0 w 8759"/>
                  <a:gd name="connsiteY1" fmla="*/ 0 h 285396"/>
                </a:gdLst>
                <a:ahLst/>
                <a:cxnLst>
                  <a:cxn ang="0">
                    <a:pos x="connsiteX0" y="connsiteY0"/>
                  </a:cxn>
                  <a:cxn ang="0">
                    <a:pos x="connsiteX1" y="connsiteY1"/>
                  </a:cxn>
                </a:cxnLst>
                <a:rect l="l" t="t" r="r" b="b"/>
                <a:pathLst>
                  <a:path w="8759" h="285396">
                    <a:moveTo>
                      <a:pt x="0" y="285396"/>
                    </a:moveTo>
                    <a:lnTo>
                      <a:pt x="0" y="0"/>
                    </a:lnTo>
                  </a:path>
                </a:pathLst>
              </a:custGeom>
              <a:ln w="8757" cap="rnd">
                <a:solidFill>
                  <a:srgbClr val="263238"/>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B17461AD-220D-4190-B26F-E1200D3C0895}"/>
                  </a:ext>
                </a:extLst>
              </p:cNvPr>
              <p:cNvSpPr/>
              <p:nvPr/>
            </p:nvSpPr>
            <p:spPr>
              <a:xfrm>
                <a:off x="2609516" y="4493189"/>
                <a:ext cx="8759" cy="88824"/>
              </a:xfrm>
              <a:custGeom>
                <a:avLst/>
                <a:gdLst>
                  <a:gd name="connsiteX0" fmla="*/ 0 w 8759"/>
                  <a:gd name="connsiteY0" fmla="*/ 88825 h 88824"/>
                  <a:gd name="connsiteX1" fmla="*/ 0 w 8759"/>
                  <a:gd name="connsiteY1" fmla="*/ 0 h 88824"/>
                </a:gdLst>
                <a:ahLst/>
                <a:cxnLst>
                  <a:cxn ang="0">
                    <a:pos x="connsiteX0" y="connsiteY0"/>
                  </a:cxn>
                  <a:cxn ang="0">
                    <a:pos x="connsiteX1" y="connsiteY1"/>
                  </a:cxn>
                </a:cxnLst>
                <a:rect l="l" t="t" r="r" b="b"/>
                <a:pathLst>
                  <a:path w="8759" h="88824">
                    <a:moveTo>
                      <a:pt x="0" y="88825"/>
                    </a:moveTo>
                    <a:lnTo>
                      <a:pt x="0" y="0"/>
                    </a:lnTo>
                  </a:path>
                </a:pathLst>
              </a:custGeom>
              <a:ln w="8757" cap="rnd">
                <a:solidFill>
                  <a:srgbClr val="263238"/>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13540CB9-D64C-41A3-BC0F-32204F8066A2}"/>
                  </a:ext>
                </a:extLst>
              </p:cNvPr>
              <p:cNvSpPr/>
              <p:nvPr/>
            </p:nvSpPr>
            <p:spPr>
              <a:xfrm>
                <a:off x="3424183" y="4502913"/>
                <a:ext cx="8759" cy="88824"/>
              </a:xfrm>
              <a:custGeom>
                <a:avLst/>
                <a:gdLst>
                  <a:gd name="connsiteX0" fmla="*/ 0 w 8759"/>
                  <a:gd name="connsiteY0" fmla="*/ 88825 h 88824"/>
                  <a:gd name="connsiteX1" fmla="*/ 0 w 8759"/>
                  <a:gd name="connsiteY1" fmla="*/ 0 h 88824"/>
                </a:gdLst>
                <a:ahLst/>
                <a:cxnLst>
                  <a:cxn ang="0">
                    <a:pos x="connsiteX0" y="connsiteY0"/>
                  </a:cxn>
                  <a:cxn ang="0">
                    <a:pos x="connsiteX1" y="connsiteY1"/>
                  </a:cxn>
                </a:cxnLst>
                <a:rect l="l" t="t" r="r" b="b"/>
                <a:pathLst>
                  <a:path w="8759" h="88824">
                    <a:moveTo>
                      <a:pt x="0" y="88825"/>
                    </a:moveTo>
                    <a:lnTo>
                      <a:pt x="0" y="0"/>
                    </a:lnTo>
                  </a:path>
                </a:pathLst>
              </a:custGeom>
              <a:ln w="8757" cap="rnd">
                <a:solidFill>
                  <a:srgbClr val="263238"/>
                </a:solidFill>
                <a:prstDash val="solid"/>
                <a:round/>
              </a:ln>
            </p:spPr>
            <p:txBody>
              <a:bodyPr rtlCol="0" anchor="ctr"/>
              <a:lstStyle/>
              <a:p>
                <a:endParaRPr lang="en-US"/>
              </a:p>
            </p:txBody>
          </p:sp>
          <p:sp>
            <p:nvSpPr>
              <p:cNvPr id="74" name="Freeform: Shape 73">
                <a:extLst>
                  <a:ext uri="{FF2B5EF4-FFF2-40B4-BE49-F238E27FC236}">
                    <a16:creationId xmlns:a16="http://schemas.microsoft.com/office/drawing/2014/main" id="{C5DE9DA5-E37A-4A57-B5BC-A5F59E394FA0}"/>
                  </a:ext>
                </a:extLst>
              </p:cNvPr>
              <p:cNvSpPr/>
              <p:nvPr/>
            </p:nvSpPr>
            <p:spPr>
              <a:xfrm>
                <a:off x="2576930" y="4421621"/>
                <a:ext cx="8759" cy="199461"/>
              </a:xfrm>
              <a:custGeom>
                <a:avLst/>
                <a:gdLst>
                  <a:gd name="connsiteX0" fmla="*/ 0 w 8759"/>
                  <a:gd name="connsiteY0" fmla="*/ 199462 h 199461"/>
                  <a:gd name="connsiteX1" fmla="*/ 0 w 8759"/>
                  <a:gd name="connsiteY1" fmla="*/ 0 h 199461"/>
                </a:gdLst>
                <a:ahLst/>
                <a:cxnLst>
                  <a:cxn ang="0">
                    <a:pos x="connsiteX0" y="connsiteY0"/>
                  </a:cxn>
                  <a:cxn ang="0">
                    <a:pos x="connsiteX1" y="connsiteY1"/>
                  </a:cxn>
                </a:cxnLst>
                <a:rect l="l" t="t" r="r" b="b"/>
                <a:pathLst>
                  <a:path w="8759" h="199461">
                    <a:moveTo>
                      <a:pt x="0" y="199462"/>
                    </a:moveTo>
                    <a:lnTo>
                      <a:pt x="0" y="0"/>
                    </a:lnTo>
                  </a:path>
                </a:pathLst>
              </a:custGeom>
              <a:ln w="8757" cap="rnd">
                <a:solidFill>
                  <a:srgbClr val="263238"/>
                </a:solidFill>
                <a:prstDash val="solid"/>
                <a:round/>
              </a:ln>
            </p:spPr>
            <p:txBody>
              <a:bodyPr rtlCol="0" anchor="ctr"/>
              <a:lstStyle/>
              <a:p>
                <a:endParaRPr lang="en-US"/>
              </a:p>
            </p:txBody>
          </p:sp>
          <p:sp>
            <p:nvSpPr>
              <p:cNvPr id="75" name="Freeform: Shape 74">
                <a:extLst>
                  <a:ext uri="{FF2B5EF4-FFF2-40B4-BE49-F238E27FC236}">
                    <a16:creationId xmlns:a16="http://schemas.microsoft.com/office/drawing/2014/main" id="{36966D66-FB2D-4966-BCFC-744EE3FDB20C}"/>
                  </a:ext>
                </a:extLst>
              </p:cNvPr>
              <p:cNvSpPr/>
              <p:nvPr/>
            </p:nvSpPr>
            <p:spPr>
              <a:xfrm>
                <a:off x="2870210" y="4538478"/>
                <a:ext cx="8759" cy="89000"/>
              </a:xfrm>
              <a:custGeom>
                <a:avLst/>
                <a:gdLst>
                  <a:gd name="connsiteX0" fmla="*/ 0 w 8759"/>
                  <a:gd name="connsiteY0" fmla="*/ 89000 h 89000"/>
                  <a:gd name="connsiteX1" fmla="*/ 0 w 8759"/>
                  <a:gd name="connsiteY1" fmla="*/ 0 h 89000"/>
                </a:gdLst>
                <a:ahLst/>
                <a:cxnLst>
                  <a:cxn ang="0">
                    <a:pos x="connsiteX0" y="connsiteY0"/>
                  </a:cxn>
                  <a:cxn ang="0">
                    <a:pos x="connsiteX1" y="connsiteY1"/>
                  </a:cxn>
                </a:cxnLst>
                <a:rect l="l" t="t" r="r" b="b"/>
                <a:pathLst>
                  <a:path w="8759" h="89000">
                    <a:moveTo>
                      <a:pt x="0" y="89000"/>
                    </a:moveTo>
                    <a:lnTo>
                      <a:pt x="0" y="0"/>
                    </a:lnTo>
                  </a:path>
                </a:pathLst>
              </a:custGeom>
              <a:ln w="8757" cap="rnd">
                <a:solidFill>
                  <a:srgbClr val="263238"/>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393CFDE3-D592-4190-A993-654BCDAFEF51}"/>
                  </a:ext>
                </a:extLst>
              </p:cNvPr>
              <p:cNvSpPr/>
              <p:nvPr/>
            </p:nvSpPr>
            <p:spPr>
              <a:xfrm>
                <a:off x="2805036" y="4493365"/>
                <a:ext cx="8759" cy="146289"/>
              </a:xfrm>
              <a:custGeom>
                <a:avLst/>
                <a:gdLst>
                  <a:gd name="connsiteX0" fmla="*/ 0 w 8759"/>
                  <a:gd name="connsiteY0" fmla="*/ 146290 h 146289"/>
                  <a:gd name="connsiteX1" fmla="*/ 0 w 8759"/>
                  <a:gd name="connsiteY1" fmla="*/ 0 h 146289"/>
                </a:gdLst>
                <a:ahLst/>
                <a:cxnLst>
                  <a:cxn ang="0">
                    <a:pos x="connsiteX0" y="connsiteY0"/>
                  </a:cxn>
                  <a:cxn ang="0">
                    <a:pos x="connsiteX1" y="connsiteY1"/>
                  </a:cxn>
                </a:cxnLst>
                <a:rect l="l" t="t" r="r" b="b"/>
                <a:pathLst>
                  <a:path w="8759" h="146289">
                    <a:moveTo>
                      <a:pt x="0" y="146290"/>
                    </a:moveTo>
                    <a:lnTo>
                      <a:pt x="0" y="0"/>
                    </a:lnTo>
                  </a:path>
                </a:pathLst>
              </a:custGeom>
              <a:ln w="8757" cap="rnd">
                <a:solidFill>
                  <a:srgbClr val="263238"/>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1EA9D885-7369-4BBF-9D0B-D72B93A63BBA}"/>
                  </a:ext>
                </a:extLst>
              </p:cNvPr>
              <p:cNvSpPr/>
              <p:nvPr/>
            </p:nvSpPr>
            <p:spPr>
              <a:xfrm>
                <a:off x="2967970" y="4509833"/>
                <a:ext cx="8759" cy="146289"/>
              </a:xfrm>
              <a:custGeom>
                <a:avLst/>
                <a:gdLst>
                  <a:gd name="connsiteX0" fmla="*/ 0 w 8759"/>
                  <a:gd name="connsiteY0" fmla="*/ 146290 h 146289"/>
                  <a:gd name="connsiteX1" fmla="*/ 0 w 8759"/>
                  <a:gd name="connsiteY1" fmla="*/ 0 h 146289"/>
                </a:gdLst>
                <a:ahLst/>
                <a:cxnLst>
                  <a:cxn ang="0">
                    <a:pos x="connsiteX0" y="connsiteY0"/>
                  </a:cxn>
                  <a:cxn ang="0">
                    <a:pos x="connsiteX1" y="connsiteY1"/>
                  </a:cxn>
                </a:cxnLst>
                <a:rect l="l" t="t" r="r" b="b"/>
                <a:pathLst>
                  <a:path w="8759" h="146289">
                    <a:moveTo>
                      <a:pt x="0" y="146290"/>
                    </a:moveTo>
                    <a:lnTo>
                      <a:pt x="0" y="0"/>
                    </a:lnTo>
                  </a:path>
                </a:pathLst>
              </a:custGeom>
              <a:ln w="8757" cap="rnd">
                <a:solidFill>
                  <a:srgbClr val="263238"/>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4BC54453-5A4A-41A1-B10F-AB42D700ECDD}"/>
                  </a:ext>
                </a:extLst>
              </p:cNvPr>
              <p:cNvSpPr/>
              <p:nvPr/>
            </p:nvSpPr>
            <p:spPr>
              <a:xfrm>
                <a:off x="2772450" y="4415752"/>
                <a:ext cx="8759" cy="285308"/>
              </a:xfrm>
              <a:custGeom>
                <a:avLst/>
                <a:gdLst>
                  <a:gd name="connsiteX0" fmla="*/ 0 w 8759"/>
                  <a:gd name="connsiteY0" fmla="*/ 285308 h 285308"/>
                  <a:gd name="connsiteX1" fmla="*/ 0 w 8759"/>
                  <a:gd name="connsiteY1" fmla="*/ 0 h 285308"/>
                </a:gdLst>
                <a:ahLst/>
                <a:cxnLst>
                  <a:cxn ang="0">
                    <a:pos x="connsiteX0" y="connsiteY0"/>
                  </a:cxn>
                  <a:cxn ang="0">
                    <a:pos x="connsiteX1" y="connsiteY1"/>
                  </a:cxn>
                </a:cxnLst>
                <a:rect l="l" t="t" r="r" b="b"/>
                <a:pathLst>
                  <a:path w="8759" h="285308">
                    <a:moveTo>
                      <a:pt x="0" y="285308"/>
                    </a:moveTo>
                    <a:lnTo>
                      <a:pt x="0" y="0"/>
                    </a:lnTo>
                  </a:path>
                </a:pathLst>
              </a:custGeom>
              <a:ln w="8757" cap="rnd">
                <a:solidFill>
                  <a:srgbClr val="263238"/>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1407E71D-D1AF-4DC6-A676-4A6976771A3E}"/>
                  </a:ext>
                </a:extLst>
              </p:cNvPr>
              <p:cNvSpPr/>
              <p:nvPr/>
            </p:nvSpPr>
            <p:spPr>
              <a:xfrm>
                <a:off x="2707276" y="4538653"/>
                <a:ext cx="8759" cy="88824"/>
              </a:xfrm>
              <a:custGeom>
                <a:avLst/>
                <a:gdLst>
                  <a:gd name="connsiteX0" fmla="*/ 0 w 8759"/>
                  <a:gd name="connsiteY0" fmla="*/ 88825 h 88824"/>
                  <a:gd name="connsiteX1" fmla="*/ 0 w 8759"/>
                  <a:gd name="connsiteY1" fmla="*/ 0 h 88824"/>
                </a:gdLst>
                <a:ahLst/>
                <a:cxnLst>
                  <a:cxn ang="0">
                    <a:pos x="connsiteX0" y="connsiteY0"/>
                  </a:cxn>
                  <a:cxn ang="0">
                    <a:pos x="connsiteX1" y="connsiteY1"/>
                  </a:cxn>
                </a:cxnLst>
                <a:rect l="l" t="t" r="r" b="b"/>
                <a:pathLst>
                  <a:path w="8759" h="88824">
                    <a:moveTo>
                      <a:pt x="0" y="88825"/>
                    </a:moveTo>
                    <a:lnTo>
                      <a:pt x="0" y="0"/>
                    </a:lnTo>
                  </a:path>
                </a:pathLst>
              </a:custGeom>
              <a:ln w="8757" cap="rnd">
                <a:solidFill>
                  <a:srgbClr val="263238"/>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D9ABD1CE-8515-4EAB-A2DD-D94C43B1C910}"/>
                  </a:ext>
                </a:extLst>
              </p:cNvPr>
              <p:cNvSpPr/>
              <p:nvPr/>
            </p:nvSpPr>
            <p:spPr>
              <a:xfrm>
                <a:off x="2642103" y="4493365"/>
                <a:ext cx="8759" cy="199461"/>
              </a:xfrm>
              <a:custGeom>
                <a:avLst/>
                <a:gdLst>
                  <a:gd name="connsiteX0" fmla="*/ 0 w 8759"/>
                  <a:gd name="connsiteY0" fmla="*/ 199462 h 199461"/>
                  <a:gd name="connsiteX1" fmla="*/ 0 w 8759"/>
                  <a:gd name="connsiteY1" fmla="*/ 0 h 199461"/>
                </a:gdLst>
                <a:ahLst/>
                <a:cxnLst>
                  <a:cxn ang="0">
                    <a:pos x="connsiteX0" y="connsiteY0"/>
                  </a:cxn>
                  <a:cxn ang="0">
                    <a:pos x="connsiteX1" y="connsiteY1"/>
                  </a:cxn>
                </a:cxnLst>
                <a:rect l="l" t="t" r="r" b="b"/>
                <a:pathLst>
                  <a:path w="8759" h="199461">
                    <a:moveTo>
                      <a:pt x="0" y="199462"/>
                    </a:moveTo>
                    <a:lnTo>
                      <a:pt x="0" y="0"/>
                    </a:lnTo>
                  </a:path>
                </a:pathLst>
              </a:custGeom>
              <a:ln w="8757" cap="rnd">
                <a:solidFill>
                  <a:srgbClr val="263238"/>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702C0F2F-8FF4-44AA-A3FF-D17AC60796F8}"/>
                  </a:ext>
                </a:extLst>
              </p:cNvPr>
              <p:cNvSpPr/>
              <p:nvPr/>
            </p:nvSpPr>
            <p:spPr>
              <a:xfrm>
                <a:off x="2511757" y="4500373"/>
                <a:ext cx="8759" cy="199461"/>
              </a:xfrm>
              <a:custGeom>
                <a:avLst/>
                <a:gdLst>
                  <a:gd name="connsiteX0" fmla="*/ 0 w 8759"/>
                  <a:gd name="connsiteY0" fmla="*/ 199462 h 199461"/>
                  <a:gd name="connsiteX1" fmla="*/ 0 w 8759"/>
                  <a:gd name="connsiteY1" fmla="*/ 0 h 199461"/>
                </a:gdLst>
                <a:ahLst/>
                <a:cxnLst>
                  <a:cxn ang="0">
                    <a:pos x="connsiteX0" y="connsiteY0"/>
                  </a:cxn>
                  <a:cxn ang="0">
                    <a:pos x="connsiteX1" y="connsiteY1"/>
                  </a:cxn>
                </a:cxnLst>
                <a:rect l="l" t="t" r="r" b="b"/>
                <a:pathLst>
                  <a:path w="8759" h="199461">
                    <a:moveTo>
                      <a:pt x="0" y="199462"/>
                    </a:moveTo>
                    <a:lnTo>
                      <a:pt x="0" y="0"/>
                    </a:lnTo>
                  </a:path>
                </a:pathLst>
              </a:custGeom>
              <a:ln w="8757" cap="rnd">
                <a:solidFill>
                  <a:srgbClr val="263238"/>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9966EEB3-FF52-4458-84DD-54D0E411AA5E}"/>
                  </a:ext>
                </a:extLst>
              </p:cNvPr>
              <p:cNvSpPr/>
              <p:nvPr/>
            </p:nvSpPr>
            <p:spPr>
              <a:xfrm>
                <a:off x="2935383" y="4455347"/>
                <a:ext cx="8759" cy="156012"/>
              </a:xfrm>
              <a:custGeom>
                <a:avLst/>
                <a:gdLst>
                  <a:gd name="connsiteX0" fmla="*/ 0 w 8759"/>
                  <a:gd name="connsiteY0" fmla="*/ 156013 h 156012"/>
                  <a:gd name="connsiteX1" fmla="*/ 0 w 8759"/>
                  <a:gd name="connsiteY1" fmla="*/ 0 h 156012"/>
                </a:gdLst>
                <a:ahLst/>
                <a:cxnLst>
                  <a:cxn ang="0">
                    <a:pos x="connsiteX0" y="connsiteY0"/>
                  </a:cxn>
                  <a:cxn ang="0">
                    <a:pos x="connsiteX1" y="connsiteY1"/>
                  </a:cxn>
                </a:cxnLst>
                <a:rect l="l" t="t" r="r" b="b"/>
                <a:pathLst>
                  <a:path w="8759" h="156012">
                    <a:moveTo>
                      <a:pt x="0" y="156013"/>
                    </a:moveTo>
                    <a:lnTo>
                      <a:pt x="0" y="0"/>
                    </a:lnTo>
                  </a:path>
                </a:pathLst>
              </a:custGeom>
              <a:ln w="8757" cap="rnd">
                <a:solidFill>
                  <a:srgbClr val="263238"/>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8729A838-419F-4608-AC13-83C1E21B9CA0}"/>
                  </a:ext>
                </a:extLst>
              </p:cNvPr>
              <p:cNvSpPr/>
              <p:nvPr/>
            </p:nvSpPr>
            <p:spPr>
              <a:xfrm>
                <a:off x="2479170" y="4485919"/>
                <a:ext cx="8759" cy="156012"/>
              </a:xfrm>
              <a:custGeom>
                <a:avLst/>
                <a:gdLst>
                  <a:gd name="connsiteX0" fmla="*/ 0 w 8759"/>
                  <a:gd name="connsiteY0" fmla="*/ 156013 h 156012"/>
                  <a:gd name="connsiteX1" fmla="*/ 0 w 8759"/>
                  <a:gd name="connsiteY1" fmla="*/ 0 h 156012"/>
                </a:gdLst>
                <a:ahLst/>
                <a:cxnLst>
                  <a:cxn ang="0">
                    <a:pos x="connsiteX0" y="connsiteY0"/>
                  </a:cxn>
                  <a:cxn ang="0">
                    <a:pos x="connsiteX1" y="connsiteY1"/>
                  </a:cxn>
                </a:cxnLst>
                <a:rect l="l" t="t" r="r" b="b"/>
                <a:pathLst>
                  <a:path w="8759" h="156012">
                    <a:moveTo>
                      <a:pt x="0" y="156013"/>
                    </a:moveTo>
                    <a:lnTo>
                      <a:pt x="0" y="0"/>
                    </a:lnTo>
                  </a:path>
                </a:pathLst>
              </a:custGeom>
              <a:ln w="8757" cap="rnd">
                <a:solidFill>
                  <a:srgbClr val="263238"/>
                </a:solidFill>
                <a:prstDash val="solid"/>
                <a:round/>
              </a:ln>
            </p:spPr>
            <p:txBody>
              <a:bodyPr rtlCol="0" anchor="ctr"/>
              <a:lstStyle/>
              <a:p>
                <a:endParaRPr lang="en-US"/>
              </a:p>
            </p:txBody>
          </p:sp>
          <p:sp>
            <p:nvSpPr>
              <p:cNvPr id="84" name="Freeform: Shape 83">
                <a:extLst>
                  <a:ext uri="{FF2B5EF4-FFF2-40B4-BE49-F238E27FC236}">
                    <a16:creationId xmlns:a16="http://schemas.microsoft.com/office/drawing/2014/main" id="{EB7D57FC-6A8D-49D6-AB48-C1EE13AEE5A3}"/>
                  </a:ext>
                </a:extLst>
              </p:cNvPr>
              <p:cNvSpPr/>
              <p:nvPr/>
            </p:nvSpPr>
            <p:spPr>
              <a:xfrm>
                <a:off x="3359009" y="4567999"/>
                <a:ext cx="8759" cy="88912"/>
              </a:xfrm>
              <a:custGeom>
                <a:avLst/>
                <a:gdLst>
                  <a:gd name="connsiteX0" fmla="*/ 0 w 8759"/>
                  <a:gd name="connsiteY0" fmla="*/ 88913 h 88912"/>
                  <a:gd name="connsiteX1" fmla="*/ 0 w 8759"/>
                  <a:gd name="connsiteY1" fmla="*/ 0 h 88912"/>
                </a:gdLst>
                <a:ahLst/>
                <a:cxnLst>
                  <a:cxn ang="0">
                    <a:pos x="connsiteX0" y="connsiteY0"/>
                  </a:cxn>
                  <a:cxn ang="0">
                    <a:pos x="connsiteX1" y="connsiteY1"/>
                  </a:cxn>
                </a:cxnLst>
                <a:rect l="l" t="t" r="r" b="b"/>
                <a:pathLst>
                  <a:path w="8759" h="88912">
                    <a:moveTo>
                      <a:pt x="0" y="88913"/>
                    </a:moveTo>
                    <a:lnTo>
                      <a:pt x="0" y="0"/>
                    </a:lnTo>
                  </a:path>
                </a:pathLst>
              </a:custGeom>
              <a:ln w="8757" cap="rnd">
                <a:solidFill>
                  <a:srgbClr val="263238"/>
                </a:solidFill>
                <a:prstDash val="solid"/>
                <a:round/>
              </a:ln>
            </p:spPr>
            <p:txBody>
              <a:bodyPr rtlCol="0" anchor="ctr"/>
              <a:lstStyle/>
              <a:p>
                <a:endParaRPr lang="en-US"/>
              </a:p>
            </p:txBody>
          </p:sp>
          <p:sp>
            <p:nvSpPr>
              <p:cNvPr id="85" name="Freeform: Shape 84">
                <a:extLst>
                  <a:ext uri="{FF2B5EF4-FFF2-40B4-BE49-F238E27FC236}">
                    <a16:creationId xmlns:a16="http://schemas.microsoft.com/office/drawing/2014/main" id="{A8A3E55C-45E2-4DA1-97CA-7CCBC3CADEA8}"/>
                  </a:ext>
                </a:extLst>
              </p:cNvPr>
              <p:cNvSpPr/>
              <p:nvPr/>
            </p:nvSpPr>
            <p:spPr>
              <a:xfrm>
                <a:off x="3456769" y="4555647"/>
                <a:ext cx="8759" cy="88912"/>
              </a:xfrm>
              <a:custGeom>
                <a:avLst/>
                <a:gdLst>
                  <a:gd name="connsiteX0" fmla="*/ 0 w 8759"/>
                  <a:gd name="connsiteY0" fmla="*/ 88913 h 88912"/>
                  <a:gd name="connsiteX1" fmla="*/ 0 w 8759"/>
                  <a:gd name="connsiteY1" fmla="*/ 0 h 88912"/>
                </a:gdLst>
                <a:ahLst/>
                <a:cxnLst>
                  <a:cxn ang="0">
                    <a:pos x="connsiteX0" y="connsiteY0"/>
                  </a:cxn>
                  <a:cxn ang="0">
                    <a:pos x="connsiteX1" y="connsiteY1"/>
                  </a:cxn>
                </a:cxnLst>
                <a:rect l="l" t="t" r="r" b="b"/>
                <a:pathLst>
                  <a:path w="8759" h="88912">
                    <a:moveTo>
                      <a:pt x="0" y="88913"/>
                    </a:moveTo>
                    <a:lnTo>
                      <a:pt x="0" y="0"/>
                    </a:lnTo>
                  </a:path>
                </a:pathLst>
              </a:custGeom>
              <a:ln w="8757" cap="rnd">
                <a:solidFill>
                  <a:srgbClr val="263238"/>
                </a:solidFill>
                <a:prstDash val="solid"/>
                <a:round/>
              </a:ln>
            </p:spPr>
            <p:txBody>
              <a:bodyPr rtlCol="0" anchor="ctr"/>
              <a:lstStyle/>
              <a:p>
                <a:endParaRPr lang="en-US"/>
              </a:p>
            </p:txBody>
          </p:sp>
          <p:sp>
            <p:nvSpPr>
              <p:cNvPr id="86" name="Freeform: Shape 85">
                <a:extLst>
                  <a:ext uri="{FF2B5EF4-FFF2-40B4-BE49-F238E27FC236}">
                    <a16:creationId xmlns:a16="http://schemas.microsoft.com/office/drawing/2014/main" id="{18638F09-6A95-4DF4-B4F6-8C8A8ECDF1C9}"/>
                  </a:ext>
                </a:extLst>
              </p:cNvPr>
              <p:cNvSpPr/>
              <p:nvPr/>
            </p:nvSpPr>
            <p:spPr>
              <a:xfrm>
                <a:off x="2446583" y="4557750"/>
                <a:ext cx="8759" cy="89000"/>
              </a:xfrm>
              <a:custGeom>
                <a:avLst/>
                <a:gdLst>
                  <a:gd name="connsiteX0" fmla="*/ 0 w 8759"/>
                  <a:gd name="connsiteY0" fmla="*/ 89000 h 89000"/>
                  <a:gd name="connsiteX1" fmla="*/ 0 w 8759"/>
                  <a:gd name="connsiteY1" fmla="*/ 0 h 89000"/>
                </a:gdLst>
                <a:ahLst/>
                <a:cxnLst>
                  <a:cxn ang="0">
                    <a:pos x="connsiteX0" y="connsiteY0"/>
                  </a:cxn>
                  <a:cxn ang="0">
                    <a:pos x="connsiteX1" y="connsiteY1"/>
                  </a:cxn>
                </a:cxnLst>
                <a:rect l="l" t="t" r="r" b="b"/>
                <a:pathLst>
                  <a:path w="8759" h="89000">
                    <a:moveTo>
                      <a:pt x="0" y="89000"/>
                    </a:moveTo>
                    <a:lnTo>
                      <a:pt x="0" y="0"/>
                    </a:lnTo>
                  </a:path>
                </a:pathLst>
              </a:custGeom>
              <a:ln w="8757" cap="rnd">
                <a:solidFill>
                  <a:srgbClr val="263238"/>
                </a:solidFill>
                <a:prstDash val="solid"/>
                <a:round/>
              </a:ln>
            </p:spPr>
            <p:txBody>
              <a:bodyPr rtlCol="0" anchor="ctr"/>
              <a:lstStyle/>
              <a:p>
                <a:endParaRPr lang="en-US"/>
              </a:p>
            </p:txBody>
          </p:sp>
          <p:sp>
            <p:nvSpPr>
              <p:cNvPr id="87" name="Freeform: Shape 86">
                <a:extLst>
                  <a:ext uri="{FF2B5EF4-FFF2-40B4-BE49-F238E27FC236}">
                    <a16:creationId xmlns:a16="http://schemas.microsoft.com/office/drawing/2014/main" id="{FD884960-8F17-46FD-9E56-DA12F51A96B5}"/>
                  </a:ext>
                </a:extLst>
              </p:cNvPr>
              <p:cNvSpPr/>
              <p:nvPr/>
            </p:nvSpPr>
            <p:spPr>
              <a:xfrm>
                <a:off x="3391596" y="4441944"/>
                <a:ext cx="8759" cy="199461"/>
              </a:xfrm>
              <a:custGeom>
                <a:avLst/>
                <a:gdLst>
                  <a:gd name="connsiteX0" fmla="*/ 0 w 8759"/>
                  <a:gd name="connsiteY0" fmla="*/ 199462 h 199461"/>
                  <a:gd name="connsiteX1" fmla="*/ 0 w 8759"/>
                  <a:gd name="connsiteY1" fmla="*/ 0 h 199461"/>
                </a:gdLst>
                <a:ahLst/>
                <a:cxnLst>
                  <a:cxn ang="0">
                    <a:pos x="connsiteX0" y="connsiteY0"/>
                  </a:cxn>
                  <a:cxn ang="0">
                    <a:pos x="connsiteX1" y="connsiteY1"/>
                  </a:cxn>
                </a:cxnLst>
                <a:rect l="l" t="t" r="r" b="b"/>
                <a:pathLst>
                  <a:path w="8759" h="199461">
                    <a:moveTo>
                      <a:pt x="0" y="199462"/>
                    </a:moveTo>
                    <a:lnTo>
                      <a:pt x="0" y="0"/>
                    </a:lnTo>
                  </a:path>
                </a:pathLst>
              </a:custGeom>
              <a:ln w="8757" cap="rnd">
                <a:solidFill>
                  <a:srgbClr val="263238"/>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FBB9AAAC-42C6-457A-87DD-1C9FBF22D591}"/>
                  </a:ext>
                </a:extLst>
              </p:cNvPr>
              <p:cNvSpPr/>
              <p:nvPr/>
            </p:nvSpPr>
            <p:spPr>
              <a:xfrm>
                <a:off x="3326423" y="4520695"/>
                <a:ext cx="8759" cy="199461"/>
              </a:xfrm>
              <a:custGeom>
                <a:avLst/>
                <a:gdLst>
                  <a:gd name="connsiteX0" fmla="*/ 0 w 8759"/>
                  <a:gd name="connsiteY0" fmla="*/ 199462 h 199461"/>
                  <a:gd name="connsiteX1" fmla="*/ 0 w 8759"/>
                  <a:gd name="connsiteY1" fmla="*/ 0 h 199461"/>
                </a:gdLst>
                <a:ahLst/>
                <a:cxnLst>
                  <a:cxn ang="0">
                    <a:pos x="connsiteX0" y="connsiteY0"/>
                  </a:cxn>
                  <a:cxn ang="0">
                    <a:pos x="connsiteX1" y="connsiteY1"/>
                  </a:cxn>
                </a:cxnLst>
                <a:rect l="l" t="t" r="r" b="b"/>
                <a:pathLst>
                  <a:path w="8759" h="199461">
                    <a:moveTo>
                      <a:pt x="0" y="199462"/>
                    </a:moveTo>
                    <a:lnTo>
                      <a:pt x="0" y="0"/>
                    </a:lnTo>
                  </a:path>
                </a:pathLst>
              </a:custGeom>
              <a:ln w="8757" cap="rnd">
                <a:solidFill>
                  <a:srgbClr val="263238"/>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F82C84B5-9C05-4E62-9A1B-9D2386593EBD}"/>
                  </a:ext>
                </a:extLst>
              </p:cNvPr>
              <p:cNvSpPr/>
              <p:nvPr/>
            </p:nvSpPr>
            <p:spPr>
              <a:xfrm>
                <a:off x="3293836" y="4506242"/>
                <a:ext cx="8759" cy="156012"/>
              </a:xfrm>
              <a:custGeom>
                <a:avLst/>
                <a:gdLst>
                  <a:gd name="connsiteX0" fmla="*/ 0 w 8759"/>
                  <a:gd name="connsiteY0" fmla="*/ 156013 h 156012"/>
                  <a:gd name="connsiteX1" fmla="*/ 0 w 8759"/>
                  <a:gd name="connsiteY1" fmla="*/ 0 h 156012"/>
                </a:gdLst>
                <a:ahLst/>
                <a:cxnLst>
                  <a:cxn ang="0">
                    <a:pos x="connsiteX0" y="connsiteY0"/>
                  </a:cxn>
                  <a:cxn ang="0">
                    <a:pos x="connsiteX1" y="connsiteY1"/>
                  </a:cxn>
                </a:cxnLst>
                <a:rect l="l" t="t" r="r" b="b"/>
                <a:pathLst>
                  <a:path w="8759" h="156012">
                    <a:moveTo>
                      <a:pt x="0" y="156013"/>
                    </a:moveTo>
                    <a:lnTo>
                      <a:pt x="0" y="0"/>
                    </a:lnTo>
                  </a:path>
                </a:pathLst>
              </a:custGeom>
              <a:ln w="8757" cap="rnd">
                <a:solidFill>
                  <a:srgbClr val="263238"/>
                </a:solidFill>
                <a:prstDash val="solid"/>
                <a:round/>
              </a:ln>
            </p:spPr>
            <p:txBody>
              <a:bodyPr rtlCol="0" anchor="ctr"/>
              <a:lstStyle/>
              <a:p>
                <a:endParaRPr lang="en-US"/>
              </a:p>
            </p:txBody>
          </p:sp>
          <p:sp>
            <p:nvSpPr>
              <p:cNvPr id="90" name="Freeform: Shape 89">
                <a:extLst>
                  <a:ext uri="{FF2B5EF4-FFF2-40B4-BE49-F238E27FC236}">
                    <a16:creationId xmlns:a16="http://schemas.microsoft.com/office/drawing/2014/main" id="{1E4EBED6-85D5-497D-9614-38E5273C948D}"/>
                  </a:ext>
                </a:extLst>
              </p:cNvPr>
              <p:cNvSpPr/>
              <p:nvPr/>
            </p:nvSpPr>
            <p:spPr>
              <a:xfrm>
                <a:off x="2902796" y="4507030"/>
                <a:ext cx="8759" cy="277336"/>
              </a:xfrm>
              <a:custGeom>
                <a:avLst/>
                <a:gdLst>
                  <a:gd name="connsiteX0" fmla="*/ 0 w 8759"/>
                  <a:gd name="connsiteY0" fmla="*/ 277337 h 277336"/>
                  <a:gd name="connsiteX1" fmla="*/ 0 w 8759"/>
                  <a:gd name="connsiteY1" fmla="*/ 0 h 277336"/>
                </a:gdLst>
                <a:ahLst/>
                <a:cxnLst>
                  <a:cxn ang="0">
                    <a:pos x="connsiteX0" y="connsiteY0"/>
                  </a:cxn>
                  <a:cxn ang="0">
                    <a:pos x="connsiteX1" y="connsiteY1"/>
                  </a:cxn>
                </a:cxnLst>
                <a:rect l="l" t="t" r="r" b="b"/>
                <a:pathLst>
                  <a:path w="8759" h="277336">
                    <a:moveTo>
                      <a:pt x="0" y="277337"/>
                    </a:moveTo>
                    <a:lnTo>
                      <a:pt x="0" y="0"/>
                    </a:lnTo>
                  </a:path>
                </a:pathLst>
              </a:custGeom>
              <a:ln w="8757" cap="rnd">
                <a:solidFill>
                  <a:srgbClr val="263238"/>
                </a:solidFill>
                <a:prstDash val="solid"/>
                <a:round/>
              </a:ln>
            </p:spPr>
            <p:txBody>
              <a:bodyPr rtlCol="0" anchor="ctr"/>
              <a:lstStyle/>
              <a:p>
                <a:endParaRPr lang="en-US"/>
              </a:p>
            </p:txBody>
          </p:sp>
          <p:sp>
            <p:nvSpPr>
              <p:cNvPr id="91" name="Freeform: Shape 90">
                <a:extLst>
                  <a:ext uri="{FF2B5EF4-FFF2-40B4-BE49-F238E27FC236}">
                    <a16:creationId xmlns:a16="http://schemas.microsoft.com/office/drawing/2014/main" id="{452CF9BD-C1F0-46D9-A4C3-659658EC96B6}"/>
                  </a:ext>
                </a:extLst>
              </p:cNvPr>
              <p:cNvSpPr/>
              <p:nvPr/>
            </p:nvSpPr>
            <p:spPr>
              <a:xfrm>
                <a:off x="2837623" y="4547763"/>
                <a:ext cx="8759" cy="154173"/>
              </a:xfrm>
              <a:custGeom>
                <a:avLst/>
                <a:gdLst>
                  <a:gd name="connsiteX0" fmla="*/ 0 w 8759"/>
                  <a:gd name="connsiteY0" fmla="*/ 154173 h 154173"/>
                  <a:gd name="connsiteX1" fmla="*/ 0 w 8759"/>
                  <a:gd name="connsiteY1" fmla="*/ 0 h 154173"/>
                </a:gdLst>
                <a:ahLst/>
                <a:cxnLst>
                  <a:cxn ang="0">
                    <a:pos x="connsiteX0" y="connsiteY0"/>
                  </a:cxn>
                  <a:cxn ang="0">
                    <a:pos x="connsiteX1" y="connsiteY1"/>
                  </a:cxn>
                </a:cxnLst>
                <a:rect l="l" t="t" r="r" b="b"/>
                <a:pathLst>
                  <a:path w="8759" h="154173">
                    <a:moveTo>
                      <a:pt x="0" y="154173"/>
                    </a:moveTo>
                    <a:lnTo>
                      <a:pt x="0" y="0"/>
                    </a:lnTo>
                  </a:path>
                </a:pathLst>
              </a:custGeom>
              <a:ln w="8757" cap="rnd">
                <a:solidFill>
                  <a:srgbClr val="263238"/>
                </a:solidFill>
                <a:prstDash val="solid"/>
                <a:round/>
              </a:ln>
            </p:spPr>
            <p:txBody>
              <a:bodyPr rtlCol="0" anchor="ctr"/>
              <a:lstStyle/>
              <a:p>
                <a:endParaRPr lang="en-US"/>
              </a:p>
            </p:txBody>
          </p:sp>
        </p:grpSp>
        <p:grpSp>
          <p:nvGrpSpPr>
            <p:cNvPr id="92" name="Graphic 3">
              <a:extLst>
                <a:ext uri="{FF2B5EF4-FFF2-40B4-BE49-F238E27FC236}">
                  <a16:creationId xmlns:a16="http://schemas.microsoft.com/office/drawing/2014/main" id="{2097F4AE-D0AD-4F12-85BB-89B850F901BF}"/>
                </a:ext>
              </a:extLst>
            </p:cNvPr>
            <p:cNvGrpSpPr/>
            <p:nvPr/>
          </p:nvGrpSpPr>
          <p:grpSpPr>
            <a:xfrm>
              <a:off x="1984851" y="3065158"/>
              <a:ext cx="538117" cy="314916"/>
              <a:chOff x="1984851" y="3065158"/>
              <a:chExt cx="538117" cy="314916"/>
            </a:xfrm>
          </p:grpSpPr>
          <p:sp>
            <p:nvSpPr>
              <p:cNvPr id="93" name="Freeform: Shape 92">
                <a:extLst>
                  <a:ext uri="{FF2B5EF4-FFF2-40B4-BE49-F238E27FC236}">
                    <a16:creationId xmlns:a16="http://schemas.microsoft.com/office/drawing/2014/main" id="{9C71CE42-B0EE-484F-A205-F9352CA1504A}"/>
                  </a:ext>
                </a:extLst>
              </p:cNvPr>
              <p:cNvSpPr/>
              <p:nvPr/>
            </p:nvSpPr>
            <p:spPr>
              <a:xfrm>
                <a:off x="1984851" y="3065158"/>
                <a:ext cx="538117" cy="314916"/>
              </a:xfrm>
              <a:custGeom>
                <a:avLst/>
                <a:gdLst>
                  <a:gd name="connsiteX0" fmla="*/ 492041 w 538117"/>
                  <a:gd name="connsiteY0" fmla="*/ 0 h 314916"/>
                  <a:gd name="connsiteX1" fmla="*/ 170905 w 538117"/>
                  <a:gd name="connsiteY1" fmla="*/ 0 h 314916"/>
                  <a:gd name="connsiteX2" fmla="*/ 124828 w 538117"/>
                  <a:gd name="connsiteY2" fmla="*/ 46077 h 314916"/>
                  <a:gd name="connsiteX3" fmla="*/ 124828 w 538117"/>
                  <a:gd name="connsiteY3" fmla="*/ 183168 h 314916"/>
                  <a:gd name="connsiteX4" fmla="*/ 0 w 538117"/>
                  <a:gd name="connsiteY4" fmla="*/ 146202 h 314916"/>
                  <a:gd name="connsiteX5" fmla="*/ 124828 w 538117"/>
                  <a:gd name="connsiteY5" fmla="*/ 248692 h 314916"/>
                  <a:gd name="connsiteX6" fmla="*/ 124828 w 538117"/>
                  <a:gd name="connsiteY6" fmla="*/ 268840 h 314916"/>
                  <a:gd name="connsiteX7" fmla="*/ 170905 w 538117"/>
                  <a:gd name="connsiteY7" fmla="*/ 314917 h 314916"/>
                  <a:gd name="connsiteX8" fmla="*/ 492041 w 538117"/>
                  <a:gd name="connsiteY8" fmla="*/ 314917 h 314916"/>
                  <a:gd name="connsiteX9" fmla="*/ 538118 w 538117"/>
                  <a:gd name="connsiteY9" fmla="*/ 268840 h 314916"/>
                  <a:gd name="connsiteX10" fmla="*/ 538118 w 538117"/>
                  <a:gd name="connsiteY10" fmla="*/ 268840 h 314916"/>
                  <a:gd name="connsiteX11" fmla="*/ 538118 w 538117"/>
                  <a:gd name="connsiteY11" fmla="*/ 46077 h 314916"/>
                  <a:gd name="connsiteX12" fmla="*/ 492216 w 538117"/>
                  <a:gd name="connsiteY12" fmla="*/ 0 h 314916"/>
                  <a:gd name="connsiteX13" fmla="*/ 492041 w 538117"/>
                  <a:gd name="connsiteY13" fmla="*/ 0 h 31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117" h="314916">
                    <a:moveTo>
                      <a:pt x="492041" y="0"/>
                    </a:moveTo>
                    <a:lnTo>
                      <a:pt x="170905" y="0"/>
                    </a:lnTo>
                    <a:cubicBezTo>
                      <a:pt x="145413" y="0"/>
                      <a:pt x="124828" y="20586"/>
                      <a:pt x="124828" y="46077"/>
                    </a:cubicBezTo>
                    <a:lnTo>
                      <a:pt x="124828" y="183168"/>
                    </a:lnTo>
                    <a:cubicBezTo>
                      <a:pt x="80766" y="181416"/>
                      <a:pt x="37842" y="168715"/>
                      <a:pt x="0" y="146202"/>
                    </a:cubicBezTo>
                    <a:cubicBezTo>
                      <a:pt x="0" y="146202"/>
                      <a:pt x="35477" y="232048"/>
                      <a:pt x="124828" y="248692"/>
                    </a:cubicBezTo>
                    <a:lnTo>
                      <a:pt x="124828" y="268840"/>
                    </a:lnTo>
                    <a:cubicBezTo>
                      <a:pt x="124828" y="294243"/>
                      <a:pt x="145501" y="314829"/>
                      <a:pt x="170905" y="314917"/>
                    </a:cubicBezTo>
                    <a:lnTo>
                      <a:pt x="492041" y="314917"/>
                    </a:lnTo>
                    <a:cubicBezTo>
                      <a:pt x="517532" y="314917"/>
                      <a:pt x="538118" y="294331"/>
                      <a:pt x="538118" y="268840"/>
                    </a:cubicBezTo>
                    <a:lnTo>
                      <a:pt x="538118" y="268840"/>
                    </a:lnTo>
                    <a:lnTo>
                      <a:pt x="538118" y="46077"/>
                    </a:lnTo>
                    <a:cubicBezTo>
                      <a:pt x="538118" y="20673"/>
                      <a:pt x="517620" y="88"/>
                      <a:pt x="492216" y="0"/>
                    </a:cubicBezTo>
                    <a:cubicBezTo>
                      <a:pt x="492216" y="0"/>
                      <a:pt x="492128" y="0"/>
                      <a:pt x="492041" y="0"/>
                    </a:cubicBezTo>
                    <a:close/>
                  </a:path>
                </a:pathLst>
              </a:custGeom>
              <a:solidFill>
                <a:srgbClr val="FFFFFF"/>
              </a:solidFill>
              <a:ln w="8757" cap="rnd">
                <a:solidFill>
                  <a:srgbClr val="263238"/>
                </a:solidFill>
                <a:prstDash val="solid"/>
                <a:round/>
              </a:ln>
            </p:spPr>
            <p:txBody>
              <a:bodyPr rtlCol="0" anchor="ctr"/>
              <a:lstStyle/>
              <a:p>
                <a:endParaRPr lang="en-US"/>
              </a:p>
            </p:txBody>
          </p:sp>
          <p:sp>
            <p:nvSpPr>
              <p:cNvPr id="94" name="Freeform: Shape 93">
                <a:extLst>
                  <a:ext uri="{FF2B5EF4-FFF2-40B4-BE49-F238E27FC236}">
                    <a16:creationId xmlns:a16="http://schemas.microsoft.com/office/drawing/2014/main" id="{EB420B11-FEE2-47DA-890F-2E30235EBD94}"/>
                  </a:ext>
                </a:extLst>
              </p:cNvPr>
              <p:cNvSpPr/>
              <p:nvPr/>
            </p:nvSpPr>
            <p:spPr>
              <a:xfrm>
                <a:off x="2218214" y="3135500"/>
                <a:ext cx="36528" cy="73495"/>
              </a:xfrm>
              <a:custGeom>
                <a:avLst/>
                <a:gdLst>
                  <a:gd name="connsiteX0" fmla="*/ 11563 w 36528"/>
                  <a:gd name="connsiteY0" fmla="*/ 73495 h 73495"/>
                  <a:gd name="connsiteX1" fmla="*/ 0 w 36528"/>
                  <a:gd name="connsiteY1" fmla="*/ 73495 h 73495"/>
                  <a:gd name="connsiteX2" fmla="*/ 0 w 36528"/>
                  <a:gd name="connsiteY2" fmla="*/ 0 h 73495"/>
                  <a:gd name="connsiteX3" fmla="*/ 11563 w 36528"/>
                  <a:gd name="connsiteY3" fmla="*/ 0 h 73495"/>
                  <a:gd name="connsiteX4" fmla="*/ 11563 w 36528"/>
                  <a:gd name="connsiteY4" fmla="*/ 31448 h 73495"/>
                  <a:gd name="connsiteX5" fmla="*/ 24703 w 36528"/>
                  <a:gd name="connsiteY5" fmla="*/ 31448 h 73495"/>
                  <a:gd name="connsiteX6" fmla="*/ 24703 w 36528"/>
                  <a:gd name="connsiteY6" fmla="*/ 0 h 73495"/>
                  <a:gd name="connsiteX7" fmla="*/ 36529 w 36528"/>
                  <a:gd name="connsiteY7" fmla="*/ 0 h 73495"/>
                  <a:gd name="connsiteX8" fmla="*/ 36529 w 36528"/>
                  <a:gd name="connsiteY8" fmla="*/ 73495 h 73495"/>
                  <a:gd name="connsiteX9" fmla="*/ 24703 w 36528"/>
                  <a:gd name="connsiteY9" fmla="*/ 73495 h 73495"/>
                  <a:gd name="connsiteX10" fmla="*/ 24703 w 36528"/>
                  <a:gd name="connsiteY10" fmla="*/ 41960 h 73495"/>
                  <a:gd name="connsiteX11" fmla="*/ 11563 w 36528"/>
                  <a:gd name="connsiteY11" fmla="*/ 41960 h 73495"/>
                  <a:gd name="connsiteX12" fmla="*/ 11563 w 36528"/>
                  <a:gd name="connsiteY12" fmla="*/ 73495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28" h="73495">
                    <a:moveTo>
                      <a:pt x="11563" y="73495"/>
                    </a:moveTo>
                    <a:lnTo>
                      <a:pt x="0" y="73495"/>
                    </a:lnTo>
                    <a:lnTo>
                      <a:pt x="0" y="0"/>
                    </a:lnTo>
                    <a:lnTo>
                      <a:pt x="11563" y="0"/>
                    </a:lnTo>
                    <a:lnTo>
                      <a:pt x="11563" y="31448"/>
                    </a:lnTo>
                    <a:lnTo>
                      <a:pt x="24703" y="31448"/>
                    </a:lnTo>
                    <a:lnTo>
                      <a:pt x="24703" y="0"/>
                    </a:lnTo>
                    <a:lnTo>
                      <a:pt x="36529" y="0"/>
                    </a:lnTo>
                    <a:lnTo>
                      <a:pt x="36529" y="73495"/>
                    </a:lnTo>
                    <a:lnTo>
                      <a:pt x="24703" y="73495"/>
                    </a:lnTo>
                    <a:lnTo>
                      <a:pt x="24703" y="41960"/>
                    </a:lnTo>
                    <a:lnTo>
                      <a:pt x="11563" y="41960"/>
                    </a:lnTo>
                    <a:lnTo>
                      <a:pt x="11563" y="73495"/>
                    </a:lnTo>
                    <a:close/>
                  </a:path>
                </a:pathLst>
              </a:custGeom>
              <a:solidFill>
                <a:srgbClr val="263238"/>
              </a:solidFill>
              <a:ln w="8757"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5C5DCB3-2FB6-4438-9F7D-15E7C6CF6046}"/>
                  </a:ext>
                </a:extLst>
              </p:cNvPr>
              <p:cNvSpPr/>
              <p:nvPr/>
            </p:nvSpPr>
            <p:spPr>
              <a:xfrm>
                <a:off x="2262889" y="3135500"/>
                <a:ext cx="31798" cy="73495"/>
              </a:xfrm>
              <a:custGeom>
                <a:avLst/>
                <a:gdLst>
                  <a:gd name="connsiteX0" fmla="*/ 11826 w 31798"/>
                  <a:gd name="connsiteY0" fmla="*/ 30922 h 73495"/>
                  <a:gd name="connsiteX1" fmla="*/ 27681 w 31798"/>
                  <a:gd name="connsiteY1" fmla="*/ 30922 h 73495"/>
                  <a:gd name="connsiteX2" fmla="*/ 27681 w 31798"/>
                  <a:gd name="connsiteY2" fmla="*/ 41434 h 73495"/>
                  <a:gd name="connsiteX3" fmla="*/ 11826 w 31798"/>
                  <a:gd name="connsiteY3" fmla="*/ 41434 h 73495"/>
                  <a:gd name="connsiteX4" fmla="*/ 11826 w 31798"/>
                  <a:gd name="connsiteY4" fmla="*/ 62983 h 73495"/>
                  <a:gd name="connsiteX5" fmla="*/ 31798 w 31798"/>
                  <a:gd name="connsiteY5" fmla="*/ 62983 h 73495"/>
                  <a:gd name="connsiteX6" fmla="*/ 31798 w 31798"/>
                  <a:gd name="connsiteY6" fmla="*/ 73495 h 73495"/>
                  <a:gd name="connsiteX7" fmla="*/ 0 w 31798"/>
                  <a:gd name="connsiteY7" fmla="*/ 73495 h 73495"/>
                  <a:gd name="connsiteX8" fmla="*/ 0 w 31798"/>
                  <a:gd name="connsiteY8" fmla="*/ 0 h 73495"/>
                  <a:gd name="connsiteX9" fmla="*/ 31536 w 31798"/>
                  <a:gd name="connsiteY9" fmla="*/ 0 h 73495"/>
                  <a:gd name="connsiteX10" fmla="*/ 31536 w 31798"/>
                  <a:gd name="connsiteY10" fmla="*/ 10512 h 73495"/>
                  <a:gd name="connsiteX11" fmla="*/ 11563 w 31798"/>
                  <a:gd name="connsiteY11" fmla="*/ 10512 h 73495"/>
                  <a:gd name="connsiteX12" fmla="*/ 11826 w 31798"/>
                  <a:gd name="connsiteY12" fmla="*/ 30922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798" h="73495">
                    <a:moveTo>
                      <a:pt x="11826" y="30922"/>
                    </a:moveTo>
                    <a:lnTo>
                      <a:pt x="27681" y="30922"/>
                    </a:lnTo>
                    <a:lnTo>
                      <a:pt x="27681" y="41434"/>
                    </a:lnTo>
                    <a:lnTo>
                      <a:pt x="11826" y="41434"/>
                    </a:lnTo>
                    <a:lnTo>
                      <a:pt x="11826" y="62983"/>
                    </a:lnTo>
                    <a:lnTo>
                      <a:pt x="31798" y="62983"/>
                    </a:lnTo>
                    <a:lnTo>
                      <a:pt x="31798" y="73495"/>
                    </a:lnTo>
                    <a:lnTo>
                      <a:pt x="0" y="73495"/>
                    </a:lnTo>
                    <a:lnTo>
                      <a:pt x="0" y="0"/>
                    </a:lnTo>
                    <a:lnTo>
                      <a:pt x="31536" y="0"/>
                    </a:lnTo>
                    <a:lnTo>
                      <a:pt x="31536" y="10512"/>
                    </a:lnTo>
                    <a:lnTo>
                      <a:pt x="11563" y="10512"/>
                    </a:lnTo>
                    <a:lnTo>
                      <a:pt x="11826" y="30922"/>
                    </a:lnTo>
                    <a:close/>
                  </a:path>
                </a:pathLst>
              </a:custGeom>
              <a:solidFill>
                <a:srgbClr val="263238"/>
              </a:solidFill>
              <a:ln w="8757"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43B2C68-9A8A-4E34-85A6-2DFC8F71159C}"/>
                  </a:ext>
                </a:extLst>
              </p:cNvPr>
              <p:cNvSpPr/>
              <p:nvPr/>
            </p:nvSpPr>
            <p:spPr>
              <a:xfrm>
                <a:off x="2301783" y="3135500"/>
                <a:ext cx="30571" cy="73495"/>
              </a:xfrm>
              <a:custGeom>
                <a:avLst/>
                <a:gdLst>
                  <a:gd name="connsiteX0" fmla="*/ 0 w 30571"/>
                  <a:gd name="connsiteY0" fmla="*/ 0 h 73495"/>
                  <a:gd name="connsiteX1" fmla="*/ 11563 w 30571"/>
                  <a:gd name="connsiteY1" fmla="*/ 0 h 73495"/>
                  <a:gd name="connsiteX2" fmla="*/ 11563 w 30571"/>
                  <a:gd name="connsiteY2" fmla="*/ 62983 h 73495"/>
                  <a:gd name="connsiteX3" fmla="*/ 30572 w 30571"/>
                  <a:gd name="connsiteY3" fmla="*/ 62983 h 73495"/>
                  <a:gd name="connsiteX4" fmla="*/ 30572 w 30571"/>
                  <a:gd name="connsiteY4" fmla="*/ 73495 h 73495"/>
                  <a:gd name="connsiteX5" fmla="*/ 0 w 30571"/>
                  <a:gd name="connsiteY5" fmla="*/ 73495 h 73495"/>
                  <a:gd name="connsiteX6" fmla="*/ 0 w 30571"/>
                  <a:gd name="connsiteY6" fmla="*/ 0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71" h="73495">
                    <a:moveTo>
                      <a:pt x="0" y="0"/>
                    </a:moveTo>
                    <a:lnTo>
                      <a:pt x="11563" y="0"/>
                    </a:lnTo>
                    <a:lnTo>
                      <a:pt x="11563" y="62983"/>
                    </a:lnTo>
                    <a:lnTo>
                      <a:pt x="30572" y="62983"/>
                    </a:lnTo>
                    <a:lnTo>
                      <a:pt x="30572" y="73495"/>
                    </a:lnTo>
                    <a:lnTo>
                      <a:pt x="0" y="73495"/>
                    </a:lnTo>
                    <a:lnTo>
                      <a:pt x="0" y="0"/>
                    </a:lnTo>
                    <a:close/>
                  </a:path>
                </a:pathLst>
              </a:custGeom>
              <a:solidFill>
                <a:srgbClr val="263238"/>
              </a:solidFill>
              <a:ln w="8757"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31E516D-CEE1-4858-8C23-A48B4758820A}"/>
                  </a:ext>
                </a:extLst>
              </p:cNvPr>
              <p:cNvSpPr/>
              <p:nvPr/>
            </p:nvSpPr>
            <p:spPr>
              <a:xfrm>
                <a:off x="2337436" y="3135500"/>
                <a:ext cx="30571" cy="73495"/>
              </a:xfrm>
              <a:custGeom>
                <a:avLst/>
                <a:gdLst>
                  <a:gd name="connsiteX0" fmla="*/ 0 w 30571"/>
                  <a:gd name="connsiteY0" fmla="*/ 0 h 73495"/>
                  <a:gd name="connsiteX1" fmla="*/ 11563 w 30571"/>
                  <a:gd name="connsiteY1" fmla="*/ 0 h 73495"/>
                  <a:gd name="connsiteX2" fmla="*/ 11563 w 30571"/>
                  <a:gd name="connsiteY2" fmla="*/ 62983 h 73495"/>
                  <a:gd name="connsiteX3" fmla="*/ 30572 w 30571"/>
                  <a:gd name="connsiteY3" fmla="*/ 62983 h 73495"/>
                  <a:gd name="connsiteX4" fmla="*/ 30572 w 30571"/>
                  <a:gd name="connsiteY4" fmla="*/ 73495 h 73495"/>
                  <a:gd name="connsiteX5" fmla="*/ 0 w 30571"/>
                  <a:gd name="connsiteY5" fmla="*/ 73495 h 73495"/>
                  <a:gd name="connsiteX6" fmla="*/ 0 w 30571"/>
                  <a:gd name="connsiteY6" fmla="*/ 0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71" h="73495">
                    <a:moveTo>
                      <a:pt x="0" y="0"/>
                    </a:moveTo>
                    <a:lnTo>
                      <a:pt x="11563" y="0"/>
                    </a:lnTo>
                    <a:lnTo>
                      <a:pt x="11563" y="62983"/>
                    </a:lnTo>
                    <a:lnTo>
                      <a:pt x="30572" y="62983"/>
                    </a:lnTo>
                    <a:lnTo>
                      <a:pt x="30572" y="73495"/>
                    </a:lnTo>
                    <a:lnTo>
                      <a:pt x="0" y="73495"/>
                    </a:lnTo>
                    <a:lnTo>
                      <a:pt x="0" y="0"/>
                    </a:lnTo>
                    <a:close/>
                  </a:path>
                </a:pathLst>
              </a:custGeom>
              <a:solidFill>
                <a:srgbClr val="263238"/>
              </a:solidFill>
              <a:ln w="875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F8487C0-72FB-40D2-BB6F-86A332533188}"/>
                  </a:ext>
                </a:extLst>
              </p:cNvPr>
              <p:cNvSpPr/>
              <p:nvPr/>
            </p:nvSpPr>
            <p:spPr>
              <a:xfrm>
                <a:off x="2372124" y="3135587"/>
                <a:ext cx="35039" cy="73319"/>
              </a:xfrm>
              <a:custGeom>
                <a:avLst/>
                <a:gdLst>
                  <a:gd name="connsiteX0" fmla="*/ 0 w 35039"/>
                  <a:gd name="connsiteY0" fmla="*/ 17520 h 73319"/>
                  <a:gd name="connsiteX1" fmla="*/ 17520 w 35039"/>
                  <a:gd name="connsiteY1" fmla="*/ 0 h 73319"/>
                  <a:gd name="connsiteX2" fmla="*/ 35039 w 35039"/>
                  <a:gd name="connsiteY2" fmla="*/ 17520 h 73319"/>
                  <a:gd name="connsiteX3" fmla="*/ 35039 w 35039"/>
                  <a:gd name="connsiteY3" fmla="*/ 55800 h 73319"/>
                  <a:gd name="connsiteX4" fmla="*/ 17520 w 35039"/>
                  <a:gd name="connsiteY4" fmla="*/ 73320 h 73319"/>
                  <a:gd name="connsiteX5" fmla="*/ 0 w 35039"/>
                  <a:gd name="connsiteY5" fmla="*/ 55800 h 73319"/>
                  <a:gd name="connsiteX6" fmla="*/ 0 w 35039"/>
                  <a:gd name="connsiteY6" fmla="*/ 17520 h 73319"/>
                  <a:gd name="connsiteX7" fmla="*/ 11563 w 35039"/>
                  <a:gd name="connsiteY7" fmla="*/ 56501 h 73319"/>
                  <a:gd name="connsiteX8" fmla="*/ 17607 w 35039"/>
                  <a:gd name="connsiteY8" fmla="*/ 63772 h 73319"/>
                  <a:gd name="connsiteX9" fmla="*/ 23564 w 35039"/>
                  <a:gd name="connsiteY9" fmla="*/ 56501 h 73319"/>
                  <a:gd name="connsiteX10" fmla="*/ 23564 w 35039"/>
                  <a:gd name="connsiteY10" fmla="*/ 16819 h 73319"/>
                  <a:gd name="connsiteX11" fmla="*/ 17607 w 35039"/>
                  <a:gd name="connsiteY11" fmla="*/ 9548 h 73319"/>
                  <a:gd name="connsiteX12" fmla="*/ 11563 w 35039"/>
                  <a:gd name="connsiteY12" fmla="*/ 16819 h 73319"/>
                  <a:gd name="connsiteX13" fmla="*/ 11563 w 35039"/>
                  <a:gd name="connsiteY13" fmla="*/ 56501 h 7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39" h="73319">
                    <a:moveTo>
                      <a:pt x="0" y="17520"/>
                    </a:moveTo>
                    <a:cubicBezTo>
                      <a:pt x="0" y="7884"/>
                      <a:pt x="7884" y="0"/>
                      <a:pt x="17520" y="0"/>
                    </a:cubicBezTo>
                    <a:cubicBezTo>
                      <a:pt x="27156" y="0"/>
                      <a:pt x="35039" y="7884"/>
                      <a:pt x="35039" y="17520"/>
                    </a:cubicBezTo>
                    <a:lnTo>
                      <a:pt x="35039" y="55800"/>
                    </a:lnTo>
                    <a:cubicBezTo>
                      <a:pt x="35039" y="65436"/>
                      <a:pt x="27156" y="73320"/>
                      <a:pt x="17520" y="73320"/>
                    </a:cubicBezTo>
                    <a:cubicBezTo>
                      <a:pt x="7884" y="73320"/>
                      <a:pt x="0" y="65436"/>
                      <a:pt x="0" y="55800"/>
                    </a:cubicBezTo>
                    <a:lnTo>
                      <a:pt x="0" y="17520"/>
                    </a:lnTo>
                    <a:close/>
                    <a:moveTo>
                      <a:pt x="11563" y="56501"/>
                    </a:moveTo>
                    <a:cubicBezTo>
                      <a:pt x="11563" y="61757"/>
                      <a:pt x="13928" y="63772"/>
                      <a:pt x="17607" y="63772"/>
                    </a:cubicBezTo>
                    <a:cubicBezTo>
                      <a:pt x="21287" y="63772"/>
                      <a:pt x="23564" y="61757"/>
                      <a:pt x="23564" y="56501"/>
                    </a:cubicBezTo>
                    <a:lnTo>
                      <a:pt x="23564" y="16819"/>
                    </a:lnTo>
                    <a:cubicBezTo>
                      <a:pt x="23564" y="11563"/>
                      <a:pt x="21287" y="9548"/>
                      <a:pt x="17607" y="9548"/>
                    </a:cubicBezTo>
                    <a:cubicBezTo>
                      <a:pt x="13928" y="9548"/>
                      <a:pt x="11563" y="11563"/>
                      <a:pt x="11563" y="16819"/>
                    </a:cubicBezTo>
                    <a:lnTo>
                      <a:pt x="11563" y="56501"/>
                    </a:lnTo>
                    <a:close/>
                  </a:path>
                </a:pathLst>
              </a:custGeom>
              <a:solidFill>
                <a:srgbClr val="263238"/>
              </a:solidFill>
              <a:ln w="8757"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A93E0B7-9AB4-4CB0-93D8-CB4C0982CED3}"/>
                  </a:ext>
                </a:extLst>
              </p:cNvPr>
              <p:cNvSpPr/>
              <p:nvPr/>
            </p:nvSpPr>
            <p:spPr>
              <a:xfrm>
                <a:off x="2214885" y="3231858"/>
                <a:ext cx="35740" cy="73495"/>
              </a:xfrm>
              <a:custGeom>
                <a:avLst/>
                <a:gdLst>
                  <a:gd name="connsiteX0" fmla="*/ 0 w 35740"/>
                  <a:gd name="connsiteY0" fmla="*/ 0 h 73495"/>
                  <a:gd name="connsiteX1" fmla="*/ 35740 w 35740"/>
                  <a:gd name="connsiteY1" fmla="*/ 0 h 73495"/>
                  <a:gd name="connsiteX2" fmla="*/ 35740 w 35740"/>
                  <a:gd name="connsiteY2" fmla="*/ 10512 h 73495"/>
                  <a:gd name="connsiteX3" fmla="*/ 23652 w 35740"/>
                  <a:gd name="connsiteY3" fmla="*/ 10512 h 73495"/>
                  <a:gd name="connsiteX4" fmla="*/ 23652 w 35740"/>
                  <a:gd name="connsiteY4" fmla="*/ 73495 h 73495"/>
                  <a:gd name="connsiteX5" fmla="*/ 12089 w 35740"/>
                  <a:gd name="connsiteY5" fmla="*/ 73495 h 73495"/>
                  <a:gd name="connsiteX6" fmla="*/ 12089 w 35740"/>
                  <a:gd name="connsiteY6" fmla="*/ 10512 h 73495"/>
                  <a:gd name="connsiteX7" fmla="*/ 0 w 35740"/>
                  <a:gd name="connsiteY7" fmla="*/ 10512 h 73495"/>
                  <a:gd name="connsiteX8" fmla="*/ 0 w 35740"/>
                  <a:gd name="connsiteY8" fmla="*/ 0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40" h="73495">
                    <a:moveTo>
                      <a:pt x="0" y="0"/>
                    </a:moveTo>
                    <a:lnTo>
                      <a:pt x="35740" y="0"/>
                    </a:lnTo>
                    <a:lnTo>
                      <a:pt x="35740" y="10512"/>
                    </a:lnTo>
                    <a:lnTo>
                      <a:pt x="23652" y="10512"/>
                    </a:lnTo>
                    <a:lnTo>
                      <a:pt x="23652" y="73495"/>
                    </a:lnTo>
                    <a:lnTo>
                      <a:pt x="12089" y="73495"/>
                    </a:lnTo>
                    <a:lnTo>
                      <a:pt x="12089" y="10512"/>
                    </a:lnTo>
                    <a:lnTo>
                      <a:pt x="0" y="10512"/>
                    </a:lnTo>
                    <a:lnTo>
                      <a:pt x="0" y="0"/>
                    </a:lnTo>
                    <a:close/>
                  </a:path>
                </a:pathLst>
              </a:custGeom>
              <a:solidFill>
                <a:srgbClr val="263238"/>
              </a:solidFill>
              <a:ln w="875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6BBA1932-3B2B-4131-A3A9-9121458CC5ED}"/>
                  </a:ext>
                </a:extLst>
              </p:cNvPr>
              <p:cNvSpPr/>
              <p:nvPr/>
            </p:nvSpPr>
            <p:spPr>
              <a:xfrm>
                <a:off x="2255706" y="3231858"/>
                <a:ext cx="36528" cy="73495"/>
              </a:xfrm>
              <a:custGeom>
                <a:avLst/>
                <a:gdLst>
                  <a:gd name="connsiteX0" fmla="*/ 11475 w 36528"/>
                  <a:gd name="connsiteY0" fmla="*/ 73495 h 73495"/>
                  <a:gd name="connsiteX1" fmla="*/ 0 w 36528"/>
                  <a:gd name="connsiteY1" fmla="*/ 73495 h 73495"/>
                  <a:gd name="connsiteX2" fmla="*/ 0 w 36528"/>
                  <a:gd name="connsiteY2" fmla="*/ 0 h 73495"/>
                  <a:gd name="connsiteX3" fmla="*/ 11475 w 36528"/>
                  <a:gd name="connsiteY3" fmla="*/ 0 h 73495"/>
                  <a:gd name="connsiteX4" fmla="*/ 11475 w 36528"/>
                  <a:gd name="connsiteY4" fmla="*/ 31448 h 73495"/>
                  <a:gd name="connsiteX5" fmla="*/ 24703 w 36528"/>
                  <a:gd name="connsiteY5" fmla="*/ 31448 h 73495"/>
                  <a:gd name="connsiteX6" fmla="*/ 24703 w 36528"/>
                  <a:gd name="connsiteY6" fmla="*/ 0 h 73495"/>
                  <a:gd name="connsiteX7" fmla="*/ 36529 w 36528"/>
                  <a:gd name="connsiteY7" fmla="*/ 0 h 73495"/>
                  <a:gd name="connsiteX8" fmla="*/ 36529 w 36528"/>
                  <a:gd name="connsiteY8" fmla="*/ 73495 h 73495"/>
                  <a:gd name="connsiteX9" fmla="*/ 24703 w 36528"/>
                  <a:gd name="connsiteY9" fmla="*/ 73495 h 73495"/>
                  <a:gd name="connsiteX10" fmla="*/ 24703 w 36528"/>
                  <a:gd name="connsiteY10" fmla="*/ 41960 h 73495"/>
                  <a:gd name="connsiteX11" fmla="*/ 11563 w 36528"/>
                  <a:gd name="connsiteY11" fmla="*/ 41960 h 73495"/>
                  <a:gd name="connsiteX12" fmla="*/ 11563 w 36528"/>
                  <a:gd name="connsiteY12" fmla="*/ 73495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28" h="73495">
                    <a:moveTo>
                      <a:pt x="11475" y="73495"/>
                    </a:moveTo>
                    <a:lnTo>
                      <a:pt x="0" y="73495"/>
                    </a:lnTo>
                    <a:lnTo>
                      <a:pt x="0" y="0"/>
                    </a:lnTo>
                    <a:lnTo>
                      <a:pt x="11475" y="0"/>
                    </a:lnTo>
                    <a:lnTo>
                      <a:pt x="11475" y="31448"/>
                    </a:lnTo>
                    <a:lnTo>
                      <a:pt x="24703" y="31448"/>
                    </a:lnTo>
                    <a:lnTo>
                      <a:pt x="24703" y="0"/>
                    </a:lnTo>
                    <a:lnTo>
                      <a:pt x="36529" y="0"/>
                    </a:lnTo>
                    <a:lnTo>
                      <a:pt x="36529" y="73495"/>
                    </a:lnTo>
                    <a:lnTo>
                      <a:pt x="24703" y="73495"/>
                    </a:lnTo>
                    <a:lnTo>
                      <a:pt x="24703" y="41960"/>
                    </a:lnTo>
                    <a:lnTo>
                      <a:pt x="11563" y="41960"/>
                    </a:lnTo>
                    <a:lnTo>
                      <a:pt x="11563" y="73495"/>
                    </a:lnTo>
                    <a:close/>
                  </a:path>
                </a:pathLst>
              </a:custGeom>
              <a:solidFill>
                <a:srgbClr val="263238"/>
              </a:solidFill>
              <a:ln w="8757"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2E859FC-8258-4126-BBB1-7D94050C1AB3}"/>
                  </a:ext>
                </a:extLst>
              </p:cNvPr>
              <p:cNvSpPr/>
              <p:nvPr/>
            </p:nvSpPr>
            <p:spPr>
              <a:xfrm>
                <a:off x="2300556" y="3231858"/>
                <a:ext cx="31535" cy="73495"/>
              </a:xfrm>
              <a:custGeom>
                <a:avLst/>
                <a:gdLst>
                  <a:gd name="connsiteX0" fmla="*/ 11563 w 31535"/>
                  <a:gd name="connsiteY0" fmla="*/ 30922 h 73495"/>
                  <a:gd name="connsiteX1" fmla="*/ 27418 w 31535"/>
                  <a:gd name="connsiteY1" fmla="*/ 30922 h 73495"/>
                  <a:gd name="connsiteX2" fmla="*/ 27418 w 31535"/>
                  <a:gd name="connsiteY2" fmla="*/ 41434 h 73495"/>
                  <a:gd name="connsiteX3" fmla="*/ 11563 w 31535"/>
                  <a:gd name="connsiteY3" fmla="*/ 41434 h 73495"/>
                  <a:gd name="connsiteX4" fmla="*/ 11563 w 31535"/>
                  <a:gd name="connsiteY4" fmla="*/ 62983 h 73495"/>
                  <a:gd name="connsiteX5" fmla="*/ 31536 w 31535"/>
                  <a:gd name="connsiteY5" fmla="*/ 62983 h 73495"/>
                  <a:gd name="connsiteX6" fmla="*/ 31536 w 31535"/>
                  <a:gd name="connsiteY6" fmla="*/ 73495 h 73495"/>
                  <a:gd name="connsiteX7" fmla="*/ 0 w 31535"/>
                  <a:gd name="connsiteY7" fmla="*/ 73495 h 73495"/>
                  <a:gd name="connsiteX8" fmla="*/ 0 w 31535"/>
                  <a:gd name="connsiteY8" fmla="*/ 0 h 73495"/>
                  <a:gd name="connsiteX9" fmla="*/ 31536 w 31535"/>
                  <a:gd name="connsiteY9" fmla="*/ 0 h 73495"/>
                  <a:gd name="connsiteX10" fmla="*/ 31536 w 31535"/>
                  <a:gd name="connsiteY10" fmla="*/ 10512 h 73495"/>
                  <a:gd name="connsiteX11" fmla="*/ 11563 w 31535"/>
                  <a:gd name="connsiteY11" fmla="*/ 10512 h 73495"/>
                  <a:gd name="connsiteX12" fmla="*/ 11563 w 31535"/>
                  <a:gd name="connsiteY12" fmla="*/ 30922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35" h="73495">
                    <a:moveTo>
                      <a:pt x="11563" y="30922"/>
                    </a:moveTo>
                    <a:lnTo>
                      <a:pt x="27418" y="30922"/>
                    </a:lnTo>
                    <a:lnTo>
                      <a:pt x="27418" y="41434"/>
                    </a:lnTo>
                    <a:lnTo>
                      <a:pt x="11563" y="41434"/>
                    </a:lnTo>
                    <a:lnTo>
                      <a:pt x="11563" y="62983"/>
                    </a:lnTo>
                    <a:lnTo>
                      <a:pt x="31536" y="62983"/>
                    </a:lnTo>
                    <a:lnTo>
                      <a:pt x="31536" y="73495"/>
                    </a:lnTo>
                    <a:lnTo>
                      <a:pt x="0" y="73495"/>
                    </a:lnTo>
                    <a:lnTo>
                      <a:pt x="0" y="0"/>
                    </a:lnTo>
                    <a:lnTo>
                      <a:pt x="31536" y="0"/>
                    </a:lnTo>
                    <a:lnTo>
                      <a:pt x="31536" y="10512"/>
                    </a:lnTo>
                    <a:lnTo>
                      <a:pt x="11563" y="10512"/>
                    </a:lnTo>
                    <a:lnTo>
                      <a:pt x="11563" y="30922"/>
                    </a:lnTo>
                    <a:close/>
                  </a:path>
                </a:pathLst>
              </a:custGeom>
              <a:solidFill>
                <a:srgbClr val="263238"/>
              </a:solidFill>
              <a:ln w="875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786BD7A7-8F62-4AC7-831C-1FE7704CAF6F}"/>
                  </a:ext>
                </a:extLst>
              </p:cNvPr>
              <p:cNvSpPr/>
              <p:nvPr/>
            </p:nvSpPr>
            <p:spPr>
              <a:xfrm>
                <a:off x="2339012" y="3232209"/>
                <a:ext cx="36002" cy="73495"/>
              </a:xfrm>
              <a:custGeom>
                <a:avLst/>
                <a:gdLst>
                  <a:gd name="connsiteX0" fmla="*/ 24352 w 36002"/>
                  <a:gd name="connsiteY0" fmla="*/ 73145 h 73495"/>
                  <a:gd name="connsiteX1" fmla="*/ 23301 w 36002"/>
                  <a:gd name="connsiteY1" fmla="*/ 64385 h 73495"/>
                  <a:gd name="connsiteX2" fmla="*/ 23301 w 36002"/>
                  <a:gd name="connsiteY2" fmla="*/ 52910 h 73495"/>
                  <a:gd name="connsiteX3" fmla="*/ 15768 w 36002"/>
                  <a:gd name="connsiteY3" fmla="*/ 43536 h 73495"/>
                  <a:gd name="connsiteX4" fmla="*/ 11475 w 36002"/>
                  <a:gd name="connsiteY4" fmla="*/ 43536 h 73495"/>
                  <a:gd name="connsiteX5" fmla="*/ 11475 w 36002"/>
                  <a:gd name="connsiteY5" fmla="*/ 73495 h 73495"/>
                  <a:gd name="connsiteX6" fmla="*/ 0 w 36002"/>
                  <a:gd name="connsiteY6" fmla="*/ 73495 h 73495"/>
                  <a:gd name="connsiteX7" fmla="*/ 0 w 36002"/>
                  <a:gd name="connsiteY7" fmla="*/ 0 h 73495"/>
                  <a:gd name="connsiteX8" fmla="*/ 17520 w 36002"/>
                  <a:gd name="connsiteY8" fmla="*/ 0 h 73495"/>
                  <a:gd name="connsiteX9" fmla="*/ 34601 w 36002"/>
                  <a:gd name="connsiteY9" fmla="*/ 16907 h 73495"/>
                  <a:gd name="connsiteX10" fmla="*/ 34601 w 36002"/>
                  <a:gd name="connsiteY10" fmla="*/ 22688 h 73495"/>
                  <a:gd name="connsiteX11" fmla="*/ 27068 w 36002"/>
                  <a:gd name="connsiteY11" fmla="*/ 37492 h 73495"/>
                  <a:gd name="connsiteX12" fmla="*/ 27068 w 36002"/>
                  <a:gd name="connsiteY12" fmla="*/ 37492 h 73495"/>
                  <a:gd name="connsiteX13" fmla="*/ 34689 w 36002"/>
                  <a:gd name="connsiteY13" fmla="*/ 53085 h 73495"/>
                  <a:gd name="connsiteX14" fmla="*/ 34689 w 36002"/>
                  <a:gd name="connsiteY14" fmla="*/ 64385 h 73495"/>
                  <a:gd name="connsiteX15" fmla="*/ 36003 w 36002"/>
                  <a:gd name="connsiteY15" fmla="*/ 73145 h 73495"/>
                  <a:gd name="connsiteX16" fmla="*/ 24352 w 36002"/>
                  <a:gd name="connsiteY16" fmla="*/ 73145 h 73495"/>
                  <a:gd name="connsiteX17" fmla="*/ 11475 w 36002"/>
                  <a:gd name="connsiteY17" fmla="*/ 10161 h 73495"/>
                  <a:gd name="connsiteX18" fmla="*/ 11475 w 36002"/>
                  <a:gd name="connsiteY18" fmla="*/ 32674 h 73495"/>
                  <a:gd name="connsiteX19" fmla="*/ 16031 w 36002"/>
                  <a:gd name="connsiteY19" fmla="*/ 32674 h 73495"/>
                  <a:gd name="connsiteX20" fmla="*/ 22951 w 36002"/>
                  <a:gd name="connsiteY20" fmla="*/ 24966 h 73495"/>
                  <a:gd name="connsiteX21" fmla="*/ 22951 w 36002"/>
                  <a:gd name="connsiteY21" fmla="*/ 17870 h 73495"/>
                  <a:gd name="connsiteX22" fmla="*/ 17082 w 36002"/>
                  <a:gd name="connsiteY22" fmla="*/ 10337 h 73495"/>
                  <a:gd name="connsiteX23" fmla="*/ 11475 w 36002"/>
                  <a:gd name="connsiteY23" fmla="*/ 10161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002" h="73495">
                    <a:moveTo>
                      <a:pt x="24352" y="73145"/>
                    </a:moveTo>
                    <a:cubicBezTo>
                      <a:pt x="23476" y="70342"/>
                      <a:pt x="23038" y="67363"/>
                      <a:pt x="23301" y="64385"/>
                    </a:cubicBezTo>
                    <a:lnTo>
                      <a:pt x="23301" y="52910"/>
                    </a:lnTo>
                    <a:cubicBezTo>
                      <a:pt x="23301" y="46077"/>
                      <a:pt x="21024" y="43536"/>
                      <a:pt x="15768" y="43536"/>
                    </a:cubicBezTo>
                    <a:lnTo>
                      <a:pt x="11475" y="43536"/>
                    </a:lnTo>
                    <a:lnTo>
                      <a:pt x="11475" y="73495"/>
                    </a:lnTo>
                    <a:lnTo>
                      <a:pt x="0" y="73495"/>
                    </a:lnTo>
                    <a:lnTo>
                      <a:pt x="0" y="0"/>
                    </a:lnTo>
                    <a:lnTo>
                      <a:pt x="17520" y="0"/>
                    </a:lnTo>
                    <a:cubicBezTo>
                      <a:pt x="29433" y="0"/>
                      <a:pt x="34601" y="5519"/>
                      <a:pt x="34601" y="16907"/>
                    </a:cubicBezTo>
                    <a:lnTo>
                      <a:pt x="34601" y="22688"/>
                    </a:lnTo>
                    <a:cubicBezTo>
                      <a:pt x="35390" y="28732"/>
                      <a:pt x="32411" y="34601"/>
                      <a:pt x="27068" y="37492"/>
                    </a:cubicBezTo>
                    <a:lnTo>
                      <a:pt x="27068" y="37492"/>
                    </a:lnTo>
                    <a:cubicBezTo>
                      <a:pt x="32849" y="39945"/>
                      <a:pt x="34689" y="45376"/>
                      <a:pt x="34689" y="53085"/>
                    </a:cubicBezTo>
                    <a:lnTo>
                      <a:pt x="34689" y="64385"/>
                    </a:lnTo>
                    <a:cubicBezTo>
                      <a:pt x="34514" y="67363"/>
                      <a:pt x="34952" y="70342"/>
                      <a:pt x="36003" y="73145"/>
                    </a:cubicBezTo>
                    <a:lnTo>
                      <a:pt x="24352" y="73145"/>
                    </a:lnTo>
                    <a:close/>
                    <a:moveTo>
                      <a:pt x="11475" y="10161"/>
                    </a:moveTo>
                    <a:lnTo>
                      <a:pt x="11475" y="32674"/>
                    </a:lnTo>
                    <a:lnTo>
                      <a:pt x="16031" y="32674"/>
                    </a:lnTo>
                    <a:cubicBezTo>
                      <a:pt x="20323" y="32674"/>
                      <a:pt x="22951" y="30835"/>
                      <a:pt x="22951" y="24966"/>
                    </a:cubicBezTo>
                    <a:lnTo>
                      <a:pt x="22951" y="17870"/>
                    </a:lnTo>
                    <a:cubicBezTo>
                      <a:pt x="22951" y="12614"/>
                      <a:pt x="21199" y="10337"/>
                      <a:pt x="17082" y="10337"/>
                    </a:cubicBezTo>
                    <a:lnTo>
                      <a:pt x="11475" y="10161"/>
                    </a:lnTo>
                    <a:close/>
                  </a:path>
                </a:pathLst>
              </a:custGeom>
              <a:solidFill>
                <a:srgbClr val="263238"/>
              </a:solidFill>
              <a:ln w="8757"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DA00F4E-7D88-4C18-9BF7-F1BF40702459}"/>
                  </a:ext>
                </a:extLst>
              </p:cNvPr>
              <p:cNvSpPr/>
              <p:nvPr/>
            </p:nvSpPr>
            <p:spPr>
              <a:xfrm>
                <a:off x="2381498" y="3231858"/>
                <a:ext cx="31535" cy="73495"/>
              </a:xfrm>
              <a:custGeom>
                <a:avLst/>
                <a:gdLst>
                  <a:gd name="connsiteX0" fmla="*/ 11563 w 31535"/>
                  <a:gd name="connsiteY0" fmla="*/ 30922 h 73495"/>
                  <a:gd name="connsiteX1" fmla="*/ 27418 w 31535"/>
                  <a:gd name="connsiteY1" fmla="*/ 30922 h 73495"/>
                  <a:gd name="connsiteX2" fmla="*/ 27418 w 31535"/>
                  <a:gd name="connsiteY2" fmla="*/ 41434 h 73495"/>
                  <a:gd name="connsiteX3" fmla="*/ 11563 w 31535"/>
                  <a:gd name="connsiteY3" fmla="*/ 41434 h 73495"/>
                  <a:gd name="connsiteX4" fmla="*/ 11563 w 31535"/>
                  <a:gd name="connsiteY4" fmla="*/ 62983 h 73495"/>
                  <a:gd name="connsiteX5" fmla="*/ 31535 w 31535"/>
                  <a:gd name="connsiteY5" fmla="*/ 62983 h 73495"/>
                  <a:gd name="connsiteX6" fmla="*/ 31535 w 31535"/>
                  <a:gd name="connsiteY6" fmla="*/ 73495 h 73495"/>
                  <a:gd name="connsiteX7" fmla="*/ 0 w 31535"/>
                  <a:gd name="connsiteY7" fmla="*/ 73495 h 73495"/>
                  <a:gd name="connsiteX8" fmla="*/ 0 w 31535"/>
                  <a:gd name="connsiteY8" fmla="*/ 0 h 73495"/>
                  <a:gd name="connsiteX9" fmla="*/ 31535 w 31535"/>
                  <a:gd name="connsiteY9" fmla="*/ 0 h 73495"/>
                  <a:gd name="connsiteX10" fmla="*/ 31535 w 31535"/>
                  <a:gd name="connsiteY10" fmla="*/ 10512 h 73495"/>
                  <a:gd name="connsiteX11" fmla="*/ 11563 w 31535"/>
                  <a:gd name="connsiteY11" fmla="*/ 10512 h 73495"/>
                  <a:gd name="connsiteX12" fmla="*/ 11563 w 31535"/>
                  <a:gd name="connsiteY12" fmla="*/ 30922 h 7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35" h="73495">
                    <a:moveTo>
                      <a:pt x="11563" y="30922"/>
                    </a:moveTo>
                    <a:lnTo>
                      <a:pt x="27418" y="30922"/>
                    </a:lnTo>
                    <a:lnTo>
                      <a:pt x="27418" y="41434"/>
                    </a:lnTo>
                    <a:lnTo>
                      <a:pt x="11563" y="41434"/>
                    </a:lnTo>
                    <a:lnTo>
                      <a:pt x="11563" y="62983"/>
                    </a:lnTo>
                    <a:lnTo>
                      <a:pt x="31535" y="62983"/>
                    </a:lnTo>
                    <a:lnTo>
                      <a:pt x="31535" y="73495"/>
                    </a:lnTo>
                    <a:lnTo>
                      <a:pt x="0" y="73495"/>
                    </a:lnTo>
                    <a:lnTo>
                      <a:pt x="0" y="0"/>
                    </a:lnTo>
                    <a:lnTo>
                      <a:pt x="31535" y="0"/>
                    </a:lnTo>
                    <a:lnTo>
                      <a:pt x="31535" y="10512"/>
                    </a:lnTo>
                    <a:lnTo>
                      <a:pt x="11563" y="10512"/>
                    </a:lnTo>
                    <a:lnTo>
                      <a:pt x="11563" y="30922"/>
                    </a:lnTo>
                    <a:close/>
                  </a:path>
                </a:pathLst>
              </a:custGeom>
              <a:solidFill>
                <a:srgbClr val="263238"/>
              </a:solidFill>
              <a:ln w="8757" cap="flat">
                <a:noFill/>
                <a:prstDash val="solid"/>
                <a:miter/>
              </a:ln>
            </p:spPr>
            <p:txBody>
              <a:bodyPr rtlCol="0" anchor="ctr"/>
              <a:lstStyle/>
              <a:p>
                <a:endParaRPr lang="en-US"/>
              </a:p>
            </p:txBody>
          </p:sp>
        </p:grpSp>
        <p:grpSp>
          <p:nvGrpSpPr>
            <p:cNvPr id="104" name="Graphic 3">
              <a:extLst>
                <a:ext uri="{FF2B5EF4-FFF2-40B4-BE49-F238E27FC236}">
                  <a16:creationId xmlns:a16="http://schemas.microsoft.com/office/drawing/2014/main" id="{B7CF8C6C-B890-4E3A-8C6D-3F11F3F2ABA5}"/>
                </a:ext>
              </a:extLst>
            </p:cNvPr>
            <p:cNvGrpSpPr/>
            <p:nvPr/>
          </p:nvGrpSpPr>
          <p:grpSpPr>
            <a:xfrm>
              <a:off x="2645344" y="1774832"/>
              <a:ext cx="1552508" cy="2553146"/>
              <a:chOff x="2645344" y="1774832"/>
              <a:chExt cx="1552508" cy="2553146"/>
            </a:xfrm>
          </p:grpSpPr>
          <p:sp>
            <p:nvSpPr>
              <p:cNvPr id="105" name="Freeform: Shape 104">
                <a:extLst>
                  <a:ext uri="{FF2B5EF4-FFF2-40B4-BE49-F238E27FC236}">
                    <a16:creationId xmlns:a16="http://schemas.microsoft.com/office/drawing/2014/main" id="{7EA8F6E9-5135-443D-AB3E-BCB9289847F9}"/>
                  </a:ext>
                </a:extLst>
              </p:cNvPr>
              <p:cNvSpPr/>
              <p:nvPr/>
            </p:nvSpPr>
            <p:spPr>
              <a:xfrm>
                <a:off x="2645344" y="1774832"/>
                <a:ext cx="1552508" cy="2553146"/>
              </a:xfrm>
              <a:custGeom>
                <a:avLst/>
                <a:gdLst>
                  <a:gd name="connsiteX0" fmla="*/ 1552509 w 1552508"/>
                  <a:gd name="connsiteY0" fmla="*/ 57289 h 2553146"/>
                  <a:gd name="connsiteX1" fmla="*/ 1552509 w 1552508"/>
                  <a:gd name="connsiteY1" fmla="*/ 2528006 h 2553146"/>
                  <a:gd name="connsiteX2" fmla="*/ 1527456 w 1552508"/>
                  <a:gd name="connsiteY2" fmla="*/ 2553147 h 2553146"/>
                  <a:gd name="connsiteX3" fmla="*/ 25141 w 1552508"/>
                  <a:gd name="connsiteY3" fmla="*/ 2553147 h 2553146"/>
                  <a:gd name="connsiteX4" fmla="*/ 0 w 1552508"/>
                  <a:gd name="connsiteY4" fmla="*/ 2528006 h 2553146"/>
                  <a:gd name="connsiteX5" fmla="*/ 0 w 1552508"/>
                  <a:gd name="connsiteY5" fmla="*/ 57727 h 2553146"/>
                  <a:gd name="connsiteX6" fmla="*/ 57289 w 1552508"/>
                  <a:gd name="connsiteY6" fmla="*/ 438 h 2553146"/>
                  <a:gd name="connsiteX7" fmla="*/ 415129 w 1552508"/>
                  <a:gd name="connsiteY7" fmla="*/ 438 h 2553146"/>
                  <a:gd name="connsiteX8" fmla="*/ 445964 w 1552508"/>
                  <a:gd name="connsiteY8" fmla="*/ 23476 h 2553146"/>
                  <a:gd name="connsiteX9" fmla="*/ 457527 w 1552508"/>
                  <a:gd name="connsiteY9" fmla="*/ 40120 h 2553146"/>
                  <a:gd name="connsiteX10" fmla="*/ 476799 w 1552508"/>
                  <a:gd name="connsiteY10" fmla="*/ 46515 h 2553146"/>
                  <a:gd name="connsiteX11" fmla="*/ 1075710 w 1552508"/>
                  <a:gd name="connsiteY11" fmla="*/ 46515 h 2553146"/>
                  <a:gd name="connsiteX12" fmla="*/ 1106720 w 1552508"/>
                  <a:gd name="connsiteY12" fmla="*/ 23038 h 2553146"/>
                  <a:gd name="connsiteX13" fmla="*/ 1118371 w 1552508"/>
                  <a:gd name="connsiteY13" fmla="*/ 6395 h 2553146"/>
                  <a:gd name="connsiteX14" fmla="*/ 1137642 w 1552508"/>
                  <a:gd name="connsiteY14" fmla="*/ 0 h 2553146"/>
                  <a:gd name="connsiteX15" fmla="*/ 1495394 w 1552508"/>
                  <a:gd name="connsiteY15" fmla="*/ 0 h 2553146"/>
                  <a:gd name="connsiteX16" fmla="*/ 1552509 w 1552508"/>
                  <a:gd name="connsiteY16" fmla="*/ 57289 h 255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52508" h="2553146">
                    <a:moveTo>
                      <a:pt x="1552509" y="57289"/>
                    </a:moveTo>
                    <a:lnTo>
                      <a:pt x="1552509" y="2528006"/>
                    </a:lnTo>
                    <a:cubicBezTo>
                      <a:pt x="1552509" y="2541847"/>
                      <a:pt x="1541296" y="2553059"/>
                      <a:pt x="1527456" y="2553147"/>
                    </a:cubicBezTo>
                    <a:lnTo>
                      <a:pt x="25141" y="2553147"/>
                    </a:lnTo>
                    <a:cubicBezTo>
                      <a:pt x="11213" y="2553147"/>
                      <a:pt x="0" y="2541934"/>
                      <a:pt x="0" y="2528006"/>
                    </a:cubicBezTo>
                    <a:lnTo>
                      <a:pt x="0" y="57727"/>
                    </a:lnTo>
                    <a:cubicBezTo>
                      <a:pt x="88" y="26104"/>
                      <a:pt x="25666" y="526"/>
                      <a:pt x="57289" y="438"/>
                    </a:cubicBezTo>
                    <a:lnTo>
                      <a:pt x="415129" y="438"/>
                    </a:lnTo>
                    <a:cubicBezTo>
                      <a:pt x="429408" y="438"/>
                      <a:pt x="441935" y="9811"/>
                      <a:pt x="445964" y="23476"/>
                    </a:cubicBezTo>
                    <a:cubicBezTo>
                      <a:pt x="447891" y="30134"/>
                      <a:pt x="452008" y="36003"/>
                      <a:pt x="457527" y="40120"/>
                    </a:cubicBezTo>
                    <a:cubicBezTo>
                      <a:pt x="463133" y="44237"/>
                      <a:pt x="469878" y="46515"/>
                      <a:pt x="476799" y="46515"/>
                    </a:cubicBezTo>
                    <a:lnTo>
                      <a:pt x="1075710" y="46515"/>
                    </a:lnTo>
                    <a:cubicBezTo>
                      <a:pt x="1090164" y="46515"/>
                      <a:pt x="1102865" y="36967"/>
                      <a:pt x="1106720" y="23038"/>
                    </a:cubicBezTo>
                    <a:cubicBezTo>
                      <a:pt x="1108647" y="16381"/>
                      <a:pt x="1112764" y="10512"/>
                      <a:pt x="1118371" y="6395"/>
                    </a:cubicBezTo>
                    <a:cubicBezTo>
                      <a:pt x="1123977" y="2278"/>
                      <a:pt x="1130722" y="0"/>
                      <a:pt x="1137642" y="0"/>
                    </a:cubicBezTo>
                    <a:lnTo>
                      <a:pt x="1495394" y="0"/>
                    </a:lnTo>
                    <a:cubicBezTo>
                      <a:pt x="1526930" y="175"/>
                      <a:pt x="1552421" y="25754"/>
                      <a:pt x="1552509" y="57289"/>
                    </a:cubicBezTo>
                    <a:close/>
                  </a:path>
                </a:pathLst>
              </a:custGeom>
              <a:solidFill>
                <a:srgbClr val="263238"/>
              </a:solidFill>
              <a:ln w="8757" cap="rnd">
                <a:solidFill>
                  <a:srgbClr val="263238"/>
                </a:solidFill>
                <a:prstDash val="solid"/>
                <a:round/>
              </a:ln>
            </p:spPr>
            <p:txBody>
              <a:bodyPr rtlCol="0" anchor="ctr"/>
              <a:lstStyle/>
              <a:p>
                <a:endParaRPr lang="en-US"/>
              </a:p>
            </p:txBody>
          </p:sp>
          <p:sp>
            <p:nvSpPr>
              <p:cNvPr id="106" name="Freeform: Shape 105">
                <a:extLst>
                  <a:ext uri="{FF2B5EF4-FFF2-40B4-BE49-F238E27FC236}">
                    <a16:creationId xmlns:a16="http://schemas.microsoft.com/office/drawing/2014/main" id="{25C8CBCD-694E-4EE9-8BCF-3224933BE8B6}"/>
                  </a:ext>
                </a:extLst>
              </p:cNvPr>
              <p:cNvSpPr/>
              <p:nvPr/>
            </p:nvSpPr>
            <p:spPr>
              <a:xfrm>
                <a:off x="2645344" y="1974644"/>
                <a:ext cx="1552508" cy="309222"/>
              </a:xfrm>
              <a:custGeom>
                <a:avLst/>
                <a:gdLst>
                  <a:gd name="connsiteX0" fmla="*/ 0 w 1552508"/>
                  <a:gd name="connsiteY0" fmla="*/ 0 h 309222"/>
                  <a:gd name="connsiteX1" fmla="*/ 1552509 w 1552508"/>
                  <a:gd name="connsiteY1" fmla="*/ 0 h 309222"/>
                  <a:gd name="connsiteX2" fmla="*/ 1552509 w 1552508"/>
                  <a:gd name="connsiteY2" fmla="*/ 309223 h 309222"/>
                  <a:gd name="connsiteX3" fmla="*/ 0 w 1552508"/>
                  <a:gd name="connsiteY3" fmla="*/ 309223 h 309222"/>
                </a:gdLst>
                <a:ahLst/>
                <a:cxnLst>
                  <a:cxn ang="0">
                    <a:pos x="connsiteX0" y="connsiteY0"/>
                  </a:cxn>
                  <a:cxn ang="0">
                    <a:pos x="connsiteX1" y="connsiteY1"/>
                  </a:cxn>
                  <a:cxn ang="0">
                    <a:pos x="connsiteX2" y="connsiteY2"/>
                  </a:cxn>
                  <a:cxn ang="0">
                    <a:pos x="connsiteX3" y="connsiteY3"/>
                  </a:cxn>
                </a:cxnLst>
                <a:rect l="l" t="t" r="r" b="b"/>
                <a:pathLst>
                  <a:path w="1552508" h="309222">
                    <a:moveTo>
                      <a:pt x="0" y="0"/>
                    </a:moveTo>
                    <a:lnTo>
                      <a:pt x="1552509" y="0"/>
                    </a:lnTo>
                    <a:lnTo>
                      <a:pt x="1552509" y="309223"/>
                    </a:lnTo>
                    <a:lnTo>
                      <a:pt x="0" y="309223"/>
                    </a:lnTo>
                    <a:close/>
                  </a:path>
                </a:pathLst>
              </a:custGeom>
              <a:solidFill>
                <a:srgbClr val="2A66BC"/>
              </a:solidFill>
              <a:ln w="8757" cap="rnd">
                <a:solidFill>
                  <a:srgbClr val="263238"/>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73448529-76C5-4D3D-BBFC-6B2EE671F082}"/>
                  </a:ext>
                </a:extLst>
              </p:cNvPr>
              <p:cNvSpPr/>
              <p:nvPr/>
            </p:nvSpPr>
            <p:spPr>
              <a:xfrm>
                <a:off x="2645344" y="2283867"/>
                <a:ext cx="1552508" cy="1725253"/>
              </a:xfrm>
              <a:custGeom>
                <a:avLst/>
                <a:gdLst>
                  <a:gd name="connsiteX0" fmla="*/ 0 w 1552508"/>
                  <a:gd name="connsiteY0" fmla="*/ 0 h 1725253"/>
                  <a:gd name="connsiteX1" fmla="*/ 1552509 w 1552508"/>
                  <a:gd name="connsiteY1" fmla="*/ 0 h 1725253"/>
                  <a:gd name="connsiteX2" fmla="*/ 1552509 w 1552508"/>
                  <a:gd name="connsiteY2" fmla="*/ 1725253 h 1725253"/>
                  <a:gd name="connsiteX3" fmla="*/ 0 w 1552508"/>
                  <a:gd name="connsiteY3" fmla="*/ 1725253 h 1725253"/>
                </a:gdLst>
                <a:ahLst/>
                <a:cxnLst>
                  <a:cxn ang="0">
                    <a:pos x="connsiteX0" y="connsiteY0"/>
                  </a:cxn>
                  <a:cxn ang="0">
                    <a:pos x="connsiteX1" y="connsiteY1"/>
                  </a:cxn>
                  <a:cxn ang="0">
                    <a:pos x="connsiteX2" y="connsiteY2"/>
                  </a:cxn>
                  <a:cxn ang="0">
                    <a:pos x="connsiteX3" y="connsiteY3"/>
                  </a:cxn>
                </a:cxnLst>
                <a:rect l="l" t="t" r="r" b="b"/>
                <a:pathLst>
                  <a:path w="1552508" h="1725253">
                    <a:moveTo>
                      <a:pt x="0" y="0"/>
                    </a:moveTo>
                    <a:lnTo>
                      <a:pt x="1552509" y="0"/>
                    </a:lnTo>
                    <a:lnTo>
                      <a:pt x="1552509" y="1725253"/>
                    </a:lnTo>
                    <a:lnTo>
                      <a:pt x="0" y="1725253"/>
                    </a:lnTo>
                    <a:close/>
                  </a:path>
                </a:pathLst>
              </a:custGeom>
              <a:solidFill>
                <a:srgbClr val="FFFFFF"/>
              </a:solidFill>
              <a:ln w="8757" cap="rnd">
                <a:solidFill>
                  <a:srgbClr val="263238"/>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D8D9C99F-743D-4D31-990F-D726B9B715F4}"/>
                  </a:ext>
                </a:extLst>
              </p:cNvPr>
              <p:cNvSpPr/>
              <p:nvPr/>
            </p:nvSpPr>
            <p:spPr>
              <a:xfrm>
                <a:off x="3347972" y="4094003"/>
                <a:ext cx="106257" cy="106257"/>
              </a:xfrm>
              <a:custGeom>
                <a:avLst/>
                <a:gdLst>
                  <a:gd name="connsiteX0" fmla="*/ 77350 w 106257"/>
                  <a:gd name="connsiteY0" fmla="*/ 0 h 106257"/>
                  <a:gd name="connsiteX1" fmla="*/ 106257 w 106257"/>
                  <a:gd name="connsiteY1" fmla="*/ 28907 h 106257"/>
                  <a:gd name="connsiteX2" fmla="*/ 106257 w 106257"/>
                  <a:gd name="connsiteY2" fmla="*/ 77349 h 106257"/>
                  <a:gd name="connsiteX3" fmla="*/ 77350 w 106257"/>
                  <a:gd name="connsiteY3" fmla="*/ 106257 h 106257"/>
                  <a:gd name="connsiteX4" fmla="*/ 28908 w 106257"/>
                  <a:gd name="connsiteY4" fmla="*/ 106257 h 106257"/>
                  <a:gd name="connsiteX5" fmla="*/ 0 w 106257"/>
                  <a:gd name="connsiteY5" fmla="*/ 77349 h 106257"/>
                  <a:gd name="connsiteX6" fmla="*/ 0 w 106257"/>
                  <a:gd name="connsiteY6" fmla="*/ 28907 h 106257"/>
                  <a:gd name="connsiteX7" fmla="*/ 28908 w 106257"/>
                  <a:gd name="connsiteY7" fmla="*/ 0 h 10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57" h="106257">
                    <a:moveTo>
                      <a:pt x="77350" y="0"/>
                    </a:moveTo>
                    <a:cubicBezTo>
                      <a:pt x="93315" y="0"/>
                      <a:pt x="106257" y="12942"/>
                      <a:pt x="106257" y="28907"/>
                    </a:cubicBezTo>
                    <a:lnTo>
                      <a:pt x="106257" y="77349"/>
                    </a:lnTo>
                    <a:cubicBezTo>
                      <a:pt x="106257" y="93315"/>
                      <a:pt x="93315" y="106257"/>
                      <a:pt x="77350" y="106257"/>
                    </a:cubicBezTo>
                    <a:lnTo>
                      <a:pt x="28908" y="106257"/>
                    </a:lnTo>
                    <a:cubicBezTo>
                      <a:pt x="12942" y="106257"/>
                      <a:pt x="0" y="93315"/>
                      <a:pt x="0" y="77349"/>
                    </a:cubicBezTo>
                    <a:lnTo>
                      <a:pt x="0" y="28907"/>
                    </a:lnTo>
                    <a:cubicBezTo>
                      <a:pt x="0" y="12942"/>
                      <a:pt x="12942" y="0"/>
                      <a:pt x="28908" y="0"/>
                    </a:cubicBezTo>
                    <a:close/>
                  </a:path>
                </a:pathLst>
              </a:custGeom>
              <a:solidFill>
                <a:srgbClr val="FFFFFF"/>
              </a:solidFill>
              <a:ln w="8757" cap="rnd">
                <a:solidFill>
                  <a:srgbClr val="263238"/>
                </a:solidFill>
                <a:prstDash val="solid"/>
                <a:round/>
              </a:ln>
            </p:spPr>
            <p:txBody>
              <a:bodyPr rtlCol="0" anchor="ctr"/>
              <a:lstStyle/>
              <a:p>
                <a:endParaRPr lang="en-US"/>
              </a:p>
            </p:txBody>
          </p:sp>
          <p:sp>
            <p:nvSpPr>
              <p:cNvPr id="109" name="Freeform: Shape 108">
                <a:extLst>
                  <a:ext uri="{FF2B5EF4-FFF2-40B4-BE49-F238E27FC236}">
                    <a16:creationId xmlns:a16="http://schemas.microsoft.com/office/drawing/2014/main" id="{0620E62B-A80E-4BA1-821B-905315C39A7D}"/>
                  </a:ext>
                </a:extLst>
              </p:cNvPr>
              <p:cNvSpPr/>
              <p:nvPr/>
            </p:nvSpPr>
            <p:spPr>
              <a:xfrm>
                <a:off x="2719628" y="3826652"/>
                <a:ext cx="1203603" cy="134901"/>
              </a:xfrm>
              <a:custGeom>
                <a:avLst/>
                <a:gdLst>
                  <a:gd name="connsiteX0" fmla="*/ 1136153 w 1203603"/>
                  <a:gd name="connsiteY0" fmla="*/ 134902 h 134901"/>
                  <a:gd name="connsiteX1" fmla="*/ 67451 w 1203603"/>
                  <a:gd name="connsiteY1" fmla="*/ 134902 h 134901"/>
                  <a:gd name="connsiteX2" fmla="*/ 0 w 1203603"/>
                  <a:gd name="connsiteY2" fmla="*/ 67451 h 134901"/>
                  <a:gd name="connsiteX3" fmla="*/ 0 w 1203603"/>
                  <a:gd name="connsiteY3" fmla="*/ 67451 h 134901"/>
                  <a:gd name="connsiteX4" fmla="*/ 67451 w 1203603"/>
                  <a:gd name="connsiteY4" fmla="*/ 0 h 134901"/>
                  <a:gd name="connsiteX5" fmla="*/ 1136153 w 1203603"/>
                  <a:gd name="connsiteY5" fmla="*/ 0 h 134901"/>
                  <a:gd name="connsiteX6" fmla="*/ 1203604 w 1203603"/>
                  <a:gd name="connsiteY6" fmla="*/ 67451 h 134901"/>
                  <a:gd name="connsiteX7" fmla="*/ 1203604 w 1203603"/>
                  <a:gd name="connsiteY7" fmla="*/ 67451 h 134901"/>
                  <a:gd name="connsiteX8" fmla="*/ 1136153 w 1203603"/>
                  <a:gd name="connsiteY8" fmla="*/ 134902 h 134901"/>
                  <a:gd name="connsiteX9" fmla="*/ 1136153 w 1203603"/>
                  <a:gd name="connsiteY9" fmla="*/ 134902 h 13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603" h="134901">
                    <a:moveTo>
                      <a:pt x="1136153" y="134902"/>
                    </a:moveTo>
                    <a:lnTo>
                      <a:pt x="67451" y="134902"/>
                    </a:lnTo>
                    <a:cubicBezTo>
                      <a:pt x="30221" y="134902"/>
                      <a:pt x="0" y="104680"/>
                      <a:pt x="0" y="67451"/>
                    </a:cubicBezTo>
                    <a:lnTo>
                      <a:pt x="0" y="67451"/>
                    </a:lnTo>
                    <a:cubicBezTo>
                      <a:pt x="0" y="30221"/>
                      <a:pt x="30221" y="0"/>
                      <a:pt x="67451" y="0"/>
                    </a:cubicBezTo>
                    <a:lnTo>
                      <a:pt x="1136153" y="0"/>
                    </a:lnTo>
                    <a:cubicBezTo>
                      <a:pt x="1173382" y="0"/>
                      <a:pt x="1203604" y="30221"/>
                      <a:pt x="1203604" y="67451"/>
                    </a:cubicBezTo>
                    <a:lnTo>
                      <a:pt x="1203604" y="67451"/>
                    </a:lnTo>
                    <a:cubicBezTo>
                      <a:pt x="1203604" y="104680"/>
                      <a:pt x="1173382" y="134902"/>
                      <a:pt x="1136153" y="134902"/>
                    </a:cubicBezTo>
                    <a:lnTo>
                      <a:pt x="1136153" y="134902"/>
                    </a:lnTo>
                    <a:close/>
                  </a:path>
                </a:pathLst>
              </a:custGeom>
              <a:solidFill>
                <a:srgbClr val="BFBFBF"/>
              </a:solidFill>
              <a:ln w="8757" cap="rnd">
                <a:solidFill>
                  <a:srgbClr val="263238"/>
                </a:solidFill>
                <a:prstDash val="solid"/>
                <a:round/>
              </a:ln>
            </p:spPr>
            <p:txBody>
              <a:bodyPr rtlCol="0" anchor="ctr"/>
              <a:lstStyle/>
              <a:p>
                <a:endParaRPr lang="en-US"/>
              </a:p>
            </p:txBody>
          </p:sp>
          <p:sp>
            <p:nvSpPr>
              <p:cNvPr id="110" name="Freeform: Shape 109">
                <a:extLst>
                  <a:ext uri="{FF2B5EF4-FFF2-40B4-BE49-F238E27FC236}">
                    <a16:creationId xmlns:a16="http://schemas.microsoft.com/office/drawing/2014/main" id="{751B95A8-9139-489D-8C4C-B2585BAB4BDA}"/>
                  </a:ext>
                </a:extLst>
              </p:cNvPr>
              <p:cNvSpPr/>
              <p:nvPr/>
            </p:nvSpPr>
            <p:spPr>
              <a:xfrm>
                <a:off x="4049461" y="3834624"/>
                <a:ext cx="50807" cy="68414"/>
              </a:xfrm>
              <a:custGeom>
                <a:avLst/>
                <a:gdLst>
                  <a:gd name="connsiteX0" fmla="*/ 25404 w 50807"/>
                  <a:gd name="connsiteY0" fmla="*/ 68415 h 68414"/>
                  <a:gd name="connsiteX1" fmla="*/ 25404 w 50807"/>
                  <a:gd name="connsiteY1" fmla="*/ 68415 h 68414"/>
                  <a:gd name="connsiteX2" fmla="*/ 0 w 50807"/>
                  <a:gd name="connsiteY2" fmla="*/ 43011 h 68414"/>
                  <a:gd name="connsiteX3" fmla="*/ 0 w 50807"/>
                  <a:gd name="connsiteY3" fmla="*/ 42923 h 68414"/>
                  <a:gd name="connsiteX4" fmla="*/ 0 w 50807"/>
                  <a:gd name="connsiteY4" fmla="*/ 25404 h 68414"/>
                  <a:gd name="connsiteX5" fmla="*/ 25404 w 50807"/>
                  <a:gd name="connsiteY5" fmla="*/ 0 h 68414"/>
                  <a:gd name="connsiteX6" fmla="*/ 25404 w 50807"/>
                  <a:gd name="connsiteY6" fmla="*/ 0 h 68414"/>
                  <a:gd name="connsiteX7" fmla="*/ 50807 w 50807"/>
                  <a:gd name="connsiteY7" fmla="*/ 25228 h 68414"/>
                  <a:gd name="connsiteX8" fmla="*/ 50807 w 50807"/>
                  <a:gd name="connsiteY8" fmla="*/ 25404 h 68414"/>
                  <a:gd name="connsiteX9" fmla="*/ 50807 w 50807"/>
                  <a:gd name="connsiteY9" fmla="*/ 42923 h 68414"/>
                  <a:gd name="connsiteX10" fmla="*/ 25491 w 50807"/>
                  <a:gd name="connsiteY10" fmla="*/ 68415 h 68414"/>
                  <a:gd name="connsiteX11" fmla="*/ 25404 w 50807"/>
                  <a:gd name="connsiteY11" fmla="*/ 68415 h 6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07" h="68414">
                    <a:moveTo>
                      <a:pt x="25404" y="68415"/>
                    </a:moveTo>
                    <a:lnTo>
                      <a:pt x="25404" y="68415"/>
                    </a:lnTo>
                    <a:cubicBezTo>
                      <a:pt x="11388" y="68415"/>
                      <a:pt x="0" y="57027"/>
                      <a:pt x="0" y="43011"/>
                    </a:cubicBezTo>
                    <a:cubicBezTo>
                      <a:pt x="0" y="43011"/>
                      <a:pt x="0" y="43011"/>
                      <a:pt x="0" y="42923"/>
                    </a:cubicBezTo>
                    <a:lnTo>
                      <a:pt x="0" y="25404"/>
                    </a:lnTo>
                    <a:cubicBezTo>
                      <a:pt x="0" y="11388"/>
                      <a:pt x="11388" y="0"/>
                      <a:pt x="25404" y="0"/>
                    </a:cubicBezTo>
                    <a:lnTo>
                      <a:pt x="25404" y="0"/>
                    </a:lnTo>
                    <a:cubicBezTo>
                      <a:pt x="39419" y="0"/>
                      <a:pt x="50719" y="11213"/>
                      <a:pt x="50807" y="25228"/>
                    </a:cubicBezTo>
                    <a:cubicBezTo>
                      <a:pt x="50807" y="25228"/>
                      <a:pt x="50807" y="25316"/>
                      <a:pt x="50807" y="25404"/>
                    </a:cubicBezTo>
                    <a:lnTo>
                      <a:pt x="50807" y="42923"/>
                    </a:lnTo>
                    <a:cubicBezTo>
                      <a:pt x="50807" y="56939"/>
                      <a:pt x="39507" y="68327"/>
                      <a:pt x="25491" y="68415"/>
                    </a:cubicBezTo>
                    <a:cubicBezTo>
                      <a:pt x="25491" y="68415"/>
                      <a:pt x="25491" y="68415"/>
                      <a:pt x="25404" y="68415"/>
                    </a:cubicBezTo>
                    <a:close/>
                  </a:path>
                </a:pathLst>
              </a:custGeom>
              <a:solidFill>
                <a:srgbClr val="263238"/>
              </a:solidFill>
              <a:ln w="8757"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0CBE649-442B-44F0-8767-F8B48E587D6A}"/>
                  </a:ext>
                </a:extLst>
              </p:cNvPr>
              <p:cNvSpPr/>
              <p:nvPr/>
            </p:nvSpPr>
            <p:spPr>
              <a:xfrm>
                <a:off x="4034920" y="3872028"/>
                <a:ext cx="79977" cy="48091"/>
              </a:xfrm>
              <a:custGeom>
                <a:avLst/>
                <a:gdLst>
                  <a:gd name="connsiteX0" fmla="*/ 0 w 79977"/>
                  <a:gd name="connsiteY0" fmla="*/ 0 h 48091"/>
                  <a:gd name="connsiteX1" fmla="*/ 0 w 79977"/>
                  <a:gd name="connsiteY1" fmla="*/ 8059 h 48091"/>
                  <a:gd name="connsiteX2" fmla="*/ 39857 w 79977"/>
                  <a:gd name="connsiteY2" fmla="*/ 48092 h 48091"/>
                  <a:gd name="connsiteX3" fmla="*/ 39945 w 79977"/>
                  <a:gd name="connsiteY3" fmla="*/ 48092 h 48091"/>
                  <a:gd name="connsiteX4" fmla="*/ 79978 w 79977"/>
                  <a:gd name="connsiteY4" fmla="*/ 8059 h 48091"/>
                  <a:gd name="connsiteX5" fmla="*/ 79978 w 79977"/>
                  <a:gd name="connsiteY5" fmla="*/ 8059 h 48091"/>
                  <a:gd name="connsiteX6" fmla="*/ 79978 w 79977"/>
                  <a:gd name="connsiteY6" fmla="*/ 0 h 4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977" h="48091">
                    <a:moveTo>
                      <a:pt x="0" y="0"/>
                    </a:moveTo>
                    <a:lnTo>
                      <a:pt x="0" y="8059"/>
                    </a:lnTo>
                    <a:cubicBezTo>
                      <a:pt x="0" y="30134"/>
                      <a:pt x="17782" y="48004"/>
                      <a:pt x="39857" y="48092"/>
                    </a:cubicBezTo>
                    <a:lnTo>
                      <a:pt x="39945" y="48092"/>
                    </a:lnTo>
                    <a:cubicBezTo>
                      <a:pt x="62020" y="48092"/>
                      <a:pt x="79978" y="30134"/>
                      <a:pt x="79978" y="8059"/>
                    </a:cubicBezTo>
                    <a:lnTo>
                      <a:pt x="79978" y="8059"/>
                    </a:lnTo>
                    <a:lnTo>
                      <a:pt x="79978" y="0"/>
                    </a:lnTo>
                  </a:path>
                </a:pathLst>
              </a:custGeom>
              <a:noFill/>
              <a:ln w="8757" cap="rnd">
                <a:solidFill>
                  <a:srgbClr val="263238"/>
                </a:solidFill>
                <a:prstDash val="solid"/>
                <a:round/>
              </a:ln>
            </p:spPr>
            <p:txBody>
              <a:bodyPr rtlCol="0" anchor="ctr"/>
              <a:lstStyle/>
              <a:p>
                <a:endParaRPr lang="en-US"/>
              </a:p>
            </p:txBody>
          </p:sp>
          <p:sp>
            <p:nvSpPr>
              <p:cNvPr id="112" name="Freeform: Shape 111">
                <a:extLst>
                  <a:ext uri="{FF2B5EF4-FFF2-40B4-BE49-F238E27FC236}">
                    <a16:creationId xmlns:a16="http://schemas.microsoft.com/office/drawing/2014/main" id="{FBB37CA5-F68D-4EEE-BC18-E1639C73FB35}"/>
                  </a:ext>
                </a:extLst>
              </p:cNvPr>
              <p:cNvSpPr/>
              <p:nvPr/>
            </p:nvSpPr>
            <p:spPr>
              <a:xfrm>
                <a:off x="4074865" y="3919857"/>
                <a:ext cx="8759" cy="33988"/>
              </a:xfrm>
              <a:custGeom>
                <a:avLst/>
                <a:gdLst>
                  <a:gd name="connsiteX0" fmla="*/ 0 w 8759"/>
                  <a:gd name="connsiteY0" fmla="*/ 0 h 33988"/>
                  <a:gd name="connsiteX1" fmla="*/ 0 w 8759"/>
                  <a:gd name="connsiteY1" fmla="*/ 33988 h 33988"/>
                </a:gdLst>
                <a:ahLst/>
                <a:cxnLst>
                  <a:cxn ang="0">
                    <a:pos x="connsiteX0" y="connsiteY0"/>
                  </a:cxn>
                  <a:cxn ang="0">
                    <a:pos x="connsiteX1" y="connsiteY1"/>
                  </a:cxn>
                </a:cxnLst>
                <a:rect l="l" t="t" r="r" b="b"/>
                <a:pathLst>
                  <a:path w="8759" h="33988">
                    <a:moveTo>
                      <a:pt x="0" y="0"/>
                    </a:moveTo>
                    <a:lnTo>
                      <a:pt x="0" y="33988"/>
                    </a:lnTo>
                  </a:path>
                </a:pathLst>
              </a:custGeom>
              <a:ln w="8757" cap="rnd">
                <a:solidFill>
                  <a:srgbClr val="263238"/>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9C9B1CFA-237F-4B7A-9BBE-ABA72A5A01AE}"/>
                  </a:ext>
                </a:extLst>
              </p:cNvPr>
              <p:cNvSpPr/>
              <p:nvPr/>
            </p:nvSpPr>
            <p:spPr>
              <a:xfrm>
                <a:off x="2735921" y="2385744"/>
                <a:ext cx="999411" cy="336641"/>
              </a:xfrm>
              <a:custGeom>
                <a:avLst/>
                <a:gdLst>
                  <a:gd name="connsiteX0" fmla="*/ 933187 w 999411"/>
                  <a:gd name="connsiteY0" fmla="*/ 292842 h 336641"/>
                  <a:gd name="connsiteX1" fmla="*/ 65962 w 999411"/>
                  <a:gd name="connsiteY1" fmla="*/ 292842 h 336641"/>
                  <a:gd name="connsiteX2" fmla="*/ 0 w 999411"/>
                  <a:gd name="connsiteY2" fmla="*/ 336641 h 336641"/>
                  <a:gd name="connsiteX3" fmla="*/ 0 w 999411"/>
                  <a:gd name="connsiteY3" fmla="*/ 65874 h 336641"/>
                  <a:gd name="connsiteX4" fmla="*/ 65874 w 999411"/>
                  <a:gd name="connsiteY4" fmla="*/ 0 h 336641"/>
                  <a:gd name="connsiteX5" fmla="*/ 933625 w 999411"/>
                  <a:gd name="connsiteY5" fmla="*/ 0 h 336641"/>
                  <a:gd name="connsiteX6" fmla="*/ 999412 w 999411"/>
                  <a:gd name="connsiteY6" fmla="*/ 65874 h 336641"/>
                  <a:gd name="connsiteX7" fmla="*/ 999412 w 999411"/>
                  <a:gd name="connsiteY7" fmla="*/ 226968 h 336641"/>
                  <a:gd name="connsiteX8" fmla="*/ 933538 w 999411"/>
                  <a:gd name="connsiteY8" fmla="*/ 292842 h 336641"/>
                  <a:gd name="connsiteX9" fmla="*/ 933187 w 999411"/>
                  <a:gd name="connsiteY9" fmla="*/ 292842 h 3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9411" h="336641">
                    <a:moveTo>
                      <a:pt x="933187" y="292842"/>
                    </a:moveTo>
                    <a:lnTo>
                      <a:pt x="65962" y="292842"/>
                    </a:lnTo>
                    <a:lnTo>
                      <a:pt x="0" y="336641"/>
                    </a:lnTo>
                    <a:lnTo>
                      <a:pt x="0" y="65874"/>
                    </a:lnTo>
                    <a:cubicBezTo>
                      <a:pt x="0" y="29521"/>
                      <a:pt x="29521" y="0"/>
                      <a:pt x="65874" y="0"/>
                    </a:cubicBezTo>
                    <a:lnTo>
                      <a:pt x="933625" y="0"/>
                    </a:lnTo>
                    <a:cubicBezTo>
                      <a:pt x="969979" y="0"/>
                      <a:pt x="999412" y="29521"/>
                      <a:pt x="999412" y="65874"/>
                    </a:cubicBezTo>
                    <a:lnTo>
                      <a:pt x="999412" y="226968"/>
                    </a:lnTo>
                    <a:cubicBezTo>
                      <a:pt x="999412" y="263321"/>
                      <a:pt x="969891" y="292842"/>
                      <a:pt x="933538" y="292842"/>
                    </a:cubicBezTo>
                    <a:cubicBezTo>
                      <a:pt x="933450" y="292842"/>
                      <a:pt x="933275" y="292842"/>
                      <a:pt x="933187" y="292842"/>
                    </a:cubicBezTo>
                    <a:close/>
                  </a:path>
                </a:pathLst>
              </a:custGeom>
              <a:solidFill>
                <a:srgbClr val="2A66BC"/>
              </a:solidFill>
              <a:ln w="8757" cap="rnd">
                <a:solidFill>
                  <a:srgbClr val="263238"/>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3AB20D1-DF30-46AE-874D-43EF42477822}"/>
                  </a:ext>
                </a:extLst>
              </p:cNvPr>
              <p:cNvSpPr/>
              <p:nvPr/>
            </p:nvSpPr>
            <p:spPr>
              <a:xfrm>
                <a:off x="4041577" y="2084755"/>
                <a:ext cx="76298" cy="8759"/>
              </a:xfrm>
              <a:custGeom>
                <a:avLst/>
                <a:gdLst>
                  <a:gd name="connsiteX0" fmla="*/ 0 w 76298"/>
                  <a:gd name="connsiteY0" fmla="*/ 0 h 8759"/>
                  <a:gd name="connsiteX1" fmla="*/ 76298 w 76298"/>
                  <a:gd name="connsiteY1" fmla="*/ 0 h 8759"/>
                </a:gdLst>
                <a:ahLst/>
                <a:cxnLst>
                  <a:cxn ang="0">
                    <a:pos x="connsiteX0" y="connsiteY0"/>
                  </a:cxn>
                  <a:cxn ang="0">
                    <a:pos x="connsiteX1" y="connsiteY1"/>
                  </a:cxn>
                </a:cxnLst>
                <a:rect l="l" t="t" r="r" b="b"/>
                <a:pathLst>
                  <a:path w="76298" h="8759">
                    <a:moveTo>
                      <a:pt x="0" y="0"/>
                    </a:moveTo>
                    <a:lnTo>
                      <a:pt x="76298" y="0"/>
                    </a:lnTo>
                  </a:path>
                </a:pathLst>
              </a:custGeom>
              <a:ln w="8757" cap="rnd">
                <a:solidFill>
                  <a:srgbClr val="263238"/>
                </a:solidFill>
                <a:prstDash val="solid"/>
                <a:round/>
              </a:ln>
            </p:spPr>
            <p:txBody>
              <a:bodyPr rtlCol="0" anchor="ctr"/>
              <a:lstStyle/>
              <a:p>
                <a:endParaRPr lang="en-US"/>
              </a:p>
            </p:txBody>
          </p:sp>
          <p:sp>
            <p:nvSpPr>
              <p:cNvPr id="115" name="Freeform: Shape 114">
                <a:extLst>
                  <a:ext uri="{FF2B5EF4-FFF2-40B4-BE49-F238E27FC236}">
                    <a16:creationId xmlns:a16="http://schemas.microsoft.com/office/drawing/2014/main" id="{6EF792FC-B264-4BDC-BDA0-577DCB3BA691}"/>
                  </a:ext>
                </a:extLst>
              </p:cNvPr>
              <p:cNvSpPr/>
              <p:nvPr/>
            </p:nvSpPr>
            <p:spPr>
              <a:xfrm>
                <a:off x="4041577" y="2126628"/>
                <a:ext cx="76298" cy="8759"/>
              </a:xfrm>
              <a:custGeom>
                <a:avLst/>
                <a:gdLst>
                  <a:gd name="connsiteX0" fmla="*/ 0 w 76298"/>
                  <a:gd name="connsiteY0" fmla="*/ 0 h 8759"/>
                  <a:gd name="connsiteX1" fmla="*/ 76298 w 76298"/>
                  <a:gd name="connsiteY1" fmla="*/ 0 h 8759"/>
                </a:gdLst>
                <a:ahLst/>
                <a:cxnLst>
                  <a:cxn ang="0">
                    <a:pos x="connsiteX0" y="connsiteY0"/>
                  </a:cxn>
                  <a:cxn ang="0">
                    <a:pos x="connsiteX1" y="connsiteY1"/>
                  </a:cxn>
                </a:cxnLst>
                <a:rect l="l" t="t" r="r" b="b"/>
                <a:pathLst>
                  <a:path w="76298" h="8759">
                    <a:moveTo>
                      <a:pt x="0" y="0"/>
                    </a:moveTo>
                    <a:lnTo>
                      <a:pt x="76298" y="0"/>
                    </a:lnTo>
                  </a:path>
                </a:pathLst>
              </a:custGeom>
              <a:ln w="8757" cap="rnd">
                <a:solidFill>
                  <a:srgbClr val="263238"/>
                </a:solidFill>
                <a:prstDash val="solid"/>
                <a:round/>
              </a:ln>
            </p:spPr>
            <p:txBody>
              <a:bodyPr rtlCol="0" anchor="ctr"/>
              <a:lstStyle/>
              <a:p>
                <a:endParaRPr lang="en-US"/>
              </a:p>
            </p:txBody>
          </p:sp>
          <p:sp>
            <p:nvSpPr>
              <p:cNvPr id="116" name="Freeform: Shape 115">
                <a:extLst>
                  <a:ext uri="{FF2B5EF4-FFF2-40B4-BE49-F238E27FC236}">
                    <a16:creationId xmlns:a16="http://schemas.microsoft.com/office/drawing/2014/main" id="{7356D2A7-6E8E-4ADF-B0C3-A625D29399D2}"/>
                  </a:ext>
                </a:extLst>
              </p:cNvPr>
              <p:cNvSpPr/>
              <p:nvPr/>
            </p:nvSpPr>
            <p:spPr>
              <a:xfrm>
                <a:off x="4041577" y="2168500"/>
                <a:ext cx="76298" cy="8759"/>
              </a:xfrm>
              <a:custGeom>
                <a:avLst/>
                <a:gdLst>
                  <a:gd name="connsiteX0" fmla="*/ 0 w 76298"/>
                  <a:gd name="connsiteY0" fmla="*/ 0 h 8759"/>
                  <a:gd name="connsiteX1" fmla="*/ 76298 w 76298"/>
                  <a:gd name="connsiteY1" fmla="*/ 0 h 8759"/>
                </a:gdLst>
                <a:ahLst/>
                <a:cxnLst>
                  <a:cxn ang="0">
                    <a:pos x="connsiteX0" y="connsiteY0"/>
                  </a:cxn>
                  <a:cxn ang="0">
                    <a:pos x="connsiteX1" y="connsiteY1"/>
                  </a:cxn>
                </a:cxnLst>
                <a:rect l="l" t="t" r="r" b="b"/>
                <a:pathLst>
                  <a:path w="76298" h="8759">
                    <a:moveTo>
                      <a:pt x="0" y="0"/>
                    </a:moveTo>
                    <a:lnTo>
                      <a:pt x="76298" y="0"/>
                    </a:lnTo>
                  </a:path>
                </a:pathLst>
              </a:custGeom>
              <a:ln w="8757" cap="rnd">
                <a:solidFill>
                  <a:srgbClr val="263238"/>
                </a:solidFill>
                <a:prstDash val="solid"/>
                <a:round/>
              </a:ln>
            </p:spPr>
            <p:txBody>
              <a:bodyPr rtlCol="0" anchor="ctr"/>
              <a:lstStyle/>
              <a:p>
                <a:endParaRPr lang="en-US"/>
              </a:p>
            </p:txBody>
          </p:sp>
          <p:sp>
            <p:nvSpPr>
              <p:cNvPr id="117" name="Freeform: Shape 116">
                <a:extLst>
                  <a:ext uri="{FF2B5EF4-FFF2-40B4-BE49-F238E27FC236}">
                    <a16:creationId xmlns:a16="http://schemas.microsoft.com/office/drawing/2014/main" id="{D33FC213-5939-4EEC-969E-90EFE3C54E36}"/>
                  </a:ext>
                </a:extLst>
              </p:cNvPr>
              <p:cNvSpPr/>
              <p:nvPr/>
            </p:nvSpPr>
            <p:spPr>
              <a:xfrm>
                <a:off x="2951414" y="2085018"/>
                <a:ext cx="291527" cy="35039"/>
              </a:xfrm>
              <a:custGeom>
                <a:avLst/>
                <a:gdLst>
                  <a:gd name="connsiteX0" fmla="*/ 274008 w 291527"/>
                  <a:gd name="connsiteY0" fmla="*/ 35039 h 35039"/>
                  <a:gd name="connsiteX1" fmla="*/ 17520 w 291527"/>
                  <a:gd name="connsiteY1" fmla="*/ 35039 h 35039"/>
                  <a:gd name="connsiteX2" fmla="*/ 0 w 291527"/>
                  <a:gd name="connsiteY2" fmla="*/ 17520 h 35039"/>
                  <a:gd name="connsiteX3" fmla="*/ 0 w 291527"/>
                  <a:gd name="connsiteY3" fmla="*/ 17520 h 35039"/>
                  <a:gd name="connsiteX4" fmla="*/ 17520 w 291527"/>
                  <a:gd name="connsiteY4" fmla="*/ 0 h 35039"/>
                  <a:gd name="connsiteX5" fmla="*/ 274008 w 291527"/>
                  <a:gd name="connsiteY5" fmla="*/ 0 h 35039"/>
                  <a:gd name="connsiteX6" fmla="*/ 291528 w 291527"/>
                  <a:gd name="connsiteY6" fmla="*/ 17520 h 35039"/>
                  <a:gd name="connsiteX7" fmla="*/ 291528 w 291527"/>
                  <a:gd name="connsiteY7" fmla="*/ 17520 h 35039"/>
                  <a:gd name="connsiteX8" fmla="*/ 274008 w 291527"/>
                  <a:gd name="connsiteY8" fmla="*/ 35039 h 3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527" h="35039">
                    <a:moveTo>
                      <a:pt x="274008" y="35039"/>
                    </a:moveTo>
                    <a:lnTo>
                      <a:pt x="17520" y="35039"/>
                    </a:lnTo>
                    <a:cubicBezTo>
                      <a:pt x="7884" y="35039"/>
                      <a:pt x="0" y="27156"/>
                      <a:pt x="0" y="17520"/>
                    </a:cubicBezTo>
                    <a:lnTo>
                      <a:pt x="0" y="17520"/>
                    </a:lnTo>
                    <a:cubicBezTo>
                      <a:pt x="0" y="7884"/>
                      <a:pt x="7884" y="0"/>
                      <a:pt x="17520" y="0"/>
                    </a:cubicBezTo>
                    <a:lnTo>
                      <a:pt x="274008" y="0"/>
                    </a:lnTo>
                    <a:cubicBezTo>
                      <a:pt x="283644" y="0"/>
                      <a:pt x="291528" y="7884"/>
                      <a:pt x="291528" y="17520"/>
                    </a:cubicBezTo>
                    <a:lnTo>
                      <a:pt x="291528" y="17520"/>
                    </a:lnTo>
                    <a:cubicBezTo>
                      <a:pt x="291528" y="27156"/>
                      <a:pt x="283644" y="35039"/>
                      <a:pt x="274008" y="35039"/>
                    </a:cubicBezTo>
                    <a:close/>
                  </a:path>
                </a:pathLst>
              </a:custGeom>
              <a:solidFill>
                <a:srgbClr val="263238"/>
              </a:solidFill>
              <a:ln w="8757"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F956518-7FE7-42C8-8641-9425692801C6}"/>
                  </a:ext>
                </a:extLst>
              </p:cNvPr>
              <p:cNvSpPr/>
              <p:nvPr/>
            </p:nvSpPr>
            <p:spPr>
              <a:xfrm>
                <a:off x="2951663" y="2144147"/>
                <a:ext cx="383519" cy="18483"/>
              </a:xfrm>
              <a:custGeom>
                <a:avLst/>
                <a:gdLst>
                  <a:gd name="connsiteX0" fmla="*/ 374234 w 383519"/>
                  <a:gd name="connsiteY0" fmla="*/ 18483 h 18483"/>
                  <a:gd name="connsiteX1" fmla="*/ 9211 w 383519"/>
                  <a:gd name="connsiteY1" fmla="*/ 18483 h 18483"/>
                  <a:gd name="connsiteX2" fmla="*/ 13 w 383519"/>
                  <a:gd name="connsiteY2" fmla="*/ 9198 h 18483"/>
                  <a:gd name="connsiteX3" fmla="*/ 13 w 383519"/>
                  <a:gd name="connsiteY3" fmla="*/ 9198 h 18483"/>
                  <a:gd name="connsiteX4" fmla="*/ 8335 w 383519"/>
                  <a:gd name="connsiteY4" fmla="*/ 0 h 18483"/>
                  <a:gd name="connsiteX5" fmla="*/ 9211 w 383519"/>
                  <a:gd name="connsiteY5" fmla="*/ 0 h 18483"/>
                  <a:gd name="connsiteX6" fmla="*/ 374234 w 383519"/>
                  <a:gd name="connsiteY6" fmla="*/ 0 h 18483"/>
                  <a:gd name="connsiteX7" fmla="*/ 383519 w 383519"/>
                  <a:gd name="connsiteY7" fmla="*/ 9198 h 18483"/>
                  <a:gd name="connsiteX8" fmla="*/ 383519 w 383519"/>
                  <a:gd name="connsiteY8" fmla="*/ 9198 h 18483"/>
                  <a:gd name="connsiteX9" fmla="*/ 374234 w 383519"/>
                  <a:gd name="connsiteY9" fmla="*/ 18483 h 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519" h="18483">
                    <a:moveTo>
                      <a:pt x="374234" y="18483"/>
                    </a:moveTo>
                    <a:lnTo>
                      <a:pt x="9211" y="18483"/>
                    </a:lnTo>
                    <a:cubicBezTo>
                      <a:pt x="4130" y="18483"/>
                      <a:pt x="13" y="14279"/>
                      <a:pt x="13" y="9198"/>
                    </a:cubicBezTo>
                    <a:lnTo>
                      <a:pt x="13" y="9198"/>
                    </a:lnTo>
                    <a:cubicBezTo>
                      <a:pt x="-250" y="4380"/>
                      <a:pt x="3517" y="263"/>
                      <a:pt x="8335" y="0"/>
                    </a:cubicBezTo>
                    <a:cubicBezTo>
                      <a:pt x="8598" y="0"/>
                      <a:pt x="8948" y="0"/>
                      <a:pt x="9211" y="0"/>
                    </a:cubicBezTo>
                    <a:lnTo>
                      <a:pt x="374234" y="0"/>
                    </a:lnTo>
                    <a:cubicBezTo>
                      <a:pt x="379314" y="0"/>
                      <a:pt x="383432" y="4117"/>
                      <a:pt x="383519" y="9198"/>
                    </a:cubicBezTo>
                    <a:lnTo>
                      <a:pt x="383519" y="9198"/>
                    </a:lnTo>
                    <a:cubicBezTo>
                      <a:pt x="383519" y="14279"/>
                      <a:pt x="379314" y="18396"/>
                      <a:pt x="374234" y="18483"/>
                    </a:cubicBezTo>
                    <a:close/>
                  </a:path>
                </a:pathLst>
              </a:custGeom>
              <a:solidFill>
                <a:srgbClr val="263238"/>
              </a:solidFill>
              <a:ln w="8757"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CC3B51E-B706-40A7-9C85-7BA060AB6AE7}"/>
                  </a:ext>
                </a:extLst>
              </p:cNvPr>
              <p:cNvSpPr/>
              <p:nvPr/>
            </p:nvSpPr>
            <p:spPr>
              <a:xfrm>
                <a:off x="2706138" y="2031320"/>
                <a:ext cx="190614" cy="190614"/>
              </a:xfrm>
              <a:custGeom>
                <a:avLst/>
                <a:gdLst>
                  <a:gd name="connsiteX0" fmla="*/ 190614 w 190614"/>
                  <a:gd name="connsiteY0" fmla="*/ 95307 h 190614"/>
                  <a:gd name="connsiteX1" fmla="*/ 95307 w 190614"/>
                  <a:gd name="connsiteY1" fmla="*/ 190614 h 190614"/>
                  <a:gd name="connsiteX2" fmla="*/ 0 w 190614"/>
                  <a:gd name="connsiteY2" fmla="*/ 95307 h 190614"/>
                  <a:gd name="connsiteX3" fmla="*/ 95307 w 190614"/>
                  <a:gd name="connsiteY3" fmla="*/ 0 h 190614"/>
                  <a:gd name="connsiteX4" fmla="*/ 190614 w 190614"/>
                  <a:gd name="connsiteY4" fmla="*/ 95307 h 190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14" h="190614">
                    <a:moveTo>
                      <a:pt x="190614" y="95307"/>
                    </a:moveTo>
                    <a:cubicBezTo>
                      <a:pt x="190614" y="147944"/>
                      <a:pt x="147944" y="190614"/>
                      <a:pt x="95307" y="190614"/>
                    </a:cubicBezTo>
                    <a:cubicBezTo>
                      <a:pt x="42670" y="190614"/>
                      <a:pt x="0" y="147944"/>
                      <a:pt x="0" y="95307"/>
                    </a:cubicBezTo>
                    <a:cubicBezTo>
                      <a:pt x="0" y="42670"/>
                      <a:pt x="42670" y="0"/>
                      <a:pt x="95307" y="0"/>
                    </a:cubicBezTo>
                    <a:cubicBezTo>
                      <a:pt x="147944" y="0"/>
                      <a:pt x="190614" y="42670"/>
                      <a:pt x="190614" y="95307"/>
                    </a:cubicBezTo>
                    <a:close/>
                  </a:path>
                </a:pathLst>
              </a:custGeom>
              <a:solidFill>
                <a:srgbClr val="FFFFFF"/>
              </a:solidFill>
              <a:ln w="8757" cap="rnd">
                <a:solidFill>
                  <a:srgbClr val="263238"/>
                </a:solidFill>
                <a:prstDash val="solid"/>
                <a:round/>
              </a:ln>
            </p:spPr>
            <p:txBody>
              <a:bodyPr rtlCol="0" anchor="ctr"/>
              <a:lstStyle/>
              <a:p>
                <a:endParaRPr lang="en-US"/>
              </a:p>
            </p:txBody>
          </p:sp>
          <p:sp>
            <p:nvSpPr>
              <p:cNvPr id="120" name="Freeform: Shape 119">
                <a:extLst>
                  <a:ext uri="{FF2B5EF4-FFF2-40B4-BE49-F238E27FC236}">
                    <a16:creationId xmlns:a16="http://schemas.microsoft.com/office/drawing/2014/main" id="{76DE39D5-85D2-4D45-B938-B55C1B32820A}"/>
                  </a:ext>
                </a:extLst>
              </p:cNvPr>
              <p:cNvSpPr/>
              <p:nvPr/>
            </p:nvSpPr>
            <p:spPr>
              <a:xfrm>
                <a:off x="2735045" y="2060315"/>
                <a:ext cx="132711" cy="161531"/>
              </a:xfrm>
              <a:custGeom>
                <a:avLst/>
                <a:gdLst>
                  <a:gd name="connsiteX0" fmla="*/ 105381 w 132711"/>
                  <a:gd name="connsiteY0" fmla="*/ 125792 h 161531"/>
                  <a:gd name="connsiteX1" fmla="*/ 88474 w 132711"/>
                  <a:gd name="connsiteY1" fmla="*/ 102665 h 161531"/>
                  <a:gd name="connsiteX2" fmla="*/ 105381 w 132711"/>
                  <a:gd name="connsiteY2" fmla="*/ 74984 h 161531"/>
                  <a:gd name="connsiteX3" fmla="*/ 113440 w 132711"/>
                  <a:gd name="connsiteY3" fmla="*/ 43799 h 161531"/>
                  <a:gd name="connsiteX4" fmla="*/ 66400 w 132711"/>
                  <a:gd name="connsiteY4" fmla="*/ 0 h 161531"/>
                  <a:gd name="connsiteX5" fmla="*/ 19272 w 132711"/>
                  <a:gd name="connsiteY5" fmla="*/ 43799 h 161531"/>
                  <a:gd name="connsiteX6" fmla="*/ 27331 w 132711"/>
                  <a:gd name="connsiteY6" fmla="*/ 74984 h 161531"/>
                  <a:gd name="connsiteX7" fmla="*/ 44237 w 132711"/>
                  <a:gd name="connsiteY7" fmla="*/ 102665 h 161531"/>
                  <a:gd name="connsiteX8" fmla="*/ 27331 w 132711"/>
                  <a:gd name="connsiteY8" fmla="*/ 125792 h 161531"/>
                  <a:gd name="connsiteX9" fmla="*/ 0 w 132711"/>
                  <a:gd name="connsiteY9" fmla="*/ 134551 h 161531"/>
                  <a:gd name="connsiteX10" fmla="*/ 66400 w 132711"/>
                  <a:gd name="connsiteY10" fmla="*/ 161532 h 161531"/>
                  <a:gd name="connsiteX11" fmla="*/ 132712 w 132711"/>
                  <a:gd name="connsiteY11" fmla="*/ 134551 h 161531"/>
                  <a:gd name="connsiteX12" fmla="*/ 105381 w 132711"/>
                  <a:gd name="connsiteY12" fmla="*/ 125792 h 16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711" h="161531">
                    <a:moveTo>
                      <a:pt x="105381" y="125792"/>
                    </a:moveTo>
                    <a:cubicBezTo>
                      <a:pt x="99599" y="125792"/>
                      <a:pt x="82693" y="113090"/>
                      <a:pt x="88474" y="102665"/>
                    </a:cubicBezTo>
                    <a:cubicBezTo>
                      <a:pt x="94256" y="92241"/>
                      <a:pt x="105381" y="74984"/>
                      <a:pt x="105381" y="74984"/>
                    </a:cubicBezTo>
                    <a:cubicBezTo>
                      <a:pt x="110287" y="65261"/>
                      <a:pt x="113002" y="54662"/>
                      <a:pt x="113440" y="43799"/>
                    </a:cubicBezTo>
                    <a:cubicBezTo>
                      <a:pt x="115718" y="27594"/>
                      <a:pt x="106520" y="0"/>
                      <a:pt x="66400" y="0"/>
                    </a:cubicBezTo>
                    <a:cubicBezTo>
                      <a:pt x="26280" y="0"/>
                      <a:pt x="16994" y="27681"/>
                      <a:pt x="19272" y="43799"/>
                    </a:cubicBezTo>
                    <a:cubicBezTo>
                      <a:pt x="19710" y="54662"/>
                      <a:pt x="22425" y="65261"/>
                      <a:pt x="27331" y="74984"/>
                    </a:cubicBezTo>
                    <a:cubicBezTo>
                      <a:pt x="27331" y="74984"/>
                      <a:pt x="38456" y="92504"/>
                      <a:pt x="44237" y="102665"/>
                    </a:cubicBezTo>
                    <a:cubicBezTo>
                      <a:pt x="50019" y="112827"/>
                      <a:pt x="33112" y="125792"/>
                      <a:pt x="27331" y="125792"/>
                    </a:cubicBezTo>
                    <a:cubicBezTo>
                      <a:pt x="17958" y="127806"/>
                      <a:pt x="8847" y="130785"/>
                      <a:pt x="0" y="134551"/>
                    </a:cubicBezTo>
                    <a:cubicBezTo>
                      <a:pt x="0" y="134551"/>
                      <a:pt x="38368" y="161532"/>
                      <a:pt x="66400" y="161532"/>
                    </a:cubicBezTo>
                    <a:cubicBezTo>
                      <a:pt x="94431" y="161532"/>
                      <a:pt x="132712" y="134551"/>
                      <a:pt x="132712" y="134551"/>
                    </a:cubicBezTo>
                    <a:cubicBezTo>
                      <a:pt x="123864" y="130785"/>
                      <a:pt x="114754" y="127806"/>
                      <a:pt x="105381" y="125792"/>
                    </a:cubicBezTo>
                    <a:close/>
                  </a:path>
                </a:pathLst>
              </a:custGeom>
              <a:solidFill>
                <a:srgbClr val="263238"/>
              </a:solidFill>
              <a:ln w="8757"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6E83E09-0683-4FB9-BE0D-0861CD1B87FB}"/>
                  </a:ext>
                </a:extLst>
              </p:cNvPr>
              <p:cNvSpPr/>
              <p:nvPr/>
            </p:nvSpPr>
            <p:spPr>
              <a:xfrm>
                <a:off x="3637923" y="2101662"/>
                <a:ext cx="88562" cy="61844"/>
              </a:xfrm>
              <a:custGeom>
                <a:avLst/>
                <a:gdLst>
                  <a:gd name="connsiteX0" fmla="*/ 78138 w 88562"/>
                  <a:gd name="connsiteY0" fmla="*/ 0 h 61844"/>
                  <a:gd name="connsiteX1" fmla="*/ 88562 w 88562"/>
                  <a:gd name="connsiteY1" fmla="*/ 10424 h 61844"/>
                  <a:gd name="connsiteX2" fmla="*/ 88562 w 88562"/>
                  <a:gd name="connsiteY2" fmla="*/ 51420 h 61844"/>
                  <a:gd name="connsiteX3" fmla="*/ 78138 w 88562"/>
                  <a:gd name="connsiteY3" fmla="*/ 61845 h 61844"/>
                  <a:gd name="connsiteX4" fmla="*/ 10424 w 88562"/>
                  <a:gd name="connsiteY4" fmla="*/ 61845 h 61844"/>
                  <a:gd name="connsiteX5" fmla="*/ 0 w 88562"/>
                  <a:gd name="connsiteY5" fmla="*/ 51420 h 61844"/>
                  <a:gd name="connsiteX6" fmla="*/ 0 w 88562"/>
                  <a:gd name="connsiteY6" fmla="*/ 10424 h 61844"/>
                  <a:gd name="connsiteX7" fmla="*/ 10424 w 88562"/>
                  <a:gd name="connsiteY7" fmla="*/ 0 h 6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562" h="61844">
                    <a:moveTo>
                      <a:pt x="78138" y="0"/>
                    </a:moveTo>
                    <a:cubicBezTo>
                      <a:pt x="83895" y="0"/>
                      <a:pt x="88562" y="4667"/>
                      <a:pt x="88562" y="10424"/>
                    </a:cubicBezTo>
                    <a:lnTo>
                      <a:pt x="88562" y="51420"/>
                    </a:lnTo>
                    <a:cubicBezTo>
                      <a:pt x="88562" y="57177"/>
                      <a:pt x="83895" y="61845"/>
                      <a:pt x="78138" y="61845"/>
                    </a:cubicBezTo>
                    <a:lnTo>
                      <a:pt x="10424" y="61845"/>
                    </a:lnTo>
                    <a:cubicBezTo>
                      <a:pt x="4667" y="61845"/>
                      <a:pt x="0" y="57177"/>
                      <a:pt x="0" y="51420"/>
                    </a:cubicBezTo>
                    <a:lnTo>
                      <a:pt x="0" y="10424"/>
                    </a:lnTo>
                    <a:cubicBezTo>
                      <a:pt x="0" y="4667"/>
                      <a:pt x="4667" y="0"/>
                      <a:pt x="10424" y="0"/>
                    </a:cubicBezTo>
                    <a:close/>
                  </a:path>
                </a:pathLst>
              </a:custGeom>
              <a:solidFill>
                <a:srgbClr val="263238"/>
              </a:solidFill>
              <a:ln w="875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03871C27-386F-41D1-8EED-48415C17EE60}"/>
                  </a:ext>
                </a:extLst>
              </p:cNvPr>
              <p:cNvSpPr/>
              <p:nvPr/>
            </p:nvSpPr>
            <p:spPr>
              <a:xfrm>
                <a:off x="3618651" y="2113488"/>
                <a:ext cx="13227" cy="38192"/>
              </a:xfrm>
              <a:custGeom>
                <a:avLst/>
                <a:gdLst>
                  <a:gd name="connsiteX0" fmla="*/ 13227 w 13227"/>
                  <a:gd name="connsiteY0" fmla="*/ 31273 h 38192"/>
                  <a:gd name="connsiteX1" fmla="*/ 0 w 13227"/>
                  <a:gd name="connsiteY1" fmla="*/ 38193 h 38192"/>
                  <a:gd name="connsiteX2" fmla="*/ 0 w 13227"/>
                  <a:gd name="connsiteY2" fmla="*/ 0 h 38192"/>
                  <a:gd name="connsiteX3" fmla="*/ 13227 w 13227"/>
                  <a:gd name="connsiteY3" fmla="*/ 6920 h 38192"/>
                  <a:gd name="connsiteX4" fmla="*/ 13227 w 13227"/>
                  <a:gd name="connsiteY4" fmla="*/ 31273 h 3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27" h="38192">
                    <a:moveTo>
                      <a:pt x="13227" y="31273"/>
                    </a:moveTo>
                    <a:lnTo>
                      <a:pt x="0" y="38193"/>
                    </a:lnTo>
                    <a:lnTo>
                      <a:pt x="0" y="0"/>
                    </a:lnTo>
                    <a:lnTo>
                      <a:pt x="13227" y="6920"/>
                    </a:lnTo>
                    <a:lnTo>
                      <a:pt x="13227" y="31273"/>
                    </a:lnTo>
                    <a:close/>
                  </a:path>
                </a:pathLst>
              </a:custGeom>
              <a:solidFill>
                <a:srgbClr val="263238"/>
              </a:solidFill>
              <a:ln w="8757"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6D4DBCA-2857-4C1B-AB73-55F4C418E56E}"/>
                  </a:ext>
                </a:extLst>
              </p:cNvPr>
              <p:cNvSpPr/>
              <p:nvPr/>
            </p:nvSpPr>
            <p:spPr>
              <a:xfrm>
                <a:off x="3838874" y="2089573"/>
                <a:ext cx="85901" cy="85934"/>
              </a:xfrm>
              <a:custGeom>
                <a:avLst/>
                <a:gdLst>
                  <a:gd name="connsiteX0" fmla="*/ 77963 w 85901"/>
                  <a:gd name="connsiteY0" fmla="*/ 46865 h 85934"/>
                  <a:gd name="connsiteX1" fmla="*/ 46778 w 85901"/>
                  <a:gd name="connsiteY1" fmla="*/ 78050 h 85934"/>
                  <a:gd name="connsiteX2" fmla="*/ 8760 w 85901"/>
                  <a:gd name="connsiteY2" fmla="*/ 78050 h 85934"/>
                  <a:gd name="connsiteX3" fmla="*/ 0 w 85901"/>
                  <a:gd name="connsiteY3" fmla="*/ 69290 h 85934"/>
                  <a:gd name="connsiteX4" fmla="*/ 22863 w 85901"/>
                  <a:gd name="connsiteY4" fmla="*/ 46340 h 85934"/>
                  <a:gd name="connsiteX5" fmla="*/ 38543 w 85901"/>
                  <a:gd name="connsiteY5" fmla="*/ 62020 h 85934"/>
                  <a:gd name="connsiteX6" fmla="*/ 62020 w 85901"/>
                  <a:gd name="connsiteY6" fmla="*/ 38543 h 85934"/>
                  <a:gd name="connsiteX7" fmla="*/ 46340 w 85901"/>
                  <a:gd name="connsiteY7" fmla="*/ 22863 h 85934"/>
                  <a:gd name="connsiteX8" fmla="*/ 69290 w 85901"/>
                  <a:gd name="connsiteY8" fmla="*/ 0 h 85934"/>
                  <a:gd name="connsiteX9" fmla="*/ 78050 w 85901"/>
                  <a:gd name="connsiteY9" fmla="*/ 8760 h 85934"/>
                  <a:gd name="connsiteX10" fmla="*/ 78050 w 85901"/>
                  <a:gd name="connsiteY10" fmla="*/ 46865 h 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01" h="85934">
                    <a:moveTo>
                      <a:pt x="77963" y="46865"/>
                    </a:moveTo>
                    <a:lnTo>
                      <a:pt x="46778" y="78050"/>
                    </a:lnTo>
                    <a:cubicBezTo>
                      <a:pt x="36266" y="88562"/>
                      <a:pt x="19272" y="88562"/>
                      <a:pt x="8760" y="78050"/>
                    </a:cubicBezTo>
                    <a:lnTo>
                      <a:pt x="0" y="69290"/>
                    </a:lnTo>
                    <a:lnTo>
                      <a:pt x="22863" y="46340"/>
                    </a:lnTo>
                    <a:lnTo>
                      <a:pt x="38543" y="62020"/>
                    </a:lnTo>
                    <a:lnTo>
                      <a:pt x="62020" y="38543"/>
                    </a:lnTo>
                    <a:lnTo>
                      <a:pt x="46340" y="22863"/>
                    </a:lnTo>
                    <a:lnTo>
                      <a:pt x="69290" y="0"/>
                    </a:lnTo>
                    <a:lnTo>
                      <a:pt x="78050" y="8760"/>
                    </a:lnTo>
                    <a:cubicBezTo>
                      <a:pt x="88562" y="19272"/>
                      <a:pt x="88475" y="36353"/>
                      <a:pt x="78050" y="46865"/>
                    </a:cubicBezTo>
                    <a:close/>
                  </a:path>
                </a:pathLst>
              </a:custGeom>
              <a:solidFill>
                <a:srgbClr val="263238"/>
              </a:solidFill>
              <a:ln w="875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CFC90EB-7ED2-4C0E-857A-8FCBCA5579E1}"/>
                  </a:ext>
                </a:extLst>
              </p:cNvPr>
              <p:cNvSpPr/>
              <p:nvPr/>
            </p:nvSpPr>
            <p:spPr>
              <a:xfrm>
                <a:off x="3807514" y="2058213"/>
                <a:ext cx="148742" cy="148742"/>
              </a:xfrm>
              <a:custGeom>
                <a:avLst/>
                <a:gdLst>
                  <a:gd name="connsiteX0" fmla="*/ 148742 w 148742"/>
                  <a:gd name="connsiteY0" fmla="*/ 74371 h 148742"/>
                  <a:gd name="connsiteX1" fmla="*/ 74371 w 148742"/>
                  <a:gd name="connsiteY1" fmla="*/ 148742 h 148742"/>
                  <a:gd name="connsiteX2" fmla="*/ 0 w 148742"/>
                  <a:gd name="connsiteY2" fmla="*/ 74371 h 148742"/>
                  <a:gd name="connsiteX3" fmla="*/ 74371 w 148742"/>
                  <a:gd name="connsiteY3" fmla="*/ 0 h 148742"/>
                  <a:gd name="connsiteX4" fmla="*/ 148742 w 148742"/>
                  <a:gd name="connsiteY4" fmla="*/ 74371 h 148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42" h="148742">
                    <a:moveTo>
                      <a:pt x="148742" y="74371"/>
                    </a:moveTo>
                    <a:cubicBezTo>
                      <a:pt x="148742" y="115445"/>
                      <a:pt x="115445" y="148742"/>
                      <a:pt x="74371" y="148742"/>
                    </a:cubicBezTo>
                    <a:cubicBezTo>
                      <a:pt x="33297" y="148742"/>
                      <a:pt x="0" y="115445"/>
                      <a:pt x="0" y="74371"/>
                    </a:cubicBezTo>
                    <a:cubicBezTo>
                      <a:pt x="0" y="33297"/>
                      <a:pt x="33297" y="0"/>
                      <a:pt x="74371" y="0"/>
                    </a:cubicBezTo>
                    <a:cubicBezTo>
                      <a:pt x="115445" y="0"/>
                      <a:pt x="148742" y="33297"/>
                      <a:pt x="148742" y="74371"/>
                    </a:cubicBezTo>
                    <a:close/>
                  </a:path>
                </a:pathLst>
              </a:custGeom>
              <a:noFill/>
              <a:ln w="8757" cap="flat">
                <a:solidFill>
                  <a:srgbClr val="263238"/>
                </a:solid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8EE9B04-DF9D-405D-A431-CC352E3ED901}"/>
                  </a:ext>
                </a:extLst>
              </p:cNvPr>
              <p:cNvSpPr/>
              <p:nvPr/>
            </p:nvSpPr>
            <p:spPr>
              <a:xfrm>
                <a:off x="3598153" y="2058213"/>
                <a:ext cx="148742" cy="148742"/>
              </a:xfrm>
              <a:custGeom>
                <a:avLst/>
                <a:gdLst>
                  <a:gd name="connsiteX0" fmla="*/ 148742 w 148742"/>
                  <a:gd name="connsiteY0" fmla="*/ 74371 h 148742"/>
                  <a:gd name="connsiteX1" fmla="*/ 74371 w 148742"/>
                  <a:gd name="connsiteY1" fmla="*/ 148742 h 148742"/>
                  <a:gd name="connsiteX2" fmla="*/ 0 w 148742"/>
                  <a:gd name="connsiteY2" fmla="*/ 74371 h 148742"/>
                  <a:gd name="connsiteX3" fmla="*/ 74371 w 148742"/>
                  <a:gd name="connsiteY3" fmla="*/ 0 h 148742"/>
                  <a:gd name="connsiteX4" fmla="*/ 148742 w 148742"/>
                  <a:gd name="connsiteY4" fmla="*/ 74371 h 148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42" h="148742">
                    <a:moveTo>
                      <a:pt x="148742" y="74371"/>
                    </a:moveTo>
                    <a:cubicBezTo>
                      <a:pt x="148742" y="115445"/>
                      <a:pt x="115445" y="148742"/>
                      <a:pt x="74371" y="148742"/>
                    </a:cubicBezTo>
                    <a:cubicBezTo>
                      <a:pt x="33297" y="148742"/>
                      <a:pt x="0" y="115445"/>
                      <a:pt x="0" y="74371"/>
                    </a:cubicBezTo>
                    <a:cubicBezTo>
                      <a:pt x="0" y="33297"/>
                      <a:pt x="33297" y="0"/>
                      <a:pt x="74371" y="0"/>
                    </a:cubicBezTo>
                    <a:cubicBezTo>
                      <a:pt x="115445" y="0"/>
                      <a:pt x="148742" y="33297"/>
                      <a:pt x="148742" y="74371"/>
                    </a:cubicBezTo>
                    <a:close/>
                  </a:path>
                </a:pathLst>
              </a:custGeom>
              <a:noFill/>
              <a:ln w="8757" cap="flat">
                <a:solidFill>
                  <a:srgbClr val="263238"/>
                </a:solid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8D8E4CC-063B-4876-8D1D-B273E46B5C49}"/>
                  </a:ext>
                </a:extLst>
              </p:cNvPr>
              <p:cNvSpPr/>
              <p:nvPr/>
            </p:nvSpPr>
            <p:spPr>
              <a:xfrm>
                <a:off x="3950037" y="1905704"/>
                <a:ext cx="17344" cy="35389"/>
              </a:xfrm>
              <a:custGeom>
                <a:avLst/>
                <a:gdLst>
                  <a:gd name="connsiteX0" fmla="*/ 0 w 17344"/>
                  <a:gd name="connsiteY0" fmla="*/ 0 h 35389"/>
                  <a:gd name="connsiteX1" fmla="*/ 17345 w 17344"/>
                  <a:gd name="connsiteY1" fmla="*/ 0 h 35389"/>
                  <a:gd name="connsiteX2" fmla="*/ 17345 w 17344"/>
                  <a:gd name="connsiteY2" fmla="*/ 35390 h 35389"/>
                  <a:gd name="connsiteX3" fmla="*/ 0 w 17344"/>
                  <a:gd name="connsiteY3" fmla="*/ 35390 h 35389"/>
                </a:gdLst>
                <a:ahLst/>
                <a:cxnLst>
                  <a:cxn ang="0">
                    <a:pos x="connsiteX0" y="connsiteY0"/>
                  </a:cxn>
                  <a:cxn ang="0">
                    <a:pos x="connsiteX1" y="connsiteY1"/>
                  </a:cxn>
                  <a:cxn ang="0">
                    <a:pos x="connsiteX2" y="connsiteY2"/>
                  </a:cxn>
                  <a:cxn ang="0">
                    <a:pos x="connsiteX3" y="connsiteY3"/>
                  </a:cxn>
                </a:cxnLst>
                <a:rect l="l" t="t" r="r" b="b"/>
                <a:pathLst>
                  <a:path w="17344" h="35389">
                    <a:moveTo>
                      <a:pt x="0" y="0"/>
                    </a:moveTo>
                    <a:lnTo>
                      <a:pt x="17345" y="0"/>
                    </a:lnTo>
                    <a:lnTo>
                      <a:pt x="17345" y="35390"/>
                    </a:lnTo>
                    <a:lnTo>
                      <a:pt x="0" y="35390"/>
                    </a:lnTo>
                    <a:close/>
                  </a:path>
                </a:pathLst>
              </a:custGeom>
              <a:solidFill>
                <a:srgbClr val="FFFFFF"/>
              </a:solidFill>
              <a:ln w="875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AF2CC8B2-C118-4BB0-817D-0FAE618321A1}"/>
                  </a:ext>
                </a:extLst>
              </p:cNvPr>
              <p:cNvSpPr/>
              <p:nvPr/>
            </p:nvSpPr>
            <p:spPr>
              <a:xfrm>
                <a:off x="3981923" y="1891425"/>
                <a:ext cx="17344" cy="49755"/>
              </a:xfrm>
              <a:custGeom>
                <a:avLst/>
                <a:gdLst>
                  <a:gd name="connsiteX0" fmla="*/ 0 w 17344"/>
                  <a:gd name="connsiteY0" fmla="*/ 0 h 49755"/>
                  <a:gd name="connsiteX1" fmla="*/ 17344 w 17344"/>
                  <a:gd name="connsiteY1" fmla="*/ 0 h 49755"/>
                  <a:gd name="connsiteX2" fmla="*/ 17344 w 17344"/>
                  <a:gd name="connsiteY2" fmla="*/ 49756 h 49755"/>
                  <a:gd name="connsiteX3" fmla="*/ 0 w 17344"/>
                  <a:gd name="connsiteY3" fmla="*/ 49756 h 49755"/>
                </a:gdLst>
                <a:ahLst/>
                <a:cxnLst>
                  <a:cxn ang="0">
                    <a:pos x="connsiteX0" y="connsiteY0"/>
                  </a:cxn>
                  <a:cxn ang="0">
                    <a:pos x="connsiteX1" y="connsiteY1"/>
                  </a:cxn>
                  <a:cxn ang="0">
                    <a:pos x="connsiteX2" y="connsiteY2"/>
                  </a:cxn>
                  <a:cxn ang="0">
                    <a:pos x="connsiteX3" y="connsiteY3"/>
                  </a:cxn>
                </a:cxnLst>
                <a:rect l="l" t="t" r="r" b="b"/>
                <a:pathLst>
                  <a:path w="17344" h="49755">
                    <a:moveTo>
                      <a:pt x="0" y="0"/>
                    </a:moveTo>
                    <a:lnTo>
                      <a:pt x="17344" y="0"/>
                    </a:lnTo>
                    <a:lnTo>
                      <a:pt x="17344" y="49756"/>
                    </a:lnTo>
                    <a:lnTo>
                      <a:pt x="0" y="49756"/>
                    </a:lnTo>
                    <a:close/>
                  </a:path>
                </a:pathLst>
              </a:custGeom>
              <a:solidFill>
                <a:srgbClr val="FFFFFF"/>
              </a:solidFill>
              <a:ln w="875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00C2879-8734-4C11-A1D9-94BE80DC8B2D}"/>
                  </a:ext>
                </a:extLst>
              </p:cNvPr>
              <p:cNvSpPr/>
              <p:nvPr/>
            </p:nvSpPr>
            <p:spPr>
              <a:xfrm>
                <a:off x="4013721" y="1877059"/>
                <a:ext cx="17344" cy="64034"/>
              </a:xfrm>
              <a:custGeom>
                <a:avLst/>
                <a:gdLst>
                  <a:gd name="connsiteX0" fmla="*/ 0 w 17344"/>
                  <a:gd name="connsiteY0" fmla="*/ 0 h 64034"/>
                  <a:gd name="connsiteX1" fmla="*/ 17345 w 17344"/>
                  <a:gd name="connsiteY1" fmla="*/ 0 h 64034"/>
                  <a:gd name="connsiteX2" fmla="*/ 17345 w 17344"/>
                  <a:gd name="connsiteY2" fmla="*/ 64035 h 64034"/>
                  <a:gd name="connsiteX3" fmla="*/ 0 w 17344"/>
                  <a:gd name="connsiteY3" fmla="*/ 64035 h 64034"/>
                </a:gdLst>
                <a:ahLst/>
                <a:cxnLst>
                  <a:cxn ang="0">
                    <a:pos x="connsiteX0" y="connsiteY0"/>
                  </a:cxn>
                  <a:cxn ang="0">
                    <a:pos x="connsiteX1" y="connsiteY1"/>
                  </a:cxn>
                  <a:cxn ang="0">
                    <a:pos x="connsiteX2" y="connsiteY2"/>
                  </a:cxn>
                  <a:cxn ang="0">
                    <a:pos x="connsiteX3" y="connsiteY3"/>
                  </a:cxn>
                </a:cxnLst>
                <a:rect l="l" t="t" r="r" b="b"/>
                <a:pathLst>
                  <a:path w="17344" h="64034">
                    <a:moveTo>
                      <a:pt x="0" y="0"/>
                    </a:moveTo>
                    <a:lnTo>
                      <a:pt x="17345" y="0"/>
                    </a:lnTo>
                    <a:lnTo>
                      <a:pt x="17345" y="64035"/>
                    </a:lnTo>
                    <a:lnTo>
                      <a:pt x="0" y="64035"/>
                    </a:lnTo>
                    <a:close/>
                  </a:path>
                </a:pathLst>
              </a:custGeom>
              <a:solidFill>
                <a:srgbClr val="FFFFFF"/>
              </a:solidFill>
              <a:ln w="875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FF286A1-E3EA-40E8-8E32-FB1968CC723A}"/>
                  </a:ext>
                </a:extLst>
              </p:cNvPr>
              <p:cNvSpPr/>
              <p:nvPr/>
            </p:nvSpPr>
            <p:spPr>
              <a:xfrm>
                <a:off x="4045607" y="1862781"/>
                <a:ext cx="17344" cy="78400"/>
              </a:xfrm>
              <a:custGeom>
                <a:avLst/>
                <a:gdLst>
                  <a:gd name="connsiteX0" fmla="*/ 0 w 17344"/>
                  <a:gd name="connsiteY0" fmla="*/ 0 h 78400"/>
                  <a:gd name="connsiteX1" fmla="*/ 17345 w 17344"/>
                  <a:gd name="connsiteY1" fmla="*/ 0 h 78400"/>
                  <a:gd name="connsiteX2" fmla="*/ 17345 w 17344"/>
                  <a:gd name="connsiteY2" fmla="*/ 78401 h 78400"/>
                  <a:gd name="connsiteX3" fmla="*/ 0 w 17344"/>
                  <a:gd name="connsiteY3" fmla="*/ 78401 h 78400"/>
                </a:gdLst>
                <a:ahLst/>
                <a:cxnLst>
                  <a:cxn ang="0">
                    <a:pos x="connsiteX0" y="connsiteY0"/>
                  </a:cxn>
                  <a:cxn ang="0">
                    <a:pos x="connsiteX1" y="connsiteY1"/>
                  </a:cxn>
                  <a:cxn ang="0">
                    <a:pos x="connsiteX2" y="connsiteY2"/>
                  </a:cxn>
                  <a:cxn ang="0">
                    <a:pos x="connsiteX3" y="connsiteY3"/>
                  </a:cxn>
                </a:cxnLst>
                <a:rect l="l" t="t" r="r" b="b"/>
                <a:pathLst>
                  <a:path w="17344" h="78400">
                    <a:moveTo>
                      <a:pt x="0" y="0"/>
                    </a:moveTo>
                    <a:lnTo>
                      <a:pt x="17345" y="0"/>
                    </a:lnTo>
                    <a:lnTo>
                      <a:pt x="17345" y="78401"/>
                    </a:lnTo>
                    <a:lnTo>
                      <a:pt x="0" y="78401"/>
                    </a:lnTo>
                    <a:close/>
                  </a:path>
                </a:pathLst>
              </a:custGeom>
              <a:solidFill>
                <a:srgbClr val="FFFFFF"/>
              </a:solidFill>
              <a:ln w="875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B738204-3360-4607-97A6-82A9F257B45D}"/>
                  </a:ext>
                </a:extLst>
              </p:cNvPr>
              <p:cNvSpPr/>
              <p:nvPr/>
            </p:nvSpPr>
            <p:spPr>
              <a:xfrm>
                <a:off x="2749937" y="1869964"/>
                <a:ext cx="114228" cy="64034"/>
              </a:xfrm>
              <a:custGeom>
                <a:avLst/>
                <a:gdLst>
                  <a:gd name="connsiteX0" fmla="*/ 103804 w 114228"/>
                  <a:gd name="connsiteY0" fmla="*/ 0 h 64034"/>
                  <a:gd name="connsiteX1" fmla="*/ 114228 w 114228"/>
                  <a:gd name="connsiteY1" fmla="*/ 10424 h 64034"/>
                  <a:gd name="connsiteX2" fmla="*/ 114228 w 114228"/>
                  <a:gd name="connsiteY2" fmla="*/ 53610 h 64034"/>
                  <a:gd name="connsiteX3" fmla="*/ 103804 w 114228"/>
                  <a:gd name="connsiteY3" fmla="*/ 64035 h 64034"/>
                  <a:gd name="connsiteX4" fmla="*/ 10424 w 114228"/>
                  <a:gd name="connsiteY4" fmla="*/ 64035 h 64034"/>
                  <a:gd name="connsiteX5" fmla="*/ 0 w 114228"/>
                  <a:gd name="connsiteY5" fmla="*/ 53610 h 64034"/>
                  <a:gd name="connsiteX6" fmla="*/ 0 w 114228"/>
                  <a:gd name="connsiteY6" fmla="*/ 10424 h 64034"/>
                  <a:gd name="connsiteX7" fmla="*/ 10424 w 114228"/>
                  <a:gd name="connsiteY7" fmla="*/ 0 h 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28" h="64034">
                    <a:moveTo>
                      <a:pt x="103804" y="0"/>
                    </a:moveTo>
                    <a:cubicBezTo>
                      <a:pt x="109561" y="0"/>
                      <a:pt x="114228" y="4667"/>
                      <a:pt x="114228" y="10424"/>
                    </a:cubicBezTo>
                    <a:lnTo>
                      <a:pt x="114228" y="53610"/>
                    </a:lnTo>
                    <a:cubicBezTo>
                      <a:pt x="114228" y="59367"/>
                      <a:pt x="109561" y="64035"/>
                      <a:pt x="103804" y="64035"/>
                    </a:cubicBezTo>
                    <a:lnTo>
                      <a:pt x="10424" y="64035"/>
                    </a:lnTo>
                    <a:cubicBezTo>
                      <a:pt x="4667" y="64035"/>
                      <a:pt x="0" y="59367"/>
                      <a:pt x="0" y="53610"/>
                    </a:cubicBezTo>
                    <a:lnTo>
                      <a:pt x="0" y="10424"/>
                    </a:lnTo>
                    <a:cubicBezTo>
                      <a:pt x="0" y="4667"/>
                      <a:pt x="4667" y="0"/>
                      <a:pt x="10424" y="0"/>
                    </a:cubicBezTo>
                    <a:close/>
                  </a:path>
                </a:pathLst>
              </a:custGeom>
              <a:solidFill>
                <a:srgbClr val="FFFFFF"/>
              </a:solidFill>
              <a:ln w="8757"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4328558-AF54-4447-A149-C0F9628C3B35}"/>
                  </a:ext>
                </a:extLst>
              </p:cNvPr>
              <p:cNvSpPr/>
              <p:nvPr/>
            </p:nvSpPr>
            <p:spPr>
              <a:xfrm>
                <a:off x="2877568" y="1883542"/>
                <a:ext cx="17519" cy="37667"/>
              </a:xfrm>
              <a:custGeom>
                <a:avLst/>
                <a:gdLst>
                  <a:gd name="connsiteX0" fmla="*/ 0 w 17519"/>
                  <a:gd name="connsiteY0" fmla="*/ 0 h 37667"/>
                  <a:gd name="connsiteX1" fmla="*/ 8760 w 17519"/>
                  <a:gd name="connsiteY1" fmla="*/ 0 h 37667"/>
                  <a:gd name="connsiteX2" fmla="*/ 17520 w 17519"/>
                  <a:gd name="connsiteY2" fmla="*/ 8760 h 37667"/>
                  <a:gd name="connsiteX3" fmla="*/ 17520 w 17519"/>
                  <a:gd name="connsiteY3" fmla="*/ 28908 h 37667"/>
                  <a:gd name="connsiteX4" fmla="*/ 8760 w 17519"/>
                  <a:gd name="connsiteY4" fmla="*/ 37667 h 37667"/>
                  <a:gd name="connsiteX5" fmla="*/ 0 w 17519"/>
                  <a:gd name="connsiteY5" fmla="*/ 37667 h 37667"/>
                  <a:gd name="connsiteX6" fmla="*/ 0 w 17519"/>
                  <a:gd name="connsiteY6" fmla="*/ 0 h 37667"/>
                  <a:gd name="connsiteX7" fmla="*/ 0 w 17519"/>
                  <a:gd name="connsiteY7" fmla="*/ 0 h 3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19" h="37667">
                    <a:moveTo>
                      <a:pt x="0" y="0"/>
                    </a:moveTo>
                    <a:lnTo>
                      <a:pt x="8760" y="0"/>
                    </a:lnTo>
                    <a:cubicBezTo>
                      <a:pt x="13578" y="0"/>
                      <a:pt x="17520" y="3942"/>
                      <a:pt x="17520" y="8760"/>
                    </a:cubicBezTo>
                    <a:lnTo>
                      <a:pt x="17520" y="28908"/>
                    </a:lnTo>
                    <a:cubicBezTo>
                      <a:pt x="17520" y="33725"/>
                      <a:pt x="13578" y="37667"/>
                      <a:pt x="8760" y="37667"/>
                    </a:cubicBezTo>
                    <a:lnTo>
                      <a:pt x="0" y="37667"/>
                    </a:lnTo>
                    <a:lnTo>
                      <a:pt x="0" y="0"/>
                    </a:lnTo>
                    <a:lnTo>
                      <a:pt x="0" y="0"/>
                    </a:lnTo>
                    <a:close/>
                  </a:path>
                </a:pathLst>
              </a:custGeom>
              <a:solidFill>
                <a:srgbClr val="FFFFFF"/>
              </a:solidFill>
              <a:ln w="875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86F15578-E608-490A-AE39-4AC4EC20CA4C}"/>
                  </a:ext>
                </a:extLst>
              </p:cNvPr>
              <p:cNvSpPr/>
              <p:nvPr/>
            </p:nvSpPr>
            <p:spPr>
              <a:xfrm>
                <a:off x="2844631" y="2464933"/>
                <a:ext cx="61318" cy="123601"/>
              </a:xfrm>
              <a:custGeom>
                <a:avLst/>
                <a:gdLst>
                  <a:gd name="connsiteX0" fmla="*/ 19447 w 61318"/>
                  <a:gd name="connsiteY0" fmla="*/ 123602 h 123601"/>
                  <a:gd name="connsiteX1" fmla="*/ 0 w 61318"/>
                  <a:gd name="connsiteY1" fmla="*/ 123602 h 123601"/>
                  <a:gd name="connsiteX2" fmla="*/ 0 w 61318"/>
                  <a:gd name="connsiteY2" fmla="*/ 0 h 123601"/>
                  <a:gd name="connsiteX3" fmla="*/ 19447 w 61318"/>
                  <a:gd name="connsiteY3" fmla="*/ 0 h 123601"/>
                  <a:gd name="connsiteX4" fmla="*/ 19447 w 61318"/>
                  <a:gd name="connsiteY4" fmla="*/ 52559 h 123601"/>
                  <a:gd name="connsiteX5" fmla="*/ 41522 w 61318"/>
                  <a:gd name="connsiteY5" fmla="*/ 52559 h 123601"/>
                  <a:gd name="connsiteX6" fmla="*/ 41522 w 61318"/>
                  <a:gd name="connsiteY6" fmla="*/ 0 h 123601"/>
                  <a:gd name="connsiteX7" fmla="*/ 61319 w 61318"/>
                  <a:gd name="connsiteY7" fmla="*/ 0 h 123601"/>
                  <a:gd name="connsiteX8" fmla="*/ 61319 w 61318"/>
                  <a:gd name="connsiteY8" fmla="*/ 123602 h 123601"/>
                  <a:gd name="connsiteX9" fmla="*/ 41522 w 61318"/>
                  <a:gd name="connsiteY9" fmla="*/ 123602 h 123601"/>
                  <a:gd name="connsiteX10" fmla="*/ 41522 w 61318"/>
                  <a:gd name="connsiteY10" fmla="*/ 71042 h 123601"/>
                  <a:gd name="connsiteX11" fmla="*/ 19447 w 61318"/>
                  <a:gd name="connsiteY11" fmla="*/ 71042 h 123601"/>
                  <a:gd name="connsiteX12" fmla="*/ 19447 w 61318"/>
                  <a:gd name="connsiteY12" fmla="*/ 123602 h 12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318" h="123601">
                    <a:moveTo>
                      <a:pt x="19447" y="123602"/>
                    </a:moveTo>
                    <a:lnTo>
                      <a:pt x="0" y="123602"/>
                    </a:lnTo>
                    <a:lnTo>
                      <a:pt x="0" y="0"/>
                    </a:lnTo>
                    <a:lnTo>
                      <a:pt x="19447" y="0"/>
                    </a:lnTo>
                    <a:lnTo>
                      <a:pt x="19447" y="52559"/>
                    </a:lnTo>
                    <a:lnTo>
                      <a:pt x="41522" y="52559"/>
                    </a:lnTo>
                    <a:lnTo>
                      <a:pt x="41522" y="0"/>
                    </a:lnTo>
                    <a:lnTo>
                      <a:pt x="61319" y="0"/>
                    </a:lnTo>
                    <a:lnTo>
                      <a:pt x="61319" y="123602"/>
                    </a:lnTo>
                    <a:lnTo>
                      <a:pt x="41522" y="123602"/>
                    </a:lnTo>
                    <a:lnTo>
                      <a:pt x="41522" y="71042"/>
                    </a:lnTo>
                    <a:lnTo>
                      <a:pt x="19447" y="71042"/>
                    </a:lnTo>
                    <a:lnTo>
                      <a:pt x="19447" y="123602"/>
                    </a:lnTo>
                    <a:close/>
                  </a:path>
                </a:pathLst>
              </a:custGeom>
              <a:solidFill>
                <a:srgbClr val="263238"/>
              </a:solidFill>
              <a:ln w="875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971F0E9A-FD85-418D-B8E0-FAF0BB5DBB9A}"/>
                  </a:ext>
                </a:extLst>
              </p:cNvPr>
              <p:cNvSpPr/>
              <p:nvPr/>
            </p:nvSpPr>
            <p:spPr>
              <a:xfrm>
                <a:off x="2919878" y="2464933"/>
                <a:ext cx="53172" cy="123338"/>
              </a:xfrm>
              <a:custGeom>
                <a:avLst/>
                <a:gdLst>
                  <a:gd name="connsiteX0" fmla="*/ 19622 w 53172"/>
                  <a:gd name="connsiteY0" fmla="*/ 52121 h 123338"/>
                  <a:gd name="connsiteX1" fmla="*/ 45902 w 53172"/>
                  <a:gd name="connsiteY1" fmla="*/ 52121 h 123338"/>
                  <a:gd name="connsiteX2" fmla="*/ 45902 w 53172"/>
                  <a:gd name="connsiteY2" fmla="*/ 69641 h 123338"/>
                  <a:gd name="connsiteX3" fmla="*/ 19622 w 53172"/>
                  <a:gd name="connsiteY3" fmla="*/ 69641 h 123338"/>
                  <a:gd name="connsiteX4" fmla="*/ 19622 w 53172"/>
                  <a:gd name="connsiteY4" fmla="*/ 105819 h 123338"/>
                  <a:gd name="connsiteX5" fmla="*/ 53172 w 53172"/>
                  <a:gd name="connsiteY5" fmla="*/ 105819 h 123338"/>
                  <a:gd name="connsiteX6" fmla="*/ 53172 w 53172"/>
                  <a:gd name="connsiteY6" fmla="*/ 123339 h 123338"/>
                  <a:gd name="connsiteX7" fmla="*/ 0 w 53172"/>
                  <a:gd name="connsiteY7" fmla="*/ 123339 h 123338"/>
                  <a:gd name="connsiteX8" fmla="*/ 0 w 53172"/>
                  <a:gd name="connsiteY8" fmla="*/ 0 h 123338"/>
                  <a:gd name="connsiteX9" fmla="*/ 52997 w 53172"/>
                  <a:gd name="connsiteY9" fmla="*/ 0 h 123338"/>
                  <a:gd name="connsiteX10" fmla="*/ 52997 w 53172"/>
                  <a:gd name="connsiteY10" fmla="*/ 17520 h 123338"/>
                  <a:gd name="connsiteX11" fmla="*/ 19447 w 53172"/>
                  <a:gd name="connsiteY11" fmla="*/ 17520 h 123338"/>
                  <a:gd name="connsiteX12" fmla="*/ 19622 w 53172"/>
                  <a:gd name="connsiteY12" fmla="*/ 52121 h 12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72" h="123338">
                    <a:moveTo>
                      <a:pt x="19622" y="52121"/>
                    </a:moveTo>
                    <a:lnTo>
                      <a:pt x="45902" y="52121"/>
                    </a:lnTo>
                    <a:lnTo>
                      <a:pt x="45902" y="69641"/>
                    </a:lnTo>
                    <a:lnTo>
                      <a:pt x="19622" y="69641"/>
                    </a:lnTo>
                    <a:lnTo>
                      <a:pt x="19622" y="105819"/>
                    </a:lnTo>
                    <a:lnTo>
                      <a:pt x="53172" y="105819"/>
                    </a:lnTo>
                    <a:lnTo>
                      <a:pt x="53172" y="123339"/>
                    </a:lnTo>
                    <a:lnTo>
                      <a:pt x="0" y="123339"/>
                    </a:lnTo>
                    <a:lnTo>
                      <a:pt x="0" y="0"/>
                    </a:lnTo>
                    <a:lnTo>
                      <a:pt x="52997" y="0"/>
                    </a:lnTo>
                    <a:lnTo>
                      <a:pt x="52997" y="17520"/>
                    </a:lnTo>
                    <a:lnTo>
                      <a:pt x="19447" y="17520"/>
                    </a:lnTo>
                    <a:lnTo>
                      <a:pt x="19622" y="52121"/>
                    </a:lnTo>
                    <a:close/>
                  </a:path>
                </a:pathLst>
              </a:custGeom>
              <a:solidFill>
                <a:srgbClr val="263238"/>
              </a:solidFill>
              <a:ln w="875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3FBB2836-5682-4117-A9B0-41AA25ECEAF2}"/>
                  </a:ext>
                </a:extLst>
              </p:cNvPr>
              <p:cNvSpPr/>
              <p:nvPr/>
            </p:nvSpPr>
            <p:spPr>
              <a:xfrm>
                <a:off x="2985051" y="2464933"/>
                <a:ext cx="51332" cy="123426"/>
              </a:xfrm>
              <a:custGeom>
                <a:avLst/>
                <a:gdLst>
                  <a:gd name="connsiteX0" fmla="*/ 0 w 51332"/>
                  <a:gd name="connsiteY0" fmla="*/ 0 h 123426"/>
                  <a:gd name="connsiteX1" fmla="*/ 19447 w 51332"/>
                  <a:gd name="connsiteY1" fmla="*/ 0 h 123426"/>
                  <a:gd name="connsiteX2" fmla="*/ 19447 w 51332"/>
                  <a:gd name="connsiteY2" fmla="*/ 105907 h 123426"/>
                  <a:gd name="connsiteX3" fmla="*/ 51333 w 51332"/>
                  <a:gd name="connsiteY3" fmla="*/ 105907 h 123426"/>
                  <a:gd name="connsiteX4" fmla="*/ 51333 w 51332"/>
                  <a:gd name="connsiteY4" fmla="*/ 123426 h 123426"/>
                  <a:gd name="connsiteX5" fmla="*/ 0 w 51332"/>
                  <a:gd name="connsiteY5" fmla="*/ 123426 h 123426"/>
                  <a:gd name="connsiteX6" fmla="*/ 0 w 51332"/>
                  <a:gd name="connsiteY6" fmla="*/ 0 h 12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2" h="123426">
                    <a:moveTo>
                      <a:pt x="0" y="0"/>
                    </a:moveTo>
                    <a:lnTo>
                      <a:pt x="19447" y="0"/>
                    </a:lnTo>
                    <a:lnTo>
                      <a:pt x="19447" y="105907"/>
                    </a:lnTo>
                    <a:lnTo>
                      <a:pt x="51333" y="105907"/>
                    </a:lnTo>
                    <a:lnTo>
                      <a:pt x="51333" y="123426"/>
                    </a:lnTo>
                    <a:lnTo>
                      <a:pt x="0" y="123426"/>
                    </a:lnTo>
                    <a:lnTo>
                      <a:pt x="0" y="0"/>
                    </a:lnTo>
                    <a:close/>
                  </a:path>
                </a:pathLst>
              </a:custGeom>
              <a:solidFill>
                <a:srgbClr val="263238"/>
              </a:solidFill>
              <a:ln w="875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F441E5D-7CE2-4E60-8D5F-834A08367E41}"/>
                  </a:ext>
                </a:extLst>
              </p:cNvPr>
              <p:cNvSpPr/>
              <p:nvPr/>
            </p:nvSpPr>
            <p:spPr>
              <a:xfrm>
                <a:off x="3044881" y="2464933"/>
                <a:ext cx="51420" cy="123426"/>
              </a:xfrm>
              <a:custGeom>
                <a:avLst/>
                <a:gdLst>
                  <a:gd name="connsiteX0" fmla="*/ 0 w 51420"/>
                  <a:gd name="connsiteY0" fmla="*/ 0 h 123426"/>
                  <a:gd name="connsiteX1" fmla="*/ 19447 w 51420"/>
                  <a:gd name="connsiteY1" fmla="*/ 0 h 123426"/>
                  <a:gd name="connsiteX2" fmla="*/ 19447 w 51420"/>
                  <a:gd name="connsiteY2" fmla="*/ 105907 h 123426"/>
                  <a:gd name="connsiteX3" fmla="*/ 51421 w 51420"/>
                  <a:gd name="connsiteY3" fmla="*/ 105907 h 123426"/>
                  <a:gd name="connsiteX4" fmla="*/ 51421 w 51420"/>
                  <a:gd name="connsiteY4" fmla="*/ 123426 h 123426"/>
                  <a:gd name="connsiteX5" fmla="*/ 0 w 51420"/>
                  <a:gd name="connsiteY5" fmla="*/ 123426 h 123426"/>
                  <a:gd name="connsiteX6" fmla="*/ 0 w 51420"/>
                  <a:gd name="connsiteY6" fmla="*/ 0 h 12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20" h="123426">
                    <a:moveTo>
                      <a:pt x="0" y="0"/>
                    </a:moveTo>
                    <a:lnTo>
                      <a:pt x="19447" y="0"/>
                    </a:lnTo>
                    <a:lnTo>
                      <a:pt x="19447" y="105907"/>
                    </a:lnTo>
                    <a:lnTo>
                      <a:pt x="51421" y="105907"/>
                    </a:lnTo>
                    <a:lnTo>
                      <a:pt x="51421" y="123426"/>
                    </a:lnTo>
                    <a:lnTo>
                      <a:pt x="0" y="123426"/>
                    </a:lnTo>
                    <a:lnTo>
                      <a:pt x="0" y="0"/>
                    </a:lnTo>
                    <a:close/>
                  </a:path>
                </a:pathLst>
              </a:custGeom>
              <a:solidFill>
                <a:srgbClr val="263238"/>
              </a:solidFill>
              <a:ln w="875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6092547C-5B07-4470-8195-CAFC9EA68D6D}"/>
                  </a:ext>
                </a:extLst>
              </p:cNvPr>
              <p:cNvSpPr/>
              <p:nvPr/>
            </p:nvSpPr>
            <p:spPr>
              <a:xfrm>
                <a:off x="3103222" y="2463531"/>
                <a:ext cx="58953" cy="126404"/>
              </a:xfrm>
              <a:custGeom>
                <a:avLst/>
                <a:gdLst>
                  <a:gd name="connsiteX0" fmla="*/ 0 w 58953"/>
                  <a:gd name="connsiteY0" fmla="*/ 31098 h 126404"/>
                  <a:gd name="connsiteX1" fmla="*/ 29433 w 58953"/>
                  <a:gd name="connsiteY1" fmla="*/ 0 h 126404"/>
                  <a:gd name="connsiteX2" fmla="*/ 58954 w 58953"/>
                  <a:gd name="connsiteY2" fmla="*/ 31098 h 126404"/>
                  <a:gd name="connsiteX3" fmla="*/ 58954 w 58953"/>
                  <a:gd name="connsiteY3" fmla="*/ 95307 h 126404"/>
                  <a:gd name="connsiteX4" fmla="*/ 29433 w 58953"/>
                  <a:gd name="connsiteY4" fmla="*/ 126405 h 126404"/>
                  <a:gd name="connsiteX5" fmla="*/ 0 w 58953"/>
                  <a:gd name="connsiteY5" fmla="*/ 95307 h 126404"/>
                  <a:gd name="connsiteX6" fmla="*/ 0 w 58953"/>
                  <a:gd name="connsiteY6" fmla="*/ 31098 h 126404"/>
                  <a:gd name="connsiteX7" fmla="*/ 19359 w 58953"/>
                  <a:gd name="connsiteY7" fmla="*/ 96534 h 126404"/>
                  <a:gd name="connsiteX8" fmla="*/ 29433 w 58953"/>
                  <a:gd name="connsiteY8" fmla="*/ 108710 h 126404"/>
                  <a:gd name="connsiteX9" fmla="*/ 39507 w 58953"/>
                  <a:gd name="connsiteY9" fmla="*/ 96534 h 126404"/>
                  <a:gd name="connsiteX10" fmla="*/ 39507 w 58953"/>
                  <a:gd name="connsiteY10" fmla="*/ 29784 h 126404"/>
                  <a:gd name="connsiteX11" fmla="*/ 29433 w 58953"/>
                  <a:gd name="connsiteY11" fmla="*/ 17607 h 126404"/>
                  <a:gd name="connsiteX12" fmla="*/ 19359 w 58953"/>
                  <a:gd name="connsiteY12" fmla="*/ 29784 h 126404"/>
                  <a:gd name="connsiteX13" fmla="*/ 19359 w 58953"/>
                  <a:gd name="connsiteY13" fmla="*/ 96534 h 12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53" h="126404">
                    <a:moveTo>
                      <a:pt x="0" y="31098"/>
                    </a:moveTo>
                    <a:cubicBezTo>
                      <a:pt x="0" y="11300"/>
                      <a:pt x="10424" y="0"/>
                      <a:pt x="29433" y="0"/>
                    </a:cubicBezTo>
                    <a:cubicBezTo>
                      <a:pt x="48442" y="0"/>
                      <a:pt x="58954" y="11300"/>
                      <a:pt x="58954" y="31098"/>
                    </a:cubicBezTo>
                    <a:lnTo>
                      <a:pt x="58954" y="95307"/>
                    </a:lnTo>
                    <a:cubicBezTo>
                      <a:pt x="58954" y="115104"/>
                      <a:pt x="48530" y="126405"/>
                      <a:pt x="29433" y="126405"/>
                    </a:cubicBezTo>
                    <a:cubicBezTo>
                      <a:pt x="10337" y="126405"/>
                      <a:pt x="0" y="115104"/>
                      <a:pt x="0" y="95307"/>
                    </a:cubicBezTo>
                    <a:lnTo>
                      <a:pt x="0" y="31098"/>
                    </a:lnTo>
                    <a:close/>
                    <a:moveTo>
                      <a:pt x="19359" y="96534"/>
                    </a:moveTo>
                    <a:cubicBezTo>
                      <a:pt x="19359" y="105293"/>
                      <a:pt x="23301" y="108710"/>
                      <a:pt x="29433" y="108710"/>
                    </a:cubicBezTo>
                    <a:cubicBezTo>
                      <a:pt x="35565" y="108710"/>
                      <a:pt x="39507" y="105381"/>
                      <a:pt x="39507" y="96534"/>
                    </a:cubicBezTo>
                    <a:lnTo>
                      <a:pt x="39507" y="29784"/>
                    </a:lnTo>
                    <a:cubicBezTo>
                      <a:pt x="39507" y="21024"/>
                      <a:pt x="35653" y="17607"/>
                      <a:pt x="29433" y="17607"/>
                    </a:cubicBezTo>
                    <a:cubicBezTo>
                      <a:pt x="23214" y="17607"/>
                      <a:pt x="19359" y="21024"/>
                      <a:pt x="19359" y="29784"/>
                    </a:cubicBezTo>
                    <a:lnTo>
                      <a:pt x="19359" y="96534"/>
                    </a:lnTo>
                    <a:close/>
                  </a:path>
                </a:pathLst>
              </a:custGeom>
              <a:solidFill>
                <a:srgbClr val="263238"/>
              </a:solidFill>
              <a:ln w="875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4645243A-A3BD-481A-B215-E80A619B7E9E}"/>
                  </a:ext>
                </a:extLst>
              </p:cNvPr>
              <p:cNvSpPr/>
              <p:nvPr/>
            </p:nvSpPr>
            <p:spPr>
              <a:xfrm>
                <a:off x="3196427" y="2464933"/>
                <a:ext cx="60005" cy="123513"/>
              </a:xfrm>
              <a:custGeom>
                <a:avLst/>
                <a:gdLst>
                  <a:gd name="connsiteX0" fmla="*/ 0 w 60005"/>
                  <a:gd name="connsiteY0" fmla="*/ 0 h 123513"/>
                  <a:gd name="connsiteX1" fmla="*/ 60005 w 60005"/>
                  <a:gd name="connsiteY1" fmla="*/ 0 h 123513"/>
                  <a:gd name="connsiteX2" fmla="*/ 60005 w 60005"/>
                  <a:gd name="connsiteY2" fmla="*/ 17520 h 123513"/>
                  <a:gd name="connsiteX3" fmla="*/ 39682 w 60005"/>
                  <a:gd name="connsiteY3" fmla="*/ 17520 h 123513"/>
                  <a:gd name="connsiteX4" fmla="*/ 39682 w 60005"/>
                  <a:gd name="connsiteY4" fmla="*/ 123514 h 123513"/>
                  <a:gd name="connsiteX5" fmla="*/ 20323 w 60005"/>
                  <a:gd name="connsiteY5" fmla="*/ 123514 h 123513"/>
                  <a:gd name="connsiteX6" fmla="*/ 20323 w 60005"/>
                  <a:gd name="connsiteY6" fmla="*/ 17520 h 123513"/>
                  <a:gd name="connsiteX7" fmla="*/ 0 w 60005"/>
                  <a:gd name="connsiteY7" fmla="*/ 17520 h 123513"/>
                  <a:gd name="connsiteX8" fmla="*/ 0 w 60005"/>
                  <a:gd name="connsiteY8" fmla="*/ 0 h 1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05" h="123513">
                    <a:moveTo>
                      <a:pt x="0" y="0"/>
                    </a:moveTo>
                    <a:lnTo>
                      <a:pt x="60005" y="0"/>
                    </a:lnTo>
                    <a:lnTo>
                      <a:pt x="60005" y="17520"/>
                    </a:lnTo>
                    <a:lnTo>
                      <a:pt x="39682" y="17520"/>
                    </a:lnTo>
                    <a:lnTo>
                      <a:pt x="39682" y="123514"/>
                    </a:lnTo>
                    <a:lnTo>
                      <a:pt x="20323" y="123514"/>
                    </a:lnTo>
                    <a:lnTo>
                      <a:pt x="20323" y="17520"/>
                    </a:lnTo>
                    <a:lnTo>
                      <a:pt x="0" y="17520"/>
                    </a:lnTo>
                    <a:lnTo>
                      <a:pt x="0" y="0"/>
                    </a:lnTo>
                    <a:close/>
                  </a:path>
                </a:pathLst>
              </a:custGeom>
              <a:solidFill>
                <a:srgbClr val="263238"/>
              </a:solidFill>
              <a:ln w="8757"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06C4431B-FE2D-450E-9FDE-9CED90C5C794}"/>
                  </a:ext>
                </a:extLst>
              </p:cNvPr>
              <p:cNvSpPr/>
              <p:nvPr/>
            </p:nvSpPr>
            <p:spPr>
              <a:xfrm>
                <a:off x="3264929" y="2464933"/>
                <a:ext cx="61231" cy="123601"/>
              </a:xfrm>
              <a:custGeom>
                <a:avLst/>
                <a:gdLst>
                  <a:gd name="connsiteX0" fmla="*/ 19447 w 61231"/>
                  <a:gd name="connsiteY0" fmla="*/ 123602 h 123601"/>
                  <a:gd name="connsiteX1" fmla="*/ 0 w 61231"/>
                  <a:gd name="connsiteY1" fmla="*/ 123602 h 123601"/>
                  <a:gd name="connsiteX2" fmla="*/ 0 w 61231"/>
                  <a:gd name="connsiteY2" fmla="*/ 0 h 123601"/>
                  <a:gd name="connsiteX3" fmla="*/ 19447 w 61231"/>
                  <a:gd name="connsiteY3" fmla="*/ 0 h 123601"/>
                  <a:gd name="connsiteX4" fmla="*/ 19447 w 61231"/>
                  <a:gd name="connsiteY4" fmla="*/ 52559 h 123601"/>
                  <a:gd name="connsiteX5" fmla="*/ 41522 w 61231"/>
                  <a:gd name="connsiteY5" fmla="*/ 52559 h 123601"/>
                  <a:gd name="connsiteX6" fmla="*/ 41522 w 61231"/>
                  <a:gd name="connsiteY6" fmla="*/ 0 h 123601"/>
                  <a:gd name="connsiteX7" fmla="*/ 61231 w 61231"/>
                  <a:gd name="connsiteY7" fmla="*/ 0 h 123601"/>
                  <a:gd name="connsiteX8" fmla="*/ 61231 w 61231"/>
                  <a:gd name="connsiteY8" fmla="*/ 123602 h 123601"/>
                  <a:gd name="connsiteX9" fmla="*/ 41522 w 61231"/>
                  <a:gd name="connsiteY9" fmla="*/ 123602 h 123601"/>
                  <a:gd name="connsiteX10" fmla="*/ 41522 w 61231"/>
                  <a:gd name="connsiteY10" fmla="*/ 71042 h 123601"/>
                  <a:gd name="connsiteX11" fmla="*/ 19447 w 61231"/>
                  <a:gd name="connsiteY11" fmla="*/ 71042 h 123601"/>
                  <a:gd name="connsiteX12" fmla="*/ 19447 w 61231"/>
                  <a:gd name="connsiteY12" fmla="*/ 123602 h 12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231" h="123601">
                    <a:moveTo>
                      <a:pt x="19447" y="123602"/>
                    </a:moveTo>
                    <a:lnTo>
                      <a:pt x="0" y="123602"/>
                    </a:lnTo>
                    <a:lnTo>
                      <a:pt x="0" y="0"/>
                    </a:lnTo>
                    <a:lnTo>
                      <a:pt x="19447" y="0"/>
                    </a:lnTo>
                    <a:lnTo>
                      <a:pt x="19447" y="52559"/>
                    </a:lnTo>
                    <a:lnTo>
                      <a:pt x="41522" y="52559"/>
                    </a:lnTo>
                    <a:lnTo>
                      <a:pt x="41522" y="0"/>
                    </a:lnTo>
                    <a:lnTo>
                      <a:pt x="61231" y="0"/>
                    </a:lnTo>
                    <a:lnTo>
                      <a:pt x="61231" y="123602"/>
                    </a:lnTo>
                    <a:lnTo>
                      <a:pt x="41522" y="123602"/>
                    </a:lnTo>
                    <a:lnTo>
                      <a:pt x="41522" y="71042"/>
                    </a:lnTo>
                    <a:lnTo>
                      <a:pt x="19447" y="71042"/>
                    </a:lnTo>
                    <a:lnTo>
                      <a:pt x="19447" y="123602"/>
                    </a:lnTo>
                    <a:close/>
                  </a:path>
                </a:pathLst>
              </a:custGeom>
              <a:solidFill>
                <a:srgbClr val="263238"/>
              </a:solidFill>
              <a:ln w="8757"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EEC5EA1-0C8D-457D-81C2-60CCEF73225A}"/>
                  </a:ext>
                </a:extLst>
              </p:cNvPr>
              <p:cNvSpPr/>
              <p:nvPr/>
            </p:nvSpPr>
            <p:spPr>
              <a:xfrm>
                <a:off x="3340351" y="2464933"/>
                <a:ext cx="52559" cy="123338"/>
              </a:xfrm>
              <a:custGeom>
                <a:avLst/>
                <a:gdLst>
                  <a:gd name="connsiteX0" fmla="*/ 19359 w 52559"/>
                  <a:gd name="connsiteY0" fmla="*/ 52121 h 123338"/>
                  <a:gd name="connsiteX1" fmla="*/ 46077 w 52559"/>
                  <a:gd name="connsiteY1" fmla="*/ 52121 h 123338"/>
                  <a:gd name="connsiteX2" fmla="*/ 46077 w 52559"/>
                  <a:gd name="connsiteY2" fmla="*/ 69641 h 123338"/>
                  <a:gd name="connsiteX3" fmla="*/ 19359 w 52559"/>
                  <a:gd name="connsiteY3" fmla="*/ 69641 h 123338"/>
                  <a:gd name="connsiteX4" fmla="*/ 19359 w 52559"/>
                  <a:gd name="connsiteY4" fmla="*/ 105819 h 123338"/>
                  <a:gd name="connsiteX5" fmla="*/ 52559 w 52559"/>
                  <a:gd name="connsiteY5" fmla="*/ 105819 h 123338"/>
                  <a:gd name="connsiteX6" fmla="*/ 52559 w 52559"/>
                  <a:gd name="connsiteY6" fmla="*/ 123339 h 123338"/>
                  <a:gd name="connsiteX7" fmla="*/ 0 w 52559"/>
                  <a:gd name="connsiteY7" fmla="*/ 123339 h 123338"/>
                  <a:gd name="connsiteX8" fmla="*/ 0 w 52559"/>
                  <a:gd name="connsiteY8" fmla="*/ 0 h 123338"/>
                  <a:gd name="connsiteX9" fmla="*/ 52559 w 52559"/>
                  <a:gd name="connsiteY9" fmla="*/ 0 h 123338"/>
                  <a:gd name="connsiteX10" fmla="*/ 52559 w 52559"/>
                  <a:gd name="connsiteY10" fmla="*/ 17520 h 123338"/>
                  <a:gd name="connsiteX11" fmla="*/ 19009 w 52559"/>
                  <a:gd name="connsiteY11" fmla="*/ 17520 h 123338"/>
                  <a:gd name="connsiteX12" fmla="*/ 19359 w 52559"/>
                  <a:gd name="connsiteY12" fmla="*/ 52121 h 12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59" h="123338">
                    <a:moveTo>
                      <a:pt x="19359" y="52121"/>
                    </a:moveTo>
                    <a:lnTo>
                      <a:pt x="46077" y="52121"/>
                    </a:lnTo>
                    <a:lnTo>
                      <a:pt x="46077" y="69641"/>
                    </a:lnTo>
                    <a:lnTo>
                      <a:pt x="19359" y="69641"/>
                    </a:lnTo>
                    <a:lnTo>
                      <a:pt x="19359" y="105819"/>
                    </a:lnTo>
                    <a:lnTo>
                      <a:pt x="52559" y="105819"/>
                    </a:lnTo>
                    <a:lnTo>
                      <a:pt x="52559" y="123339"/>
                    </a:lnTo>
                    <a:lnTo>
                      <a:pt x="0" y="123339"/>
                    </a:lnTo>
                    <a:lnTo>
                      <a:pt x="0" y="0"/>
                    </a:lnTo>
                    <a:lnTo>
                      <a:pt x="52559" y="0"/>
                    </a:lnTo>
                    <a:lnTo>
                      <a:pt x="52559" y="17520"/>
                    </a:lnTo>
                    <a:lnTo>
                      <a:pt x="19009" y="17520"/>
                    </a:lnTo>
                    <a:lnTo>
                      <a:pt x="19359" y="52121"/>
                    </a:lnTo>
                    <a:close/>
                  </a:path>
                </a:pathLst>
              </a:custGeom>
              <a:solidFill>
                <a:srgbClr val="263238"/>
              </a:solidFill>
              <a:ln w="8757"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DCE7583C-3CE1-44D4-8D78-DC4CC297A23D}"/>
                  </a:ext>
                </a:extLst>
              </p:cNvPr>
              <p:cNvSpPr/>
              <p:nvPr/>
            </p:nvSpPr>
            <p:spPr>
              <a:xfrm>
                <a:off x="3405349" y="2464933"/>
                <a:ext cx="60355" cy="123601"/>
              </a:xfrm>
              <a:custGeom>
                <a:avLst/>
                <a:gdLst>
                  <a:gd name="connsiteX0" fmla="*/ 40558 w 60355"/>
                  <a:gd name="connsiteY0" fmla="*/ 123602 h 123601"/>
                  <a:gd name="connsiteX1" fmla="*/ 38806 w 60355"/>
                  <a:gd name="connsiteY1" fmla="*/ 108447 h 123601"/>
                  <a:gd name="connsiteX2" fmla="*/ 38806 w 60355"/>
                  <a:gd name="connsiteY2" fmla="*/ 89000 h 123601"/>
                  <a:gd name="connsiteX3" fmla="*/ 26104 w 60355"/>
                  <a:gd name="connsiteY3" fmla="*/ 73232 h 123601"/>
                  <a:gd name="connsiteX4" fmla="*/ 19359 w 60355"/>
                  <a:gd name="connsiteY4" fmla="*/ 73232 h 123601"/>
                  <a:gd name="connsiteX5" fmla="*/ 19359 w 60355"/>
                  <a:gd name="connsiteY5" fmla="*/ 123602 h 123601"/>
                  <a:gd name="connsiteX6" fmla="*/ 0 w 60355"/>
                  <a:gd name="connsiteY6" fmla="*/ 123602 h 123601"/>
                  <a:gd name="connsiteX7" fmla="*/ 0 w 60355"/>
                  <a:gd name="connsiteY7" fmla="*/ 0 h 123601"/>
                  <a:gd name="connsiteX8" fmla="*/ 29258 w 60355"/>
                  <a:gd name="connsiteY8" fmla="*/ 0 h 123601"/>
                  <a:gd name="connsiteX9" fmla="*/ 58078 w 60355"/>
                  <a:gd name="connsiteY9" fmla="*/ 28382 h 123601"/>
                  <a:gd name="connsiteX10" fmla="*/ 58078 w 60355"/>
                  <a:gd name="connsiteY10" fmla="*/ 38105 h 123601"/>
                  <a:gd name="connsiteX11" fmla="*/ 45376 w 60355"/>
                  <a:gd name="connsiteY11" fmla="*/ 63071 h 123601"/>
                  <a:gd name="connsiteX12" fmla="*/ 45376 w 60355"/>
                  <a:gd name="connsiteY12" fmla="*/ 63071 h 123601"/>
                  <a:gd name="connsiteX13" fmla="*/ 58253 w 60355"/>
                  <a:gd name="connsiteY13" fmla="*/ 89350 h 123601"/>
                  <a:gd name="connsiteX14" fmla="*/ 58253 w 60355"/>
                  <a:gd name="connsiteY14" fmla="*/ 108447 h 123601"/>
                  <a:gd name="connsiteX15" fmla="*/ 60355 w 60355"/>
                  <a:gd name="connsiteY15" fmla="*/ 123426 h 123601"/>
                  <a:gd name="connsiteX16" fmla="*/ 40558 w 60355"/>
                  <a:gd name="connsiteY16" fmla="*/ 123602 h 123601"/>
                  <a:gd name="connsiteX17" fmla="*/ 19359 w 60355"/>
                  <a:gd name="connsiteY17" fmla="*/ 17607 h 123601"/>
                  <a:gd name="connsiteX18" fmla="*/ 19359 w 60355"/>
                  <a:gd name="connsiteY18" fmla="*/ 55625 h 123601"/>
                  <a:gd name="connsiteX19" fmla="*/ 26980 w 60355"/>
                  <a:gd name="connsiteY19" fmla="*/ 55625 h 123601"/>
                  <a:gd name="connsiteX20" fmla="*/ 38631 w 60355"/>
                  <a:gd name="connsiteY20" fmla="*/ 42573 h 123601"/>
                  <a:gd name="connsiteX21" fmla="*/ 38631 w 60355"/>
                  <a:gd name="connsiteY21" fmla="*/ 30397 h 123601"/>
                  <a:gd name="connsiteX22" fmla="*/ 28732 w 60355"/>
                  <a:gd name="connsiteY22" fmla="*/ 17607 h 123601"/>
                  <a:gd name="connsiteX23" fmla="*/ 19359 w 60355"/>
                  <a:gd name="connsiteY23" fmla="*/ 17607 h 12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355" h="123601">
                    <a:moveTo>
                      <a:pt x="40558" y="123602"/>
                    </a:moveTo>
                    <a:cubicBezTo>
                      <a:pt x="38981" y="118696"/>
                      <a:pt x="38368" y="113528"/>
                      <a:pt x="38806" y="108447"/>
                    </a:cubicBezTo>
                    <a:lnTo>
                      <a:pt x="38806" y="89000"/>
                    </a:lnTo>
                    <a:cubicBezTo>
                      <a:pt x="38806" y="77525"/>
                      <a:pt x="34952" y="73232"/>
                      <a:pt x="26104" y="73232"/>
                    </a:cubicBezTo>
                    <a:lnTo>
                      <a:pt x="19359" y="73232"/>
                    </a:lnTo>
                    <a:lnTo>
                      <a:pt x="19359" y="123602"/>
                    </a:lnTo>
                    <a:lnTo>
                      <a:pt x="0" y="123602"/>
                    </a:lnTo>
                    <a:lnTo>
                      <a:pt x="0" y="0"/>
                    </a:lnTo>
                    <a:lnTo>
                      <a:pt x="29258" y="0"/>
                    </a:lnTo>
                    <a:cubicBezTo>
                      <a:pt x="49405" y="0"/>
                      <a:pt x="58078" y="9373"/>
                      <a:pt x="58078" y="28382"/>
                    </a:cubicBezTo>
                    <a:lnTo>
                      <a:pt x="58078" y="38105"/>
                    </a:lnTo>
                    <a:cubicBezTo>
                      <a:pt x="59479" y="48267"/>
                      <a:pt x="54399" y="58165"/>
                      <a:pt x="45376" y="63071"/>
                    </a:cubicBezTo>
                    <a:lnTo>
                      <a:pt x="45376" y="63071"/>
                    </a:lnTo>
                    <a:cubicBezTo>
                      <a:pt x="55099" y="67101"/>
                      <a:pt x="58253" y="76298"/>
                      <a:pt x="58253" y="89350"/>
                    </a:cubicBezTo>
                    <a:lnTo>
                      <a:pt x="58253" y="108447"/>
                    </a:lnTo>
                    <a:cubicBezTo>
                      <a:pt x="57902" y="113528"/>
                      <a:pt x="58603" y="118608"/>
                      <a:pt x="60355" y="123426"/>
                    </a:cubicBezTo>
                    <a:lnTo>
                      <a:pt x="40558" y="123602"/>
                    </a:lnTo>
                    <a:close/>
                    <a:moveTo>
                      <a:pt x="19359" y="17607"/>
                    </a:moveTo>
                    <a:lnTo>
                      <a:pt x="19359" y="55625"/>
                    </a:lnTo>
                    <a:lnTo>
                      <a:pt x="26980" y="55625"/>
                    </a:lnTo>
                    <a:cubicBezTo>
                      <a:pt x="34251" y="55625"/>
                      <a:pt x="38631" y="52472"/>
                      <a:pt x="38631" y="42573"/>
                    </a:cubicBezTo>
                    <a:lnTo>
                      <a:pt x="38631" y="30397"/>
                    </a:lnTo>
                    <a:cubicBezTo>
                      <a:pt x="38631" y="21637"/>
                      <a:pt x="35652" y="17607"/>
                      <a:pt x="28732" y="17607"/>
                    </a:cubicBezTo>
                    <a:lnTo>
                      <a:pt x="19359" y="17607"/>
                    </a:lnTo>
                    <a:close/>
                  </a:path>
                </a:pathLst>
              </a:custGeom>
              <a:solidFill>
                <a:srgbClr val="263238"/>
              </a:solidFill>
              <a:ln w="8757"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5D587F44-35B7-4973-B02B-02970BFF87BB}"/>
                  </a:ext>
                </a:extLst>
              </p:cNvPr>
              <p:cNvSpPr/>
              <p:nvPr/>
            </p:nvSpPr>
            <p:spPr>
              <a:xfrm>
                <a:off x="3476304" y="2464933"/>
                <a:ext cx="52997" cy="123338"/>
              </a:xfrm>
              <a:custGeom>
                <a:avLst/>
                <a:gdLst>
                  <a:gd name="connsiteX0" fmla="*/ 19447 w 52997"/>
                  <a:gd name="connsiteY0" fmla="*/ 52121 h 123338"/>
                  <a:gd name="connsiteX1" fmla="*/ 45726 w 52997"/>
                  <a:gd name="connsiteY1" fmla="*/ 52121 h 123338"/>
                  <a:gd name="connsiteX2" fmla="*/ 45726 w 52997"/>
                  <a:gd name="connsiteY2" fmla="*/ 69641 h 123338"/>
                  <a:gd name="connsiteX3" fmla="*/ 19447 w 52997"/>
                  <a:gd name="connsiteY3" fmla="*/ 69641 h 123338"/>
                  <a:gd name="connsiteX4" fmla="*/ 19447 w 52997"/>
                  <a:gd name="connsiteY4" fmla="*/ 105819 h 123338"/>
                  <a:gd name="connsiteX5" fmla="*/ 52997 w 52997"/>
                  <a:gd name="connsiteY5" fmla="*/ 105819 h 123338"/>
                  <a:gd name="connsiteX6" fmla="*/ 52997 w 52997"/>
                  <a:gd name="connsiteY6" fmla="*/ 123339 h 123338"/>
                  <a:gd name="connsiteX7" fmla="*/ 0 w 52997"/>
                  <a:gd name="connsiteY7" fmla="*/ 123339 h 123338"/>
                  <a:gd name="connsiteX8" fmla="*/ 0 w 52997"/>
                  <a:gd name="connsiteY8" fmla="*/ 0 h 123338"/>
                  <a:gd name="connsiteX9" fmla="*/ 52997 w 52997"/>
                  <a:gd name="connsiteY9" fmla="*/ 0 h 123338"/>
                  <a:gd name="connsiteX10" fmla="*/ 52997 w 52997"/>
                  <a:gd name="connsiteY10" fmla="*/ 17520 h 123338"/>
                  <a:gd name="connsiteX11" fmla="*/ 19447 w 52997"/>
                  <a:gd name="connsiteY11" fmla="*/ 17520 h 123338"/>
                  <a:gd name="connsiteX12" fmla="*/ 19447 w 52997"/>
                  <a:gd name="connsiteY12" fmla="*/ 52121 h 12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97" h="123338">
                    <a:moveTo>
                      <a:pt x="19447" y="52121"/>
                    </a:moveTo>
                    <a:lnTo>
                      <a:pt x="45726" y="52121"/>
                    </a:lnTo>
                    <a:lnTo>
                      <a:pt x="45726" y="69641"/>
                    </a:lnTo>
                    <a:lnTo>
                      <a:pt x="19447" y="69641"/>
                    </a:lnTo>
                    <a:lnTo>
                      <a:pt x="19447" y="105819"/>
                    </a:lnTo>
                    <a:lnTo>
                      <a:pt x="52997" y="105819"/>
                    </a:lnTo>
                    <a:lnTo>
                      <a:pt x="52997" y="123339"/>
                    </a:lnTo>
                    <a:lnTo>
                      <a:pt x="0" y="123339"/>
                    </a:lnTo>
                    <a:lnTo>
                      <a:pt x="0" y="0"/>
                    </a:lnTo>
                    <a:lnTo>
                      <a:pt x="52997" y="0"/>
                    </a:lnTo>
                    <a:lnTo>
                      <a:pt x="52997" y="17520"/>
                    </a:lnTo>
                    <a:lnTo>
                      <a:pt x="19447" y="17520"/>
                    </a:lnTo>
                    <a:lnTo>
                      <a:pt x="19447" y="52121"/>
                    </a:lnTo>
                    <a:close/>
                  </a:path>
                </a:pathLst>
              </a:custGeom>
              <a:solidFill>
                <a:srgbClr val="263238"/>
              </a:solidFill>
              <a:ln w="8757" cap="flat">
                <a:noFill/>
                <a:prstDash val="solid"/>
                <a:miter/>
              </a:ln>
            </p:spPr>
            <p:txBody>
              <a:bodyPr rtlCol="0" anchor="ctr"/>
              <a:lstStyle/>
              <a:p>
                <a:endParaRPr lang="en-US"/>
              </a:p>
            </p:txBody>
          </p:sp>
        </p:grpSp>
        <p:grpSp>
          <p:nvGrpSpPr>
            <p:cNvPr id="142" name="Graphic 3">
              <a:extLst>
                <a:ext uri="{FF2B5EF4-FFF2-40B4-BE49-F238E27FC236}">
                  <a16:creationId xmlns:a16="http://schemas.microsoft.com/office/drawing/2014/main" id="{2B76547B-D990-4557-A1D3-F1F4015479A6}"/>
                </a:ext>
              </a:extLst>
            </p:cNvPr>
            <p:cNvGrpSpPr/>
            <p:nvPr/>
          </p:nvGrpSpPr>
          <p:grpSpPr>
            <a:xfrm>
              <a:off x="971560" y="2616768"/>
              <a:ext cx="1763883" cy="2299435"/>
              <a:chOff x="971560" y="2616768"/>
              <a:chExt cx="1763883" cy="2299435"/>
            </a:xfrm>
          </p:grpSpPr>
          <p:sp>
            <p:nvSpPr>
              <p:cNvPr id="143" name="Freeform: Shape 142">
                <a:extLst>
                  <a:ext uri="{FF2B5EF4-FFF2-40B4-BE49-F238E27FC236}">
                    <a16:creationId xmlns:a16="http://schemas.microsoft.com/office/drawing/2014/main" id="{E17871DF-05A2-4463-82D2-6BD94CD8CF13}"/>
                  </a:ext>
                </a:extLst>
              </p:cNvPr>
              <p:cNvSpPr/>
              <p:nvPr/>
            </p:nvSpPr>
            <p:spPr>
              <a:xfrm>
                <a:off x="1939651" y="3981176"/>
                <a:ext cx="345050" cy="498462"/>
              </a:xfrm>
              <a:custGeom>
                <a:avLst/>
                <a:gdLst>
                  <a:gd name="connsiteX0" fmla="*/ 280841 w 345050"/>
                  <a:gd name="connsiteY0" fmla="*/ 0 h 498462"/>
                  <a:gd name="connsiteX1" fmla="*/ 322450 w 345050"/>
                  <a:gd name="connsiteY1" fmla="*/ 183957 h 498462"/>
                  <a:gd name="connsiteX2" fmla="*/ 345051 w 345050"/>
                  <a:gd name="connsiteY2" fmla="*/ 462433 h 498462"/>
                  <a:gd name="connsiteX3" fmla="*/ 181416 w 345050"/>
                  <a:gd name="connsiteY3" fmla="*/ 485997 h 498462"/>
                  <a:gd name="connsiteX4" fmla="*/ 0 w 345050"/>
                  <a:gd name="connsiteY4" fmla="*/ 139457 h 49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050" h="498462">
                    <a:moveTo>
                      <a:pt x="280841" y="0"/>
                    </a:moveTo>
                    <a:lnTo>
                      <a:pt x="322450" y="183957"/>
                    </a:lnTo>
                    <a:lnTo>
                      <a:pt x="345051" y="462433"/>
                    </a:lnTo>
                    <a:cubicBezTo>
                      <a:pt x="345051" y="462433"/>
                      <a:pt x="269103" y="524190"/>
                      <a:pt x="181416" y="485997"/>
                    </a:cubicBezTo>
                    <a:cubicBezTo>
                      <a:pt x="93730" y="447804"/>
                      <a:pt x="0" y="139457"/>
                      <a:pt x="0" y="139457"/>
                    </a:cubicBezTo>
                  </a:path>
                </a:pathLst>
              </a:custGeom>
              <a:solidFill>
                <a:schemeClr val="bg1"/>
              </a:solidFill>
              <a:ln w="8757" cap="rnd">
                <a:solidFill>
                  <a:srgbClr val="263238"/>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DB70EB71-9F47-493A-87D7-932D0CE5A507}"/>
                  </a:ext>
                </a:extLst>
              </p:cNvPr>
              <p:cNvSpPr/>
              <p:nvPr/>
            </p:nvSpPr>
            <p:spPr>
              <a:xfrm>
                <a:off x="1932205" y="3534949"/>
                <a:ext cx="329896" cy="883694"/>
              </a:xfrm>
              <a:custGeom>
                <a:avLst/>
                <a:gdLst>
                  <a:gd name="connsiteX0" fmla="*/ 329896 w 329896"/>
                  <a:gd name="connsiteY0" fmla="*/ 533826 h 883694"/>
                  <a:gd name="connsiteX1" fmla="*/ 279001 w 329896"/>
                  <a:gd name="connsiteY1" fmla="*/ 554499 h 883694"/>
                  <a:gd name="connsiteX2" fmla="*/ 139632 w 329896"/>
                  <a:gd name="connsiteY2" fmla="*/ 670742 h 883694"/>
                  <a:gd name="connsiteX3" fmla="*/ 115893 w 329896"/>
                  <a:gd name="connsiteY3" fmla="*/ 883694 h 883694"/>
                  <a:gd name="connsiteX4" fmla="*/ 24090 w 329896"/>
                  <a:gd name="connsiteY4" fmla="*/ 883694 h 883694"/>
                  <a:gd name="connsiteX5" fmla="*/ 0 w 329896"/>
                  <a:gd name="connsiteY5" fmla="*/ 162758 h 883694"/>
                  <a:gd name="connsiteX6" fmla="*/ 133500 w 329896"/>
                  <a:gd name="connsiteY6" fmla="*/ 0 h 883694"/>
                  <a:gd name="connsiteX7" fmla="*/ 261744 w 329896"/>
                  <a:gd name="connsiteY7" fmla="*/ 215755 h 883694"/>
                  <a:gd name="connsiteX8" fmla="*/ 329896 w 329896"/>
                  <a:gd name="connsiteY8" fmla="*/ 533826 h 88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96" h="883694">
                    <a:moveTo>
                      <a:pt x="329896" y="533826"/>
                    </a:moveTo>
                    <a:cubicBezTo>
                      <a:pt x="312464" y="539432"/>
                      <a:pt x="295470" y="546352"/>
                      <a:pt x="279001" y="554499"/>
                    </a:cubicBezTo>
                    <a:cubicBezTo>
                      <a:pt x="236691" y="574997"/>
                      <a:pt x="177562" y="612051"/>
                      <a:pt x="139632" y="670742"/>
                    </a:cubicBezTo>
                    <a:cubicBezTo>
                      <a:pt x="105731" y="723301"/>
                      <a:pt x="88737" y="793380"/>
                      <a:pt x="115893" y="883694"/>
                    </a:cubicBezTo>
                    <a:lnTo>
                      <a:pt x="24090" y="883694"/>
                    </a:lnTo>
                    <a:lnTo>
                      <a:pt x="0" y="162758"/>
                    </a:lnTo>
                    <a:lnTo>
                      <a:pt x="133500" y="0"/>
                    </a:lnTo>
                    <a:cubicBezTo>
                      <a:pt x="194819" y="35039"/>
                      <a:pt x="245101" y="119747"/>
                      <a:pt x="261744" y="215755"/>
                    </a:cubicBezTo>
                    <a:cubicBezTo>
                      <a:pt x="278388" y="311763"/>
                      <a:pt x="329896" y="533826"/>
                      <a:pt x="329896" y="533826"/>
                    </a:cubicBezTo>
                    <a:close/>
                  </a:path>
                </a:pathLst>
              </a:custGeom>
              <a:solidFill>
                <a:srgbClr val="2A66BC"/>
              </a:solidFill>
              <a:ln w="8757"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14807B3-0B17-4D45-99AC-67AD967D1EBE}"/>
                  </a:ext>
                </a:extLst>
              </p:cNvPr>
              <p:cNvSpPr/>
              <p:nvPr/>
            </p:nvSpPr>
            <p:spPr>
              <a:xfrm>
                <a:off x="2071837" y="3772692"/>
                <a:ext cx="139369" cy="432999"/>
              </a:xfrm>
              <a:custGeom>
                <a:avLst/>
                <a:gdLst>
                  <a:gd name="connsiteX0" fmla="*/ 139369 w 139369"/>
                  <a:gd name="connsiteY0" fmla="*/ 316756 h 432999"/>
                  <a:gd name="connsiteX1" fmla="*/ 0 w 139369"/>
                  <a:gd name="connsiteY1" fmla="*/ 432999 h 432999"/>
                  <a:gd name="connsiteX2" fmla="*/ 9636 w 139369"/>
                  <a:gd name="connsiteY2" fmla="*/ 129558 h 432999"/>
                  <a:gd name="connsiteX3" fmla="*/ 91803 w 139369"/>
                  <a:gd name="connsiteY3" fmla="*/ 0 h 432999"/>
                  <a:gd name="connsiteX4" fmla="*/ 91803 w 139369"/>
                  <a:gd name="connsiteY4" fmla="*/ 136303 h 432999"/>
                  <a:gd name="connsiteX5" fmla="*/ 121674 w 139369"/>
                  <a:gd name="connsiteY5" fmla="*/ 156889 h 432999"/>
                  <a:gd name="connsiteX6" fmla="*/ 91803 w 139369"/>
                  <a:gd name="connsiteY6" fmla="*/ 268489 h 432999"/>
                  <a:gd name="connsiteX7" fmla="*/ 139369 w 139369"/>
                  <a:gd name="connsiteY7" fmla="*/ 316756 h 43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69" h="432999">
                    <a:moveTo>
                      <a:pt x="139369" y="316756"/>
                    </a:moveTo>
                    <a:cubicBezTo>
                      <a:pt x="97059" y="337254"/>
                      <a:pt x="37930" y="374308"/>
                      <a:pt x="0" y="432999"/>
                    </a:cubicBezTo>
                    <a:lnTo>
                      <a:pt x="9636" y="129558"/>
                    </a:lnTo>
                    <a:cubicBezTo>
                      <a:pt x="9636" y="129558"/>
                      <a:pt x="77262" y="196571"/>
                      <a:pt x="91803" y="0"/>
                    </a:cubicBezTo>
                    <a:cubicBezTo>
                      <a:pt x="91803" y="0"/>
                      <a:pt x="106695" y="97847"/>
                      <a:pt x="91803" y="136303"/>
                    </a:cubicBezTo>
                    <a:lnTo>
                      <a:pt x="121674" y="156889"/>
                    </a:lnTo>
                    <a:lnTo>
                      <a:pt x="91803" y="268489"/>
                    </a:lnTo>
                    <a:cubicBezTo>
                      <a:pt x="110111" y="281980"/>
                      <a:pt x="126142" y="298273"/>
                      <a:pt x="139369" y="316756"/>
                    </a:cubicBezTo>
                    <a:close/>
                  </a:path>
                </a:pathLst>
              </a:custGeom>
              <a:solidFill>
                <a:srgbClr val="000000">
                  <a:alpha val="20000"/>
                </a:srgbClr>
              </a:solidFill>
              <a:ln w="8757"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F3E428F-9974-44E3-91AF-A3852E0314E9}"/>
                  </a:ext>
                </a:extLst>
              </p:cNvPr>
              <p:cNvSpPr/>
              <p:nvPr/>
            </p:nvSpPr>
            <p:spPr>
              <a:xfrm>
                <a:off x="1932205" y="3534949"/>
                <a:ext cx="329896" cy="883694"/>
              </a:xfrm>
              <a:custGeom>
                <a:avLst/>
                <a:gdLst>
                  <a:gd name="connsiteX0" fmla="*/ 329896 w 329896"/>
                  <a:gd name="connsiteY0" fmla="*/ 533826 h 883694"/>
                  <a:gd name="connsiteX1" fmla="*/ 279001 w 329896"/>
                  <a:gd name="connsiteY1" fmla="*/ 554499 h 883694"/>
                  <a:gd name="connsiteX2" fmla="*/ 139632 w 329896"/>
                  <a:gd name="connsiteY2" fmla="*/ 670742 h 883694"/>
                  <a:gd name="connsiteX3" fmla="*/ 115893 w 329896"/>
                  <a:gd name="connsiteY3" fmla="*/ 883694 h 883694"/>
                  <a:gd name="connsiteX4" fmla="*/ 24090 w 329896"/>
                  <a:gd name="connsiteY4" fmla="*/ 883694 h 883694"/>
                  <a:gd name="connsiteX5" fmla="*/ 0 w 329896"/>
                  <a:gd name="connsiteY5" fmla="*/ 162758 h 883694"/>
                  <a:gd name="connsiteX6" fmla="*/ 133500 w 329896"/>
                  <a:gd name="connsiteY6" fmla="*/ 0 h 883694"/>
                  <a:gd name="connsiteX7" fmla="*/ 261744 w 329896"/>
                  <a:gd name="connsiteY7" fmla="*/ 215755 h 883694"/>
                  <a:gd name="connsiteX8" fmla="*/ 329896 w 329896"/>
                  <a:gd name="connsiteY8" fmla="*/ 533826 h 88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96" h="883694">
                    <a:moveTo>
                      <a:pt x="329896" y="533826"/>
                    </a:moveTo>
                    <a:cubicBezTo>
                      <a:pt x="312464" y="539432"/>
                      <a:pt x="295470" y="546352"/>
                      <a:pt x="279001" y="554499"/>
                    </a:cubicBezTo>
                    <a:cubicBezTo>
                      <a:pt x="236691" y="574997"/>
                      <a:pt x="177562" y="612051"/>
                      <a:pt x="139632" y="670742"/>
                    </a:cubicBezTo>
                    <a:cubicBezTo>
                      <a:pt x="105731" y="723301"/>
                      <a:pt x="88737" y="793380"/>
                      <a:pt x="115893" y="883694"/>
                    </a:cubicBezTo>
                    <a:lnTo>
                      <a:pt x="24090" y="883694"/>
                    </a:lnTo>
                    <a:lnTo>
                      <a:pt x="0" y="162758"/>
                    </a:lnTo>
                    <a:lnTo>
                      <a:pt x="133500" y="0"/>
                    </a:lnTo>
                    <a:cubicBezTo>
                      <a:pt x="194819" y="35039"/>
                      <a:pt x="245101" y="119747"/>
                      <a:pt x="261744" y="215755"/>
                    </a:cubicBezTo>
                    <a:cubicBezTo>
                      <a:pt x="278388" y="311763"/>
                      <a:pt x="329896" y="533826"/>
                      <a:pt x="329896" y="533826"/>
                    </a:cubicBezTo>
                    <a:close/>
                  </a:path>
                </a:pathLst>
              </a:custGeom>
              <a:noFill/>
              <a:ln w="8757" cap="rnd">
                <a:solidFill>
                  <a:srgbClr val="263238"/>
                </a:solidFill>
                <a:prstDash val="solid"/>
                <a:round/>
              </a:ln>
            </p:spPr>
            <p:txBody>
              <a:bodyPr rtlCol="0" anchor="ctr"/>
              <a:lstStyle/>
              <a:p>
                <a:endParaRPr lang="en-US"/>
              </a:p>
            </p:txBody>
          </p:sp>
          <p:sp>
            <p:nvSpPr>
              <p:cNvPr id="147" name="Freeform: Shape 146">
                <a:extLst>
                  <a:ext uri="{FF2B5EF4-FFF2-40B4-BE49-F238E27FC236}">
                    <a16:creationId xmlns:a16="http://schemas.microsoft.com/office/drawing/2014/main" id="{1C5BC190-B98C-4684-8C43-CDE4070D459B}"/>
                  </a:ext>
                </a:extLst>
              </p:cNvPr>
              <p:cNvSpPr/>
              <p:nvPr/>
            </p:nvSpPr>
            <p:spPr>
              <a:xfrm>
                <a:off x="2193511" y="3628504"/>
                <a:ext cx="507608" cy="825441"/>
              </a:xfrm>
              <a:custGeom>
                <a:avLst/>
                <a:gdLst>
                  <a:gd name="connsiteX0" fmla="*/ 0 w 507608"/>
                  <a:gd name="connsiteY0" fmla="*/ 581216 h 825441"/>
                  <a:gd name="connsiteX1" fmla="*/ 331911 w 507608"/>
                  <a:gd name="connsiteY1" fmla="*/ 234239 h 825441"/>
                  <a:gd name="connsiteX2" fmla="*/ 467776 w 507608"/>
                  <a:gd name="connsiteY2" fmla="*/ 0 h 825441"/>
                  <a:gd name="connsiteX3" fmla="*/ 506933 w 507608"/>
                  <a:gd name="connsiteY3" fmla="*/ 136741 h 825441"/>
                  <a:gd name="connsiteX4" fmla="*/ 470404 w 507608"/>
                  <a:gd name="connsiteY4" fmla="*/ 295032 h 825441"/>
                  <a:gd name="connsiteX5" fmla="*/ 65173 w 507608"/>
                  <a:gd name="connsiteY5" fmla="*/ 825441 h 8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608" h="825441">
                    <a:moveTo>
                      <a:pt x="0" y="581216"/>
                    </a:moveTo>
                    <a:cubicBezTo>
                      <a:pt x="72094" y="460068"/>
                      <a:pt x="228720" y="371505"/>
                      <a:pt x="331911" y="234239"/>
                    </a:cubicBezTo>
                    <a:cubicBezTo>
                      <a:pt x="372644" y="180190"/>
                      <a:pt x="334364" y="56852"/>
                      <a:pt x="467776" y="0"/>
                    </a:cubicBezTo>
                    <a:cubicBezTo>
                      <a:pt x="467776" y="0"/>
                      <a:pt x="495895" y="9461"/>
                      <a:pt x="506933" y="136741"/>
                    </a:cubicBezTo>
                    <a:cubicBezTo>
                      <a:pt x="510787" y="191928"/>
                      <a:pt x="498085" y="247116"/>
                      <a:pt x="470404" y="295032"/>
                    </a:cubicBezTo>
                    <a:cubicBezTo>
                      <a:pt x="314304" y="536541"/>
                      <a:pt x="265073" y="754837"/>
                      <a:pt x="65173" y="825441"/>
                    </a:cubicBezTo>
                  </a:path>
                </a:pathLst>
              </a:custGeom>
              <a:solidFill>
                <a:schemeClr val="bg1"/>
              </a:solidFill>
              <a:ln w="8757" cap="rnd">
                <a:solidFill>
                  <a:srgbClr val="263238"/>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52D5FCC8-A6A4-4631-801A-99CBA69BE5FA}"/>
                  </a:ext>
                </a:extLst>
              </p:cNvPr>
              <p:cNvSpPr/>
              <p:nvPr/>
            </p:nvSpPr>
            <p:spPr>
              <a:xfrm>
                <a:off x="1036325" y="3334600"/>
                <a:ext cx="1174793" cy="1581603"/>
              </a:xfrm>
              <a:custGeom>
                <a:avLst/>
                <a:gdLst>
                  <a:gd name="connsiteX0" fmla="*/ 1174793 w 1174793"/>
                  <a:gd name="connsiteY0" fmla="*/ 1581603 h 1581603"/>
                  <a:gd name="connsiteX1" fmla="*/ 234423 w 1174793"/>
                  <a:gd name="connsiteY1" fmla="*/ 1364797 h 1581603"/>
                  <a:gd name="connsiteX2" fmla="*/ 195442 w 1174793"/>
                  <a:gd name="connsiteY2" fmla="*/ 1347277 h 1581603"/>
                  <a:gd name="connsiteX3" fmla="*/ 183879 w 1174793"/>
                  <a:gd name="connsiteY3" fmla="*/ 1268438 h 1581603"/>
                  <a:gd name="connsiteX4" fmla="*/ 116516 w 1174793"/>
                  <a:gd name="connsiteY4" fmla="*/ 981028 h 1581603"/>
                  <a:gd name="connsiteX5" fmla="*/ 95317 w 1174793"/>
                  <a:gd name="connsiteY5" fmla="*/ 157601 h 1581603"/>
                  <a:gd name="connsiteX6" fmla="*/ 373267 w 1174793"/>
                  <a:gd name="connsiteY6" fmla="*/ 43110 h 1581603"/>
                  <a:gd name="connsiteX7" fmla="*/ 521308 w 1174793"/>
                  <a:gd name="connsiteY7" fmla="*/ 1501 h 1581603"/>
                  <a:gd name="connsiteX8" fmla="*/ 818443 w 1174793"/>
                  <a:gd name="connsiteY8" fmla="*/ 89099 h 1581603"/>
                  <a:gd name="connsiteX9" fmla="*/ 1028679 w 1174793"/>
                  <a:gd name="connsiteY9" fmla="*/ 201138 h 1581603"/>
                  <a:gd name="connsiteX10" fmla="*/ 1079486 w 1174793"/>
                  <a:gd name="connsiteY10" fmla="*/ 401651 h 1581603"/>
                  <a:gd name="connsiteX11" fmla="*/ 1114000 w 1174793"/>
                  <a:gd name="connsiteY11" fmla="*/ 679163 h 1581603"/>
                  <a:gd name="connsiteX12" fmla="*/ 1174793 w 1174793"/>
                  <a:gd name="connsiteY12" fmla="*/ 1581603 h 158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4793" h="1581603">
                    <a:moveTo>
                      <a:pt x="1174793" y="1581603"/>
                    </a:moveTo>
                    <a:cubicBezTo>
                      <a:pt x="851993" y="1550243"/>
                      <a:pt x="532609" y="1489537"/>
                      <a:pt x="234423" y="1364797"/>
                    </a:cubicBezTo>
                    <a:cubicBezTo>
                      <a:pt x="222510" y="1359804"/>
                      <a:pt x="209458" y="1354022"/>
                      <a:pt x="195442" y="1347277"/>
                    </a:cubicBezTo>
                    <a:cubicBezTo>
                      <a:pt x="192376" y="1320997"/>
                      <a:pt x="188434" y="1294718"/>
                      <a:pt x="183879" y="1268438"/>
                    </a:cubicBezTo>
                    <a:cubicBezTo>
                      <a:pt x="167498" y="1173306"/>
                      <a:pt x="142708" y="1076510"/>
                      <a:pt x="116516" y="981028"/>
                    </a:cubicBezTo>
                    <a:cubicBezTo>
                      <a:pt x="25413" y="648679"/>
                      <a:pt x="-81807" y="332798"/>
                      <a:pt x="95317" y="157601"/>
                    </a:cubicBezTo>
                    <a:cubicBezTo>
                      <a:pt x="95317" y="157601"/>
                      <a:pt x="154971" y="106093"/>
                      <a:pt x="373267" y="43110"/>
                    </a:cubicBezTo>
                    <a:cubicBezTo>
                      <a:pt x="373267" y="43110"/>
                      <a:pt x="375982" y="-9449"/>
                      <a:pt x="521308" y="1501"/>
                    </a:cubicBezTo>
                    <a:cubicBezTo>
                      <a:pt x="754496" y="19020"/>
                      <a:pt x="818443" y="89099"/>
                      <a:pt x="818443" y="89099"/>
                    </a:cubicBezTo>
                    <a:cubicBezTo>
                      <a:pt x="954220" y="131322"/>
                      <a:pt x="1028679" y="201138"/>
                      <a:pt x="1028679" y="201138"/>
                    </a:cubicBezTo>
                    <a:lnTo>
                      <a:pt x="1079486" y="401651"/>
                    </a:lnTo>
                    <a:cubicBezTo>
                      <a:pt x="1098846" y="492315"/>
                      <a:pt x="1115840" y="597258"/>
                      <a:pt x="1114000" y="679163"/>
                    </a:cubicBezTo>
                    <a:cubicBezTo>
                      <a:pt x="1110671" y="838330"/>
                      <a:pt x="1162179" y="1438380"/>
                      <a:pt x="1174793" y="1581603"/>
                    </a:cubicBezTo>
                    <a:close/>
                  </a:path>
                </a:pathLst>
              </a:custGeom>
              <a:solidFill>
                <a:srgbClr val="2A66BC"/>
              </a:solidFill>
              <a:ln w="8757" cap="flat">
                <a:noFill/>
                <a:prstDash val="solid"/>
                <a:miter/>
              </a:ln>
            </p:spPr>
            <p:txBody>
              <a:bodyPr rtlCol="0" anchor="ctr"/>
              <a:lstStyle/>
              <a:p>
                <a:endParaRPr lang="en-US"/>
              </a:p>
            </p:txBody>
          </p:sp>
          <p:grpSp>
            <p:nvGrpSpPr>
              <p:cNvPr id="149" name="Graphic 3">
                <a:extLst>
                  <a:ext uri="{FF2B5EF4-FFF2-40B4-BE49-F238E27FC236}">
                    <a16:creationId xmlns:a16="http://schemas.microsoft.com/office/drawing/2014/main" id="{483BCCB5-2A4B-4CEB-9685-4023C9C647DA}"/>
                  </a:ext>
                </a:extLst>
              </p:cNvPr>
              <p:cNvGrpSpPr/>
              <p:nvPr/>
            </p:nvGrpSpPr>
            <p:grpSpPr>
              <a:xfrm>
                <a:off x="1507177" y="3779262"/>
                <a:ext cx="546702" cy="552045"/>
                <a:chOff x="1507177" y="3779262"/>
                <a:chExt cx="546702" cy="552045"/>
              </a:xfrm>
              <a:solidFill>
                <a:srgbClr val="FFFFFF"/>
              </a:solidFill>
            </p:grpSpPr>
            <p:sp>
              <p:nvSpPr>
                <p:cNvPr id="150" name="Freeform: Shape 149">
                  <a:extLst>
                    <a:ext uri="{FF2B5EF4-FFF2-40B4-BE49-F238E27FC236}">
                      <a16:creationId xmlns:a16="http://schemas.microsoft.com/office/drawing/2014/main" id="{B40A15DE-258E-4572-924A-C1A26BBF0213}"/>
                    </a:ext>
                  </a:extLst>
                </p:cNvPr>
                <p:cNvSpPr/>
                <p:nvPr/>
              </p:nvSpPr>
              <p:spPr>
                <a:xfrm>
                  <a:off x="1507177" y="3810972"/>
                  <a:ext cx="83656" cy="459016"/>
                </a:xfrm>
                <a:custGeom>
                  <a:avLst/>
                  <a:gdLst>
                    <a:gd name="connsiteX0" fmla="*/ 83657 w 83656"/>
                    <a:gd name="connsiteY0" fmla="*/ 456739 h 459016"/>
                    <a:gd name="connsiteX1" fmla="*/ 41084 w 83656"/>
                    <a:gd name="connsiteY1" fmla="*/ 459016 h 459016"/>
                    <a:gd name="connsiteX2" fmla="*/ 0 w 83656"/>
                    <a:gd name="connsiteY2" fmla="*/ 0 h 459016"/>
                    <a:gd name="connsiteX3" fmla="*/ 42748 w 83656"/>
                    <a:gd name="connsiteY3" fmla="*/ 701 h 459016"/>
                    <a:gd name="connsiteX4" fmla="*/ 83657 w 83656"/>
                    <a:gd name="connsiteY4" fmla="*/ 456739 h 459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6" h="459016">
                      <a:moveTo>
                        <a:pt x="83657" y="456739"/>
                      </a:moveTo>
                      <a:lnTo>
                        <a:pt x="41084" y="459016"/>
                      </a:lnTo>
                      <a:cubicBezTo>
                        <a:pt x="11300" y="305982"/>
                        <a:pt x="34251" y="153122"/>
                        <a:pt x="0" y="0"/>
                      </a:cubicBezTo>
                      <a:lnTo>
                        <a:pt x="42748" y="701"/>
                      </a:lnTo>
                      <a:cubicBezTo>
                        <a:pt x="76911" y="152859"/>
                        <a:pt x="54311" y="304755"/>
                        <a:pt x="83657" y="456739"/>
                      </a:cubicBezTo>
                      <a:close/>
                    </a:path>
                  </a:pathLst>
                </a:custGeom>
                <a:solidFill>
                  <a:srgbClr val="FFFFFF"/>
                </a:solidFill>
                <a:ln w="8757"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D606C1E-A70D-4FEB-A9F4-E511EA005930}"/>
                    </a:ext>
                  </a:extLst>
                </p:cNvPr>
                <p:cNvSpPr/>
                <p:nvPr/>
              </p:nvSpPr>
              <p:spPr>
                <a:xfrm>
                  <a:off x="1581285" y="3877022"/>
                  <a:ext cx="86810" cy="454285"/>
                </a:xfrm>
                <a:custGeom>
                  <a:avLst/>
                  <a:gdLst>
                    <a:gd name="connsiteX0" fmla="*/ 86810 w 86810"/>
                    <a:gd name="connsiteY0" fmla="*/ 451658 h 454285"/>
                    <a:gd name="connsiteX1" fmla="*/ 45288 w 86810"/>
                    <a:gd name="connsiteY1" fmla="*/ 454286 h 454285"/>
                    <a:gd name="connsiteX2" fmla="*/ 0 w 86810"/>
                    <a:gd name="connsiteY2" fmla="*/ 0 h 454285"/>
                    <a:gd name="connsiteX3" fmla="*/ 41960 w 86810"/>
                    <a:gd name="connsiteY3" fmla="*/ 0 h 454285"/>
                    <a:gd name="connsiteX4" fmla="*/ 86810 w 86810"/>
                    <a:gd name="connsiteY4" fmla="*/ 451658 h 45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10" h="454285">
                      <a:moveTo>
                        <a:pt x="86810" y="451658"/>
                      </a:moveTo>
                      <a:lnTo>
                        <a:pt x="45288" y="454286"/>
                      </a:lnTo>
                      <a:cubicBezTo>
                        <a:pt x="-701" y="303441"/>
                        <a:pt x="20235" y="151370"/>
                        <a:pt x="0" y="0"/>
                      </a:cubicBezTo>
                      <a:lnTo>
                        <a:pt x="41960" y="0"/>
                      </a:lnTo>
                      <a:cubicBezTo>
                        <a:pt x="62107" y="150669"/>
                        <a:pt x="41522" y="301602"/>
                        <a:pt x="86810" y="451658"/>
                      </a:cubicBezTo>
                      <a:close/>
                    </a:path>
                  </a:pathLst>
                </a:custGeom>
                <a:solidFill>
                  <a:srgbClr val="FFFFFF"/>
                </a:solidFill>
                <a:ln w="8757"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67F17D1-347C-4225-80C9-0785878ED35F}"/>
                    </a:ext>
                  </a:extLst>
                </p:cNvPr>
                <p:cNvSpPr/>
                <p:nvPr/>
              </p:nvSpPr>
              <p:spPr>
                <a:xfrm>
                  <a:off x="1632705" y="3819206"/>
                  <a:ext cx="81466" cy="450519"/>
                </a:xfrm>
                <a:custGeom>
                  <a:avLst/>
                  <a:gdLst>
                    <a:gd name="connsiteX0" fmla="*/ 81467 w 81466"/>
                    <a:gd name="connsiteY0" fmla="*/ 448242 h 450519"/>
                    <a:gd name="connsiteX1" fmla="*/ 40383 w 81466"/>
                    <a:gd name="connsiteY1" fmla="*/ 450519 h 450519"/>
                    <a:gd name="connsiteX2" fmla="*/ 0 w 81466"/>
                    <a:gd name="connsiteY2" fmla="*/ 0 h 450519"/>
                    <a:gd name="connsiteX3" fmla="*/ 41171 w 81466"/>
                    <a:gd name="connsiteY3" fmla="*/ 613 h 450519"/>
                    <a:gd name="connsiteX4" fmla="*/ 81467 w 81466"/>
                    <a:gd name="connsiteY4" fmla="*/ 448242 h 45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66" h="450519">
                      <a:moveTo>
                        <a:pt x="81467" y="448242"/>
                      </a:moveTo>
                      <a:lnTo>
                        <a:pt x="40383" y="450519"/>
                      </a:lnTo>
                      <a:cubicBezTo>
                        <a:pt x="10599" y="300375"/>
                        <a:pt x="32411" y="150231"/>
                        <a:pt x="0" y="0"/>
                      </a:cubicBezTo>
                      <a:lnTo>
                        <a:pt x="41171" y="613"/>
                      </a:lnTo>
                      <a:cubicBezTo>
                        <a:pt x="73495" y="149969"/>
                        <a:pt x="52033" y="299061"/>
                        <a:pt x="81467" y="448242"/>
                      </a:cubicBezTo>
                      <a:close/>
                    </a:path>
                  </a:pathLst>
                </a:custGeom>
                <a:solidFill>
                  <a:srgbClr val="FFFFFF"/>
                </a:solidFill>
                <a:ln w="8757"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5B20628-9FB2-4DE8-AC68-110C18B1234C}"/>
                    </a:ext>
                  </a:extLst>
                </p:cNvPr>
                <p:cNvSpPr/>
                <p:nvPr/>
              </p:nvSpPr>
              <p:spPr>
                <a:xfrm>
                  <a:off x="1703397" y="3877722"/>
                  <a:ext cx="83831" cy="446051"/>
                </a:xfrm>
                <a:custGeom>
                  <a:avLst/>
                  <a:gdLst>
                    <a:gd name="connsiteX0" fmla="*/ 83832 w 83831"/>
                    <a:gd name="connsiteY0" fmla="*/ 443511 h 446051"/>
                    <a:gd name="connsiteX1" fmla="*/ 43799 w 83831"/>
                    <a:gd name="connsiteY1" fmla="*/ 446052 h 446051"/>
                    <a:gd name="connsiteX2" fmla="*/ 0 w 83831"/>
                    <a:gd name="connsiteY2" fmla="*/ 0 h 446051"/>
                    <a:gd name="connsiteX3" fmla="*/ 40383 w 83831"/>
                    <a:gd name="connsiteY3" fmla="*/ 0 h 446051"/>
                    <a:gd name="connsiteX4" fmla="*/ 83832 w 83831"/>
                    <a:gd name="connsiteY4" fmla="*/ 443511 h 44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31" h="446051">
                      <a:moveTo>
                        <a:pt x="83832" y="443511"/>
                      </a:moveTo>
                      <a:lnTo>
                        <a:pt x="43799" y="446052"/>
                      </a:lnTo>
                      <a:cubicBezTo>
                        <a:pt x="0" y="297835"/>
                        <a:pt x="19885" y="148217"/>
                        <a:pt x="0" y="0"/>
                      </a:cubicBezTo>
                      <a:lnTo>
                        <a:pt x="40383" y="0"/>
                      </a:lnTo>
                      <a:cubicBezTo>
                        <a:pt x="60180" y="147954"/>
                        <a:pt x="40646" y="296171"/>
                        <a:pt x="83832" y="443511"/>
                      </a:cubicBezTo>
                      <a:close/>
                    </a:path>
                  </a:pathLst>
                </a:custGeom>
                <a:solidFill>
                  <a:srgbClr val="FFFFFF"/>
                </a:solidFill>
                <a:ln w="8757"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F4274ED-57B6-4291-95BC-6EC59FCABF74}"/>
                    </a:ext>
                  </a:extLst>
                </p:cNvPr>
                <p:cNvSpPr/>
                <p:nvPr/>
              </p:nvSpPr>
              <p:spPr>
                <a:xfrm>
                  <a:off x="1755956" y="3838653"/>
                  <a:ext cx="79451" cy="442197"/>
                </a:xfrm>
                <a:custGeom>
                  <a:avLst/>
                  <a:gdLst>
                    <a:gd name="connsiteX0" fmla="*/ 79452 w 79451"/>
                    <a:gd name="connsiteY0" fmla="*/ 440007 h 442197"/>
                    <a:gd name="connsiteX1" fmla="*/ 39945 w 79451"/>
                    <a:gd name="connsiteY1" fmla="*/ 442197 h 442197"/>
                    <a:gd name="connsiteX2" fmla="*/ 0 w 79451"/>
                    <a:gd name="connsiteY2" fmla="*/ 0 h 442197"/>
                    <a:gd name="connsiteX3" fmla="*/ 39682 w 79451"/>
                    <a:gd name="connsiteY3" fmla="*/ 438 h 442197"/>
                    <a:gd name="connsiteX4" fmla="*/ 79452 w 79451"/>
                    <a:gd name="connsiteY4" fmla="*/ 440007 h 442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51" h="442197">
                      <a:moveTo>
                        <a:pt x="79452" y="440007"/>
                      </a:moveTo>
                      <a:lnTo>
                        <a:pt x="39945" y="442197"/>
                      </a:lnTo>
                      <a:cubicBezTo>
                        <a:pt x="7358" y="294944"/>
                        <a:pt x="28119" y="147428"/>
                        <a:pt x="0" y="0"/>
                      </a:cubicBezTo>
                      <a:lnTo>
                        <a:pt x="39682" y="438"/>
                      </a:lnTo>
                      <a:cubicBezTo>
                        <a:pt x="67714" y="147253"/>
                        <a:pt x="47303" y="293543"/>
                        <a:pt x="79452" y="440007"/>
                      </a:cubicBezTo>
                      <a:close/>
                    </a:path>
                  </a:pathLst>
                </a:custGeom>
                <a:solidFill>
                  <a:srgbClr val="FFFFFF"/>
                </a:solidFill>
                <a:ln w="8757"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1CB43692-F8DD-446D-A166-6451F5EE7459}"/>
                    </a:ext>
                  </a:extLst>
                </p:cNvPr>
                <p:cNvSpPr/>
                <p:nvPr/>
              </p:nvSpPr>
              <p:spPr>
                <a:xfrm>
                  <a:off x="1799668" y="3779262"/>
                  <a:ext cx="82692" cy="438605"/>
                </a:xfrm>
                <a:custGeom>
                  <a:avLst/>
                  <a:gdLst>
                    <a:gd name="connsiteX0" fmla="*/ 82693 w 82692"/>
                    <a:gd name="connsiteY0" fmla="*/ 436766 h 438605"/>
                    <a:gd name="connsiteX1" fmla="*/ 43799 w 82692"/>
                    <a:gd name="connsiteY1" fmla="*/ 438606 h 438605"/>
                    <a:gd name="connsiteX2" fmla="*/ 0 w 82692"/>
                    <a:gd name="connsiteY2" fmla="*/ 0 h 438605"/>
                    <a:gd name="connsiteX3" fmla="*/ 38981 w 82692"/>
                    <a:gd name="connsiteY3" fmla="*/ 788 h 438605"/>
                    <a:gd name="connsiteX4" fmla="*/ 82693 w 82692"/>
                    <a:gd name="connsiteY4" fmla="*/ 436766 h 4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92" h="438605">
                      <a:moveTo>
                        <a:pt x="82693" y="436766"/>
                      </a:moveTo>
                      <a:lnTo>
                        <a:pt x="43799" y="438606"/>
                      </a:lnTo>
                      <a:cubicBezTo>
                        <a:pt x="24265" y="292316"/>
                        <a:pt x="43099" y="146728"/>
                        <a:pt x="0" y="0"/>
                      </a:cubicBezTo>
                      <a:lnTo>
                        <a:pt x="38981" y="788"/>
                      </a:lnTo>
                      <a:cubicBezTo>
                        <a:pt x="81905" y="146640"/>
                        <a:pt x="63421" y="291353"/>
                        <a:pt x="82693" y="436766"/>
                      </a:cubicBezTo>
                      <a:close/>
                    </a:path>
                  </a:pathLst>
                </a:custGeom>
                <a:solidFill>
                  <a:srgbClr val="FFFFFF"/>
                </a:solidFill>
                <a:ln w="8757"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7EC5CC14-B4DB-48B3-84E9-EF001413EB11}"/>
                    </a:ext>
                  </a:extLst>
                </p:cNvPr>
                <p:cNvSpPr/>
                <p:nvPr/>
              </p:nvSpPr>
              <p:spPr>
                <a:xfrm>
                  <a:off x="1877718" y="3878686"/>
                  <a:ext cx="80503" cy="434138"/>
                </a:xfrm>
                <a:custGeom>
                  <a:avLst/>
                  <a:gdLst>
                    <a:gd name="connsiteX0" fmla="*/ 80503 w 80503"/>
                    <a:gd name="connsiteY0" fmla="*/ 431773 h 434138"/>
                    <a:gd name="connsiteX1" fmla="*/ 42573 w 80503"/>
                    <a:gd name="connsiteY1" fmla="*/ 434138 h 434138"/>
                    <a:gd name="connsiteX2" fmla="*/ 0 w 80503"/>
                    <a:gd name="connsiteY2" fmla="*/ 0 h 434138"/>
                    <a:gd name="connsiteX3" fmla="*/ 38281 w 80503"/>
                    <a:gd name="connsiteY3" fmla="*/ 0 h 434138"/>
                    <a:gd name="connsiteX4" fmla="*/ 80503 w 80503"/>
                    <a:gd name="connsiteY4" fmla="*/ 431773 h 434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3" h="434138">
                      <a:moveTo>
                        <a:pt x="80503" y="431773"/>
                      </a:moveTo>
                      <a:lnTo>
                        <a:pt x="42573" y="434138"/>
                      </a:lnTo>
                      <a:cubicBezTo>
                        <a:pt x="1489" y="289864"/>
                        <a:pt x="20235" y="144625"/>
                        <a:pt x="0" y="0"/>
                      </a:cubicBezTo>
                      <a:lnTo>
                        <a:pt x="38281" y="0"/>
                      </a:lnTo>
                      <a:cubicBezTo>
                        <a:pt x="58516" y="144012"/>
                        <a:pt x="40120" y="288287"/>
                        <a:pt x="80503" y="431773"/>
                      </a:cubicBezTo>
                      <a:close/>
                    </a:path>
                  </a:pathLst>
                </a:custGeom>
                <a:solidFill>
                  <a:srgbClr val="FFFFFF"/>
                </a:solidFill>
                <a:ln w="8757"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37078B2F-E7DB-48E7-B97E-BE4F730C5052}"/>
                    </a:ext>
                  </a:extLst>
                </p:cNvPr>
                <p:cNvSpPr/>
                <p:nvPr/>
              </p:nvSpPr>
              <p:spPr>
                <a:xfrm>
                  <a:off x="1927474" y="3840668"/>
                  <a:ext cx="76473" cy="430547"/>
                </a:xfrm>
                <a:custGeom>
                  <a:avLst/>
                  <a:gdLst>
                    <a:gd name="connsiteX0" fmla="*/ 76473 w 76473"/>
                    <a:gd name="connsiteY0" fmla="*/ 428357 h 430547"/>
                    <a:gd name="connsiteX1" fmla="*/ 39069 w 76473"/>
                    <a:gd name="connsiteY1" fmla="*/ 430547 h 430547"/>
                    <a:gd name="connsiteX2" fmla="*/ 0 w 76473"/>
                    <a:gd name="connsiteY2" fmla="*/ 0 h 430547"/>
                    <a:gd name="connsiteX3" fmla="*/ 37667 w 76473"/>
                    <a:gd name="connsiteY3" fmla="*/ 438 h 430547"/>
                    <a:gd name="connsiteX4" fmla="*/ 76473 w 76473"/>
                    <a:gd name="connsiteY4" fmla="*/ 428357 h 430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73" h="430547">
                      <a:moveTo>
                        <a:pt x="76473" y="428357"/>
                      </a:moveTo>
                      <a:lnTo>
                        <a:pt x="39069" y="430547"/>
                      </a:lnTo>
                      <a:cubicBezTo>
                        <a:pt x="8585" y="287061"/>
                        <a:pt x="27856" y="143486"/>
                        <a:pt x="0" y="0"/>
                      </a:cubicBezTo>
                      <a:lnTo>
                        <a:pt x="37667" y="438"/>
                      </a:lnTo>
                      <a:cubicBezTo>
                        <a:pt x="65436" y="143049"/>
                        <a:pt x="46340" y="285834"/>
                        <a:pt x="76473" y="428357"/>
                      </a:cubicBezTo>
                      <a:close/>
                    </a:path>
                  </a:pathLst>
                </a:custGeom>
                <a:solidFill>
                  <a:srgbClr val="FFFFFF"/>
                </a:solidFill>
                <a:ln w="8757"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FBDE402-DC67-482D-A919-CF1D6A270DCC}"/>
                    </a:ext>
                  </a:extLst>
                </p:cNvPr>
                <p:cNvSpPr/>
                <p:nvPr/>
              </p:nvSpPr>
              <p:spPr>
                <a:xfrm>
                  <a:off x="1977756" y="3818155"/>
                  <a:ext cx="76123" cy="426955"/>
                </a:xfrm>
                <a:custGeom>
                  <a:avLst/>
                  <a:gdLst>
                    <a:gd name="connsiteX0" fmla="*/ 76123 w 76123"/>
                    <a:gd name="connsiteY0" fmla="*/ 425028 h 426955"/>
                    <a:gd name="connsiteX1" fmla="*/ 39244 w 76123"/>
                    <a:gd name="connsiteY1" fmla="*/ 426955 h 426955"/>
                    <a:gd name="connsiteX2" fmla="*/ 0 w 76123"/>
                    <a:gd name="connsiteY2" fmla="*/ 0 h 426955"/>
                    <a:gd name="connsiteX3" fmla="*/ 36967 w 76123"/>
                    <a:gd name="connsiteY3" fmla="*/ 613 h 426955"/>
                    <a:gd name="connsiteX4" fmla="*/ 76123 w 76123"/>
                    <a:gd name="connsiteY4" fmla="*/ 425028 h 426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23" h="426955">
                      <a:moveTo>
                        <a:pt x="76123" y="425028"/>
                      </a:moveTo>
                      <a:lnTo>
                        <a:pt x="39244" y="426955"/>
                      </a:lnTo>
                      <a:cubicBezTo>
                        <a:pt x="14366" y="284608"/>
                        <a:pt x="33025" y="142523"/>
                        <a:pt x="0" y="0"/>
                      </a:cubicBezTo>
                      <a:lnTo>
                        <a:pt x="36967" y="613"/>
                      </a:lnTo>
                      <a:cubicBezTo>
                        <a:pt x="69904" y="142260"/>
                        <a:pt x="51596" y="283469"/>
                        <a:pt x="76123" y="425028"/>
                      </a:cubicBezTo>
                      <a:close/>
                    </a:path>
                  </a:pathLst>
                </a:custGeom>
                <a:solidFill>
                  <a:srgbClr val="FFFFFF"/>
                </a:solidFill>
                <a:ln w="8757" cap="flat">
                  <a:noFill/>
                  <a:prstDash val="solid"/>
                  <a:miter/>
                </a:ln>
              </p:spPr>
              <p:txBody>
                <a:bodyPr rtlCol="0" anchor="ctr"/>
                <a:lstStyle/>
                <a:p>
                  <a:endParaRPr lang="en-US"/>
                </a:p>
              </p:txBody>
            </p:sp>
          </p:grpSp>
          <p:sp>
            <p:nvSpPr>
              <p:cNvPr id="159" name="Freeform: Shape 158">
                <a:extLst>
                  <a:ext uri="{FF2B5EF4-FFF2-40B4-BE49-F238E27FC236}">
                    <a16:creationId xmlns:a16="http://schemas.microsoft.com/office/drawing/2014/main" id="{37756D98-92C8-455C-BD69-D4BBA1C1BEC1}"/>
                  </a:ext>
                </a:extLst>
              </p:cNvPr>
              <p:cNvSpPr/>
              <p:nvPr/>
            </p:nvSpPr>
            <p:spPr>
              <a:xfrm>
                <a:off x="1148938" y="3791525"/>
                <a:ext cx="464582" cy="811337"/>
              </a:xfrm>
              <a:custGeom>
                <a:avLst/>
                <a:gdLst>
                  <a:gd name="connsiteX0" fmla="*/ 464583 w 464582"/>
                  <a:gd name="connsiteY0" fmla="*/ 0 h 811337"/>
                  <a:gd name="connsiteX1" fmla="*/ 188210 w 464582"/>
                  <a:gd name="connsiteY1" fmla="*/ 772356 h 811337"/>
                  <a:gd name="connsiteX2" fmla="*/ 71266 w 464582"/>
                  <a:gd name="connsiteY2" fmla="*/ 811338 h 811337"/>
                  <a:gd name="connsiteX3" fmla="*/ 3902 w 464582"/>
                  <a:gd name="connsiteY3" fmla="*/ 523927 h 811337"/>
                  <a:gd name="connsiteX4" fmla="*/ 66360 w 464582"/>
                  <a:gd name="connsiteY4" fmla="*/ 19447 h 811337"/>
                  <a:gd name="connsiteX5" fmla="*/ 190487 w 464582"/>
                  <a:gd name="connsiteY5" fmla="*/ 173358 h 811337"/>
                  <a:gd name="connsiteX6" fmla="*/ 464583 w 464582"/>
                  <a:gd name="connsiteY6" fmla="*/ 0 h 8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582" h="811337">
                    <a:moveTo>
                      <a:pt x="464583" y="0"/>
                    </a:moveTo>
                    <a:cubicBezTo>
                      <a:pt x="461429" y="11125"/>
                      <a:pt x="254346" y="718308"/>
                      <a:pt x="188210" y="772356"/>
                    </a:cubicBezTo>
                    <a:cubicBezTo>
                      <a:pt x="151769" y="801964"/>
                      <a:pt x="105604" y="810111"/>
                      <a:pt x="71266" y="811338"/>
                    </a:cubicBezTo>
                    <a:cubicBezTo>
                      <a:pt x="54885" y="716206"/>
                      <a:pt x="30094" y="619409"/>
                      <a:pt x="3902" y="523927"/>
                    </a:cubicBezTo>
                    <a:cubicBezTo>
                      <a:pt x="-5383" y="295207"/>
                      <a:pt x="-2930" y="13052"/>
                      <a:pt x="66360" y="19447"/>
                    </a:cubicBezTo>
                    <a:cubicBezTo>
                      <a:pt x="182428" y="30309"/>
                      <a:pt x="190487" y="173358"/>
                      <a:pt x="190487" y="173358"/>
                    </a:cubicBezTo>
                    <a:lnTo>
                      <a:pt x="464583" y="0"/>
                    </a:lnTo>
                    <a:close/>
                  </a:path>
                </a:pathLst>
              </a:custGeom>
              <a:solidFill>
                <a:srgbClr val="000000">
                  <a:alpha val="20000"/>
                </a:srgbClr>
              </a:solidFill>
              <a:ln w="8757"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4B113DCF-9AA4-42ED-BAE0-FB12C9F505CB}"/>
                  </a:ext>
                </a:extLst>
              </p:cNvPr>
              <p:cNvSpPr/>
              <p:nvPr/>
            </p:nvSpPr>
            <p:spPr>
              <a:xfrm>
                <a:off x="2135346" y="3680713"/>
                <a:ext cx="18441" cy="202089"/>
              </a:xfrm>
              <a:custGeom>
                <a:avLst/>
                <a:gdLst>
                  <a:gd name="connsiteX0" fmla="*/ 0 w 18441"/>
                  <a:gd name="connsiteY0" fmla="*/ 0 h 202089"/>
                  <a:gd name="connsiteX1" fmla="*/ 6657 w 18441"/>
                  <a:gd name="connsiteY1" fmla="*/ 202090 h 202089"/>
                </a:gdLst>
                <a:ahLst/>
                <a:cxnLst>
                  <a:cxn ang="0">
                    <a:pos x="connsiteX0" y="connsiteY0"/>
                  </a:cxn>
                  <a:cxn ang="0">
                    <a:pos x="connsiteX1" y="connsiteY1"/>
                  </a:cxn>
                </a:cxnLst>
                <a:rect l="l" t="t" r="r" b="b"/>
                <a:pathLst>
                  <a:path w="18441" h="202089">
                    <a:moveTo>
                      <a:pt x="0" y="0"/>
                    </a:moveTo>
                    <a:cubicBezTo>
                      <a:pt x="0" y="0"/>
                      <a:pt x="36616" y="138931"/>
                      <a:pt x="6657" y="202090"/>
                    </a:cubicBezTo>
                  </a:path>
                </a:pathLst>
              </a:custGeom>
              <a:noFill/>
              <a:ln w="8757" cap="rnd">
                <a:solidFill>
                  <a:srgbClr val="263238"/>
                </a:solidFill>
                <a:prstDash val="solid"/>
                <a:round/>
              </a:ln>
            </p:spPr>
            <p:txBody>
              <a:bodyPr rtlCol="0" anchor="ctr"/>
              <a:lstStyle/>
              <a:p>
                <a:endParaRPr lang="en-US"/>
              </a:p>
            </p:txBody>
          </p:sp>
          <p:sp>
            <p:nvSpPr>
              <p:cNvPr id="161" name="Freeform: Shape 160">
                <a:extLst>
                  <a:ext uri="{FF2B5EF4-FFF2-40B4-BE49-F238E27FC236}">
                    <a16:creationId xmlns:a16="http://schemas.microsoft.com/office/drawing/2014/main" id="{8453416E-A3A8-4E55-9F0B-26E12F8E497D}"/>
                  </a:ext>
                </a:extLst>
              </p:cNvPr>
              <p:cNvSpPr/>
              <p:nvPr/>
            </p:nvSpPr>
            <p:spPr>
              <a:xfrm>
                <a:off x="1036372" y="3334162"/>
                <a:ext cx="1028631" cy="1347802"/>
              </a:xfrm>
              <a:custGeom>
                <a:avLst/>
                <a:gdLst>
                  <a:gd name="connsiteX0" fmla="*/ 195394 w 1028631"/>
                  <a:gd name="connsiteY0" fmla="*/ 1347803 h 1347802"/>
                  <a:gd name="connsiteX1" fmla="*/ 95269 w 1028631"/>
                  <a:gd name="connsiteY1" fmla="*/ 157601 h 1347802"/>
                  <a:gd name="connsiteX2" fmla="*/ 373219 w 1028631"/>
                  <a:gd name="connsiteY2" fmla="*/ 43110 h 1347802"/>
                  <a:gd name="connsiteX3" fmla="*/ 521261 w 1028631"/>
                  <a:gd name="connsiteY3" fmla="*/ 1501 h 1347802"/>
                  <a:gd name="connsiteX4" fmla="*/ 818395 w 1028631"/>
                  <a:gd name="connsiteY4" fmla="*/ 89099 h 1347802"/>
                  <a:gd name="connsiteX5" fmla="*/ 1028632 w 1028631"/>
                  <a:gd name="connsiteY5" fmla="*/ 201138 h 134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631" h="1347802">
                    <a:moveTo>
                      <a:pt x="195394" y="1347803"/>
                    </a:moveTo>
                    <a:cubicBezTo>
                      <a:pt x="142835" y="900087"/>
                      <a:pt x="-146941" y="397183"/>
                      <a:pt x="95269" y="157601"/>
                    </a:cubicBezTo>
                    <a:cubicBezTo>
                      <a:pt x="95269" y="157601"/>
                      <a:pt x="154924" y="106093"/>
                      <a:pt x="373219" y="43110"/>
                    </a:cubicBezTo>
                    <a:cubicBezTo>
                      <a:pt x="373219" y="43110"/>
                      <a:pt x="375935" y="-9449"/>
                      <a:pt x="521261" y="1501"/>
                    </a:cubicBezTo>
                    <a:cubicBezTo>
                      <a:pt x="754448" y="19020"/>
                      <a:pt x="818395" y="89099"/>
                      <a:pt x="818395" y="89099"/>
                    </a:cubicBezTo>
                    <a:cubicBezTo>
                      <a:pt x="954173" y="131322"/>
                      <a:pt x="1028632" y="201138"/>
                      <a:pt x="1028632" y="201138"/>
                    </a:cubicBezTo>
                  </a:path>
                </a:pathLst>
              </a:custGeom>
              <a:noFill/>
              <a:ln w="8757" cap="rnd">
                <a:solidFill>
                  <a:srgbClr val="263238"/>
                </a:solidFill>
                <a:prstDash val="solid"/>
                <a:round/>
              </a:ln>
            </p:spPr>
            <p:txBody>
              <a:bodyPr rtlCol="0" anchor="ctr"/>
              <a:lstStyle/>
              <a:p>
                <a:endParaRPr lang="en-US"/>
              </a:p>
            </p:txBody>
          </p:sp>
          <p:sp>
            <p:nvSpPr>
              <p:cNvPr id="162" name="Freeform: Shape 161">
                <a:extLst>
                  <a:ext uri="{FF2B5EF4-FFF2-40B4-BE49-F238E27FC236}">
                    <a16:creationId xmlns:a16="http://schemas.microsoft.com/office/drawing/2014/main" id="{C3D96FD7-F8D5-43D6-B06A-E107969D3DF2}"/>
                  </a:ext>
                </a:extLst>
              </p:cNvPr>
              <p:cNvSpPr/>
              <p:nvPr/>
            </p:nvSpPr>
            <p:spPr>
              <a:xfrm>
                <a:off x="2116074" y="3735462"/>
                <a:ext cx="95044" cy="1180740"/>
              </a:xfrm>
              <a:custGeom>
                <a:avLst/>
                <a:gdLst>
                  <a:gd name="connsiteX0" fmla="*/ 0 w 95044"/>
                  <a:gd name="connsiteY0" fmla="*/ 0 h 1180740"/>
                  <a:gd name="connsiteX1" fmla="*/ 34514 w 95044"/>
                  <a:gd name="connsiteY1" fmla="*/ 277512 h 1180740"/>
                  <a:gd name="connsiteX2" fmla="*/ 95044 w 95044"/>
                  <a:gd name="connsiteY2" fmla="*/ 1180740 h 1180740"/>
                </a:gdLst>
                <a:ahLst/>
                <a:cxnLst>
                  <a:cxn ang="0">
                    <a:pos x="connsiteX0" y="connsiteY0"/>
                  </a:cxn>
                  <a:cxn ang="0">
                    <a:pos x="connsiteX1" y="connsiteY1"/>
                  </a:cxn>
                  <a:cxn ang="0">
                    <a:pos x="connsiteX2" y="connsiteY2"/>
                  </a:cxn>
                </a:cxnLst>
                <a:rect l="l" t="t" r="r" b="b"/>
                <a:pathLst>
                  <a:path w="95044" h="1180740">
                    <a:moveTo>
                      <a:pt x="0" y="0"/>
                    </a:moveTo>
                    <a:cubicBezTo>
                      <a:pt x="19359" y="90665"/>
                      <a:pt x="36353" y="195607"/>
                      <a:pt x="34514" y="277512"/>
                    </a:cubicBezTo>
                    <a:cubicBezTo>
                      <a:pt x="30922" y="437467"/>
                      <a:pt x="82430" y="1037517"/>
                      <a:pt x="95044" y="1180740"/>
                    </a:cubicBezTo>
                  </a:path>
                </a:pathLst>
              </a:custGeom>
              <a:noFill/>
              <a:ln w="8757" cap="rnd">
                <a:solidFill>
                  <a:srgbClr val="263238"/>
                </a:solidFill>
                <a:prstDash val="solid"/>
                <a:round/>
              </a:ln>
            </p:spPr>
            <p:txBody>
              <a:bodyPr rtlCol="0" anchor="ctr"/>
              <a:lstStyle/>
              <a:p>
                <a:endParaRPr lang="en-US"/>
              </a:p>
            </p:txBody>
          </p:sp>
          <p:sp>
            <p:nvSpPr>
              <p:cNvPr id="163" name="Freeform: Shape 162">
                <a:extLst>
                  <a:ext uri="{FF2B5EF4-FFF2-40B4-BE49-F238E27FC236}">
                    <a16:creationId xmlns:a16="http://schemas.microsoft.com/office/drawing/2014/main" id="{8B1A560C-19A0-49B1-9918-F1B50B2E3625}"/>
                  </a:ext>
                </a:extLst>
              </p:cNvPr>
              <p:cNvSpPr/>
              <p:nvPr/>
            </p:nvSpPr>
            <p:spPr>
              <a:xfrm>
                <a:off x="1442616" y="3434036"/>
                <a:ext cx="427305" cy="127981"/>
              </a:xfrm>
              <a:custGeom>
                <a:avLst/>
                <a:gdLst>
                  <a:gd name="connsiteX0" fmla="*/ 0 w 427305"/>
                  <a:gd name="connsiteY0" fmla="*/ 0 h 127981"/>
                  <a:gd name="connsiteX1" fmla="*/ 262182 w 427305"/>
                  <a:gd name="connsiteY1" fmla="*/ 127981 h 127981"/>
                  <a:gd name="connsiteX2" fmla="*/ 427306 w 427305"/>
                  <a:gd name="connsiteY2" fmla="*/ 59830 h 127981"/>
                </a:gdLst>
                <a:ahLst/>
                <a:cxnLst>
                  <a:cxn ang="0">
                    <a:pos x="connsiteX0" y="connsiteY0"/>
                  </a:cxn>
                  <a:cxn ang="0">
                    <a:pos x="connsiteX1" y="connsiteY1"/>
                  </a:cxn>
                  <a:cxn ang="0">
                    <a:pos x="connsiteX2" y="connsiteY2"/>
                  </a:cxn>
                </a:cxnLst>
                <a:rect l="l" t="t" r="r" b="b"/>
                <a:pathLst>
                  <a:path w="427305" h="127981">
                    <a:moveTo>
                      <a:pt x="0" y="0"/>
                    </a:moveTo>
                    <a:cubicBezTo>
                      <a:pt x="0" y="0"/>
                      <a:pt x="103104" y="127981"/>
                      <a:pt x="262182" y="127981"/>
                    </a:cubicBezTo>
                    <a:cubicBezTo>
                      <a:pt x="421261" y="127981"/>
                      <a:pt x="427306" y="59830"/>
                      <a:pt x="427306" y="59830"/>
                    </a:cubicBezTo>
                  </a:path>
                </a:pathLst>
              </a:custGeom>
              <a:noFill/>
              <a:ln w="8757" cap="rnd">
                <a:solidFill>
                  <a:srgbClr val="263238"/>
                </a:solidFill>
                <a:prstDash val="solid"/>
                <a:round/>
              </a:ln>
            </p:spPr>
            <p:txBody>
              <a:bodyPr rtlCol="0" anchor="ctr"/>
              <a:lstStyle/>
              <a:p>
                <a:endParaRPr lang="en-US"/>
              </a:p>
            </p:txBody>
          </p:sp>
          <p:sp>
            <p:nvSpPr>
              <p:cNvPr id="164" name="Freeform: Shape 163">
                <a:extLst>
                  <a:ext uri="{FF2B5EF4-FFF2-40B4-BE49-F238E27FC236}">
                    <a16:creationId xmlns:a16="http://schemas.microsoft.com/office/drawing/2014/main" id="{7100AF66-55D0-4ECC-9CB4-0349EAE010A2}"/>
                  </a:ext>
                </a:extLst>
              </p:cNvPr>
              <p:cNvSpPr/>
              <p:nvPr/>
            </p:nvSpPr>
            <p:spPr>
              <a:xfrm>
                <a:off x="1475729" y="3997995"/>
                <a:ext cx="481704" cy="403391"/>
              </a:xfrm>
              <a:custGeom>
                <a:avLst/>
                <a:gdLst>
                  <a:gd name="connsiteX0" fmla="*/ 481704 w 481704"/>
                  <a:gd name="connsiteY0" fmla="*/ 0 h 403391"/>
                  <a:gd name="connsiteX1" fmla="*/ 0 w 481704"/>
                  <a:gd name="connsiteY1" fmla="*/ 403391 h 403391"/>
                </a:gdLst>
                <a:ahLst/>
                <a:cxnLst>
                  <a:cxn ang="0">
                    <a:pos x="connsiteX0" y="connsiteY0"/>
                  </a:cxn>
                  <a:cxn ang="0">
                    <a:pos x="connsiteX1" y="connsiteY1"/>
                  </a:cxn>
                </a:cxnLst>
                <a:rect l="l" t="t" r="r" b="b"/>
                <a:pathLst>
                  <a:path w="481704" h="403391">
                    <a:moveTo>
                      <a:pt x="481704" y="0"/>
                    </a:moveTo>
                    <a:cubicBezTo>
                      <a:pt x="375447" y="180628"/>
                      <a:pt x="209010" y="347065"/>
                      <a:pt x="0" y="403391"/>
                    </a:cubicBezTo>
                  </a:path>
                </a:pathLst>
              </a:custGeom>
              <a:noFill/>
              <a:ln w="8757" cap="rnd">
                <a:solidFill>
                  <a:srgbClr val="263238"/>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9F7A9400-4F3F-4378-916A-463E02373BE3}"/>
                  </a:ext>
                </a:extLst>
              </p:cNvPr>
              <p:cNvSpPr/>
              <p:nvPr/>
            </p:nvSpPr>
            <p:spPr>
              <a:xfrm>
                <a:off x="1978807" y="3908995"/>
                <a:ext cx="32936" cy="55887"/>
              </a:xfrm>
              <a:custGeom>
                <a:avLst/>
                <a:gdLst>
                  <a:gd name="connsiteX0" fmla="*/ 32937 w 32936"/>
                  <a:gd name="connsiteY0" fmla="*/ 0 h 55887"/>
                  <a:gd name="connsiteX1" fmla="*/ 0 w 32936"/>
                  <a:gd name="connsiteY1" fmla="*/ 55888 h 55887"/>
                </a:gdLst>
                <a:ahLst/>
                <a:cxnLst>
                  <a:cxn ang="0">
                    <a:pos x="connsiteX0" y="connsiteY0"/>
                  </a:cxn>
                  <a:cxn ang="0">
                    <a:pos x="connsiteX1" y="connsiteY1"/>
                  </a:cxn>
                </a:cxnLst>
                <a:rect l="l" t="t" r="r" b="b"/>
                <a:pathLst>
                  <a:path w="32936" h="55887">
                    <a:moveTo>
                      <a:pt x="32937" y="0"/>
                    </a:moveTo>
                    <a:cubicBezTo>
                      <a:pt x="22600" y="19009"/>
                      <a:pt x="11388" y="37580"/>
                      <a:pt x="0" y="55888"/>
                    </a:cubicBezTo>
                  </a:path>
                </a:pathLst>
              </a:custGeom>
              <a:noFill/>
              <a:ln w="8757" cap="rnd">
                <a:solidFill>
                  <a:srgbClr val="263238"/>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208B1A7C-642D-488B-BCD3-838E60C80428}"/>
                  </a:ext>
                </a:extLst>
              </p:cNvPr>
              <p:cNvSpPr/>
              <p:nvPr/>
            </p:nvSpPr>
            <p:spPr>
              <a:xfrm>
                <a:off x="1529251" y="4583416"/>
                <a:ext cx="482492" cy="203841"/>
              </a:xfrm>
              <a:custGeom>
                <a:avLst/>
                <a:gdLst>
                  <a:gd name="connsiteX0" fmla="*/ 0 w 482492"/>
                  <a:gd name="connsiteY0" fmla="*/ 0 h 203841"/>
                  <a:gd name="connsiteX1" fmla="*/ 348117 w 482492"/>
                  <a:gd name="connsiteY1" fmla="*/ 183344 h 203841"/>
                  <a:gd name="connsiteX2" fmla="*/ 482493 w 482492"/>
                  <a:gd name="connsiteY2" fmla="*/ 203842 h 203841"/>
                </a:gdLst>
                <a:ahLst/>
                <a:cxnLst>
                  <a:cxn ang="0">
                    <a:pos x="connsiteX0" y="connsiteY0"/>
                  </a:cxn>
                  <a:cxn ang="0">
                    <a:pos x="connsiteX1" y="connsiteY1"/>
                  </a:cxn>
                  <a:cxn ang="0">
                    <a:pos x="connsiteX2" y="connsiteY2"/>
                  </a:cxn>
                </a:cxnLst>
                <a:rect l="l" t="t" r="r" b="b"/>
                <a:pathLst>
                  <a:path w="482492" h="203841">
                    <a:moveTo>
                      <a:pt x="0" y="0"/>
                    </a:moveTo>
                    <a:cubicBezTo>
                      <a:pt x="102140" y="82868"/>
                      <a:pt x="220223" y="150231"/>
                      <a:pt x="348117" y="183344"/>
                    </a:cubicBezTo>
                    <a:cubicBezTo>
                      <a:pt x="392091" y="194819"/>
                      <a:pt x="437117" y="201739"/>
                      <a:pt x="482493" y="203842"/>
                    </a:cubicBezTo>
                  </a:path>
                </a:pathLst>
              </a:custGeom>
              <a:noFill/>
              <a:ln w="8757" cap="rnd">
                <a:solidFill>
                  <a:srgbClr val="263238"/>
                </a:solidFill>
                <a:prstDash val="solid"/>
                <a:round/>
              </a:ln>
            </p:spPr>
            <p:txBody>
              <a:bodyPr rtlCol="0" anchor="ctr"/>
              <a:lstStyle/>
              <a:p>
                <a:endParaRPr lang="en-US"/>
              </a:p>
            </p:txBody>
          </p:sp>
          <p:sp>
            <p:nvSpPr>
              <p:cNvPr id="167" name="Freeform: Shape 166">
                <a:extLst>
                  <a:ext uri="{FF2B5EF4-FFF2-40B4-BE49-F238E27FC236}">
                    <a16:creationId xmlns:a16="http://schemas.microsoft.com/office/drawing/2014/main" id="{4ADA3714-2C44-4BB6-B546-A80F34EC3E7E}"/>
                  </a:ext>
                </a:extLst>
              </p:cNvPr>
              <p:cNvSpPr/>
              <p:nvPr/>
            </p:nvSpPr>
            <p:spPr>
              <a:xfrm>
                <a:off x="1455669" y="4517016"/>
                <a:ext cx="46514" cy="43799"/>
              </a:xfrm>
              <a:custGeom>
                <a:avLst/>
                <a:gdLst>
                  <a:gd name="connsiteX0" fmla="*/ 0 w 46514"/>
                  <a:gd name="connsiteY0" fmla="*/ 0 h 43799"/>
                  <a:gd name="connsiteX1" fmla="*/ 46515 w 46514"/>
                  <a:gd name="connsiteY1" fmla="*/ 43799 h 43799"/>
                </a:gdLst>
                <a:ahLst/>
                <a:cxnLst>
                  <a:cxn ang="0">
                    <a:pos x="connsiteX0" y="connsiteY0"/>
                  </a:cxn>
                  <a:cxn ang="0">
                    <a:pos x="connsiteX1" y="connsiteY1"/>
                  </a:cxn>
                </a:cxnLst>
                <a:rect l="l" t="t" r="r" b="b"/>
                <a:pathLst>
                  <a:path w="46514" h="43799">
                    <a:moveTo>
                      <a:pt x="0" y="0"/>
                    </a:moveTo>
                    <a:cubicBezTo>
                      <a:pt x="14716" y="15242"/>
                      <a:pt x="30484" y="29608"/>
                      <a:pt x="46515" y="43799"/>
                    </a:cubicBezTo>
                  </a:path>
                </a:pathLst>
              </a:custGeom>
              <a:noFill/>
              <a:ln w="8757" cap="rnd">
                <a:solidFill>
                  <a:srgbClr val="263238"/>
                </a:solidFill>
                <a:prstDash val="solid"/>
                <a:round/>
              </a:ln>
            </p:spPr>
            <p:txBody>
              <a:bodyPr rtlCol="0" anchor="ctr"/>
              <a:lstStyle/>
              <a:p>
                <a:endParaRPr lang="en-US"/>
              </a:p>
            </p:txBody>
          </p:sp>
          <p:sp>
            <p:nvSpPr>
              <p:cNvPr id="168" name="Freeform: Shape 167">
                <a:extLst>
                  <a:ext uri="{FF2B5EF4-FFF2-40B4-BE49-F238E27FC236}">
                    <a16:creationId xmlns:a16="http://schemas.microsoft.com/office/drawing/2014/main" id="{4DEA6497-A038-4A41-8D20-44F97AF3F1E0}"/>
                  </a:ext>
                </a:extLst>
              </p:cNvPr>
              <p:cNvSpPr/>
              <p:nvPr/>
            </p:nvSpPr>
            <p:spPr>
              <a:xfrm>
                <a:off x="1455669" y="2955267"/>
                <a:ext cx="404267" cy="546295"/>
              </a:xfrm>
              <a:custGeom>
                <a:avLst/>
                <a:gdLst>
                  <a:gd name="connsiteX0" fmla="*/ 356438 w 404267"/>
                  <a:gd name="connsiteY0" fmla="*/ 423406 h 546295"/>
                  <a:gd name="connsiteX1" fmla="*/ 362921 w 404267"/>
                  <a:gd name="connsiteY1" fmla="*/ 515998 h 546295"/>
                  <a:gd name="connsiteX2" fmla="*/ 0 w 404267"/>
                  <a:gd name="connsiteY2" fmla="*/ 402646 h 546295"/>
                  <a:gd name="connsiteX3" fmla="*/ 64122 w 404267"/>
                  <a:gd name="connsiteY3" fmla="*/ 211593 h 546295"/>
                  <a:gd name="connsiteX4" fmla="*/ 19447 w 404267"/>
                  <a:gd name="connsiteY4" fmla="*/ 218 h 546295"/>
                  <a:gd name="connsiteX5" fmla="*/ 268402 w 404267"/>
                  <a:gd name="connsiteY5" fmla="*/ 93598 h 546295"/>
                  <a:gd name="connsiteX6" fmla="*/ 338481 w 404267"/>
                  <a:gd name="connsiteY6" fmla="*/ 195913 h 546295"/>
                  <a:gd name="connsiteX7" fmla="*/ 404267 w 404267"/>
                  <a:gd name="connsiteY7" fmla="*/ 341940 h 546295"/>
                  <a:gd name="connsiteX8" fmla="*/ 356438 w 404267"/>
                  <a:gd name="connsiteY8" fmla="*/ 423406 h 54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67" h="546295">
                    <a:moveTo>
                      <a:pt x="356438" y="423406"/>
                    </a:moveTo>
                    <a:cubicBezTo>
                      <a:pt x="355300" y="454416"/>
                      <a:pt x="357490" y="485426"/>
                      <a:pt x="362921" y="515998"/>
                    </a:cubicBezTo>
                    <a:cubicBezTo>
                      <a:pt x="171255" y="625584"/>
                      <a:pt x="0" y="402646"/>
                      <a:pt x="0" y="402646"/>
                    </a:cubicBezTo>
                    <a:cubicBezTo>
                      <a:pt x="0" y="402646"/>
                      <a:pt x="54311" y="345269"/>
                      <a:pt x="64122" y="211593"/>
                    </a:cubicBezTo>
                    <a:cubicBezTo>
                      <a:pt x="67100" y="170772"/>
                      <a:pt x="19447" y="218"/>
                      <a:pt x="19447" y="218"/>
                    </a:cubicBezTo>
                    <a:cubicBezTo>
                      <a:pt x="19447" y="218"/>
                      <a:pt x="180365" y="-9068"/>
                      <a:pt x="268402" y="93598"/>
                    </a:cubicBezTo>
                    <a:cubicBezTo>
                      <a:pt x="295032" y="125396"/>
                      <a:pt x="318508" y="159647"/>
                      <a:pt x="338481" y="195913"/>
                    </a:cubicBezTo>
                    <a:cubicBezTo>
                      <a:pt x="364585" y="242603"/>
                      <a:pt x="386572" y="291483"/>
                      <a:pt x="404267" y="341940"/>
                    </a:cubicBezTo>
                    <a:cubicBezTo>
                      <a:pt x="370016" y="345269"/>
                      <a:pt x="358716" y="383637"/>
                      <a:pt x="356438" y="423406"/>
                    </a:cubicBezTo>
                    <a:close/>
                  </a:path>
                </a:pathLst>
              </a:custGeom>
              <a:solidFill>
                <a:schemeClr val="bg1"/>
              </a:solidFill>
              <a:ln w="8757" cap="rnd">
                <a:solidFill>
                  <a:srgbClr val="263238"/>
                </a:solidFill>
                <a:prstDash val="solid"/>
                <a:round/>
              </a:ln>
            </p:spPr>
            <p:txBody>
              <a:bodyPr rtlCol="0" anchor="ctr"/>
              <a:lstStyle/>
              <a:p>
                <a:endParaRPr lang="en-US"/>
              </a:p>
            </p:txBody>
          </p:sp>
          <p:sp>
            <p:nvSpPr>
              <p:cNvPr id="169" name="Freeform: Shape 168">
                <a:extLst>
                  <a:ext uri="{FF2B5EF4-FFF2-40B4-BE49-F238E27FC236}">
                    <a16:creationId xmlns:a16="http://schemas.microsoft.com/office/drawing/2014/main" id="{34B3023B-0091-430E-B961-1A3CC578506E}"/>
                  </a:ext>
                </a:extLst>
              </p:cNvPr>
              <p:cNvSpPr/>
              <p:nvPr/>
            </p:nvSpPr>
            <p:spPr>
              <a:xfrm>
                <a:off x="1613434" y="3151180"/>
                <a:ext cx="246502" cy="227493"/>
              </a:xfrm>
              <a:custGeom>
                <a:avLst/>
                <a:gdLst>
                  <a:gd name="connsiteX0" fmla="*/ 246502 w 246502"/>
                  <a:gd name="connsiteY0" fmla="*/ 146027 h 227493"/>
                  <a:gd name="connsiteX1" fmla="*/ 198586 w 246502"/>
                  <a:gd name="connsiteY1" fmla="*/ 227493 h 227493"/>
                  <a:gd name="connsiteX2" fmla="*/ 0 w 246502"/>
                  <a:gd name="connsiteY2" fmla="*/ 40295 h 227493"/>
                  <a:gd name="connsiteX3" fmla="*/ 180716 w 246502"/>
                  <a:gd name="connsiteY3" fmla="*/ 0 h 227493"/>
                  <a:gd name="connsiteX4" fmla="*/ 246502 w 246502"/>
                  <a:gd name="connsiteY4" fmla="*/ 146027 h 227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02" h="227493">
                    <a:moveTo>
                      <a:pt x="246502" y="146027"/>
                    </a:moveTo>
                    <a:cubicBezTo>
                      <a:pt x="212164" y="149356"/>
                      <a:pt x="200863" y="187724"/>
                      <a:pt x="198586" y="227493"/>
                    </a:cubicBezTo>
                    <a:cubicBezTo>
                      <a:pt x="13140" y="181154"/>
                      <a:pt x="0" y="40295"/>
                      <a:pt x="0" y="40295"/>
                    </a:cubicBezTo>
                    <a:lnTo>
                      <a:pt x="180716" y="0"/>
                    </a:lnTo>
                    <a:cubicBezTo>
                      <a:pt x="206820" y="46690"/>
                      <a:pt x="228807" y="95570"/>
                      <a:pt x="246502" y="146027"/>
                    </a:cubicBezTo>
                    <a:close/>
                  </a:path>
                </a:pathLst>
              </a:custGeom>
              <a:solidFill>
                <a:srgbClr val="263238"/>
              </a:solidFill>
              <a:ln w="8757"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9A0C4C38-C898-4AB7-98B5-478B6153D0DD}"/>
                  </a:ext>
                </a:extLst>
              </p:cNvPr>
              <p:cNvSpPr/>
              <p:nvPr/>
            </p:nvSpPr>
            <p:spPr>
              <a:xfrm>
                <a:off x="1814560" y="2679987"/>
                <a:ext cx="170248" cy="296840"/>
              </a:xfrm>
              <a:custGeom>
                <a:avLst/>
                <a:gdLst>
                  <a:gd name="connsiteX0" fmla="*/ 162933 w 170248"/>
                  <a:gd name="connsiteY0" fmla="*/ 16118 h 296840"/>
                  <a:gd name="connsiteX1" fmla="*/ 134727 w 170248"/>
                  <a:gd name="connsiteY1" fmla="*/ 282505 h 296840"/>
                  <a:gd name="connsiteX2" fmla="*/ 0 w 170248"/>
                  <a:gd name="connsiteY2" fmla="*/ 0 h 296840"/>
                  <a:gd name="connsiteX3" fmla="*/ 162933 w 170248"/>
                  <a:gd name="connsiteY3" fmla="*/ 16118 h 296840"/>
                </a:gdLst>
                <a:ahLst/>
                <a:cxnLst>
                  <a:cxn ang="0">
                    <a:pos x="connsiteX0" y="connsiteY0"/>
                  </a:cxn>
                  <a:cxn ang="0">
                    <a:pos x="connsiteX1" y="connsiteY1"/>
                  </a:cxn>
                  <a:cxn ang="0">
                    <a:pos x="connsiteX2" y="connsiteY2"/>
                  </a:cxn>
                  <a:cxn ang="0">
                    <a:pos x="connsiteX3" y="connsiteY3"/>
                  </a:cxn>
                </a:cxnLst>
                <a:rect l="l" t="t" r="r" b="b"/>
                <a:pathLst>
                  <a:path w="170248" h="296840">
                    <a:moveTo>
                      <a:pt x="162933" y="16118"/>
                    </a:moveTo>
                    <a:cubicBezTo>
                      <a:pt x="162933" y="16118"/>
                      <a:pt x="191841" y="191315"/>
                      <a:pt x="134727" y="282505"/>
                    </a:cubicBezTo>
                    <a:cubicBezTo>
                      <a:pt x="77612" y="373695"/>
                      <a:pt x="0" y="0"/>
                      <a:pt x="0" y="0"/>
                    </a:cubicBezTo>
                    <a:lnTo>
                      <a:pt x="162933" y="16118"/>
                    </a:lnTo>
                    <a:close/>
                  </a:path>
                </a:pathLst>
              </a:custGeom>
              <a:solidFill>
                <a:srgbClr val="263238"/>
              </a:solidFill>
              <a:ln w="8757"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FD616124-E497-46BC-B942-E156D13C6247}"/>
                  </a:ext>
                </a:extLst>
              </p:cNvPr>
              <p:cNvSpPr/>
              <p:nvPr/>
            </p:nvSpPr>
            <p:spPr>
              <a:xfrm>
                <a:off x="1443044" y="2628241"/>
                <a:ext cx="539305" cy="717484"/>
              </a:xfrm>
              <a:custGeom>
                <a:avLst/>
                <a:gdLst>
                  <a:gd name="connsiteX0" fmla="*/ 53621 w 539305"/>
                  <a:gd name="connsiteY0" fmla="*/ 463372 h 717484"/>
                  <a:gd name="connsiteX1" fmla="*/ 18582 w 539305"/>
                  <a:gd name="connsiteY1" fmla="*/ 394344 h 717484"/>
                  <a:gd name="connsiteX2" fmla="*/ 203415 w 539305"/>
                  <a:gd name="connsiteY2" fmla="*/ 1903 h 717484"/>
                  <a:gd name="connsiteX3" fmla="*/ 535588 w 539305"/>
                  <a:gd name="connsiteY3" fmla="*/ 262596 h 717484"/>
                  <a:gd name="connsiteX4" fmla="*/ 533836 w 539305"/>
                  <a:gd name="connsiteY4" fmla="*/ 367714 h 717484"/>
                  <a:gd name="connsiteX5" fmla="*/ 531208 w 539305"/>
                  <a:gd name="connsiteY5" fmla="*/ 467489 h 717484"/>
                  <a:gd name="connsiteX6" fmla="*/ 419696 w 539305"/>
                  <a:gd name="connsiteY6" fmla="*/ 714692 h 717484"/>
                  <a:gd name="connsiteX7" fmla="*/ 168288 w 539305"/>
                  <a:gd name="connsiteY7" fmla="*/ 627093 h 717484"/>
                  <a:gd name="connsiteX8" fmla="*/ 152695 w 539305"/>
                  <a:gd name="connsiteY8" fmla="*/ 589514 h 71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305" h="717484">
                    <a:moveTo>
                      <a:pt x="53621" y="463372"/>
                    </a:moveTo>
                    <a:cubicBezTo>
                      <a:pt x="37854" y="442698"/>
                      <a:pt x="26028" y="419310"/>
                      <a:pt x="18582" y="394344"/>
                    </a:cubicBezTo>
                    <a:cubicBezTo>
                      <a:pt x="-24341" y="245427"/>
                      <a:pt x="-4544" y="27832"/>
                      <a:pt x="203415" y="1903"/>
                    </a:cubicBezTo>
                    <a:cubicBezTo>
                      <a:pt x="337353" y="-14829"/>
                      <a:pt x="497833" y="79340"/>
                      <a:pt x="535588" y="262596"/>
                    </a:cubicBezTo>
                    <a:cubicBezTo>
                      <a:pt x="544874" y="307621"/>
                      <a:pt x="533836" y="367714"/>
                      <a:pt x="533836" y="367714"/>
                    </a:cubicBezTo>
                    <a:cubicBezTo>
                      <a:pt x="533836" y="367714"/>
                      <a:pt x="539180" y="434114"/>
                      <a:pt x="531208" y="467489"/>
                    </a:cubicBezTo>
                    <a:cubicBezTo>
                      <a:pt x="500199" y="596346"/>
                      <a:pt x="447640" y="710312"/>
                      <a:pt x="419696" y="714692"/>
                    </a:cubicBezTo>
                    <a:cubicBezTo>
                      <a:pt x="299948" y="733350"/>
                      <a:pt x="181077" y="653373"/>
                      <a:pt x="168288" y="627093"/>
                    </a:cubicBezTo>
                    <a:cubicBezTo>
                      <a:pt x="162068" y="615005"/>
                      <a:pt x="156812" y="602478"/>
                      <a:pt x="152695" y="589514"/>
                    </a:cubicBezTo>
                  </a:path>
                </a:pathLst>
              </a:custGeom>
              <a:solidFill>
                <a:schemeClr val="bg1"/>
              </a:solidFill>
              <a:ln w="8757" cap="rnd">
                <a:solidFill>
                  <a:srgbClr val="263238"/>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C6A23290-7A82-40D0-89B5-381C80DFC7B7}"/>
                  </a:ext>
                </a:extLst>
              </p:cNvPr>
              <p:cNvSpPr/>
              <p:nvPr/>
            </p:nvSpPr>
            <p:spPr>
              <a:xfrm>
                <a:off x="1692272" y="2935388"/>
                <a:ext cx="112739" cy="17731"/>
              </a:xfrm>
              <a:custGeom>
                <a:avLst/>
                <a:gdLst>
                  <a:gd name="connsiteX0" fmla="*/ 112739 w 112739"/>
                  <a:gd name="connsiteY0" fmla="*/ 3891 h 17731"/>
                  <a:gd name="connsiteX1" fmla="*/ 0 w 112739"/>
                  <a:gd name="connsiteY1" fmla="*/ 17732 h 17731"/>
                </a:gdLst>
                <a:ahLst/>
                <a:cxnLst>
                  <a:cxn ang="0">
                    <a:pos x="connsiteX0" y="connsiteY0"/>
                  </a:cxn>
                  <a:cxn ang="0">
                    <a:pos x="connsiteX1" y="connsiteY1"/>
                  </a:cxn>
                </a:cxnLst>
                <a:rect l="l" t="t" r="r" b="b"/>
                <a:pathLst>
                  <a:path w="112739" h="17731">
                    <a:moveTo>
                      <a:pt x="112739" y="3891"/>
                    </a:moveTo>
                    <a:cubicBezTo>
                      <a:pt x="112739" y="3891"/>
                      <a:pt x="33112" y="-11088"/>
                      <a:pt x="0" y="17732"/>
                    </a:cubicBezTo>
                  </a:path>
                </a:pathLst>
              </a:custGeom>
              <a:noFill/>
              <a:ln w="8757" cap="rnd">
                <a:solidFill>
                  <a:srgbClr val="263238"/>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5287F0D3-6C6A-49D5-9B96-CAA7B9B96B7A}"/>
                  </a:ext>
                </a:extLst>
              </p:cNvPr>
              <p:cNvSpPr/>
              <p:nvPr/>
            </p:nvSpPr>
            <p:spPr>
              <a:xfrm>
                <a:off x="1907064" y="2920603"/>
                <a:ext cx="76385" cy="13069"/>
              </a:xfrm>
              <a:custGeom>
                <a:avLst/>
                <a:gdLst>
                  <a:gd name="connsiteX0" fmla="*/ 0 w 76385"/>
                  <a:gd name="connsiteY0" fmla="*/ 6062 h 13069"/>
                  <a:gd name="connsiteX1" fmla="*/ 76386 w 76385"/>
                  <a:gd name="connsiteY1" fmla="*/ 13070 h 13069"/>
                </a:gdLst>
                <a:ahLst/>
                <a:cxnLst>
                  <a:cxn ang="0">
                    <a:pos x="connsiteX0" y="connsiteY0"/>
                  </a:cxn>
                  <a:cxn ang="0">
                    <a:pos x="connsiteX1" y="connsiteY1"/>
                  </a:cxn>
                </a:cxnLst>
                <a:rect l="l" t="t" r="r" b="b"/>
                <a:pathLst>
                  <a:path w="76385" h="13069">
                    <a:moveTo>
                      <a:pt x="0" y="6062"/>
                    </a:moveTo>
                    <a:cubicBezTo>
                      <a:pt x="0" y="6062"/>
                      <a:pt x="50719" y="-11458"/>
                      <a:pt x="76386" y="13070"/>
                    </a:cubicBezTo>
                  </a:path>
                </a:pathLst>
              </a:custGeom>
              <a:noFill/>
              <a:ln w="8757" cap="rnd">
                <a:solidFill>
                  <a:srgbClr val="263238"/>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42E49ECC-8C65-439C-AC38-4340578F2A41}"/>
                  </a:ext>
                </a:extLst>
              </p:cNvPr>
              <p:cNvSpPr/>
              <p:nvPr/>
            </p:nvSpPr>
            <p:spPr>
              <a:xfrm>
                <a:off x="1828225" y="2953996"/>
                <a:ext cx="83218" cy="194813"/>
              </a:xfrm>
              <a:custGeom>
                <a:avLst/>
                <a:gdLst>
                  <a:gd name="connsiteX0" fmla="*/ 58428 w 83218"/>
                  <a:gd name="connsiteY0" fmla="*/ 0 h 194813"/>
                  <a:gd name="connsiteX1" fmla="*/ 56764 w 83218"/>
                  <a:gd name="connsiteY1" fmla="*/ 73583 h 194813"/>
                  <a:gd name="connsiteX2" fmla="*/ 83043 w 83218"/>
                  <a:gd name="connsiteY2" fmla="*/ 173795 h 194813"/>
                  <a:gd name="connsiteX3" fmla="*/ 0 w 83218"/>
                  <a:gd name="connsiteY3" fmla="*/ 174496 h 194813"/>
                </a:gdLst>
                <a:ahLst/>
                <a:cxnLst>
                  <a:cxn ang="0">
                    <a:pos x="connsiteX0" y="connsiteY0"/>
                  </a:cxn>
                  <a:cxn ang="0">
                    <a:pos x="connsiteX1" y="connsiteY1"/>
                  </a:cxn>
                  <a:cxn ang="0">
                    <a:pos x="connsiteX2" y="connsiteY2"/>
                  </a:cxn>
                  <a:cxn ang="0">
                    <a:pos x="connsiteX3" y="connsiteY3"/>
                  </a:cxn>
                </a:cxnLst>
                <a:rect l="l" t="t" r="r" b="b"/>
                <a:pathLst>
                  <a:path w="83218" h="194813">
                    <a:moveTo>
                      <a:pt x="58428" y="0"/>
                    </a:moveTo>
                    <a:cubicBezTo>
                      <a:pt x="58428" y="0"/>
                      <a:pt x="51946" y="52559"/>
                      <a:pt x="56764" y="73583"/>
                    </a:cubicBezTo>
                    <a:cubicBezTo>
                      <a:pt x="61582" y="94606"/>
                      <a:pt x="80240" y="150407"/>
                      <a:pt x="83043" y="173795"/>
                    </a:cubicBezTo>
                    <a:cubicBezTo>
                      <a:pt x="87599" y="211200"/>
                      <a:pt x="1927" y="190439"/>
                      <a:pt x="0" y="174496"/>
                    </a:cubicBezTo>
                  </a:path>
                </a:pathLst>
              </a:custGeom>
              <a:noFill/>
              <a:ln w="8757" cap="rnd">
                <a:solidFill>
                  <a:srgbClr val="263238"/>
                </a:solidFill>
                <a:prstDash val="solid"/>
                <a:round/>
              </a:ln>
            </p:spPr>
            <p:txBody>
              <a:bodyPr rtlCol="0" anchor="ctr"/>
              <a:lstStyle/>
              <a:p>
                <a:endParaRPr lang="en-US"/>
              </a:p>
            </p:txBody>
          </p:sp>
          <p:sp>
            <p:nvSpPr>
              <p:cNvPr id="175" name="Freeform: Shape 174">
                <a:extLst>
                  <a:ext uri="{FF2B5EF4-FFF2-40B4-BE49-F238E27FC236}">
                    <a16:creationId xmlns:a16="http://schemas.microsoft.com/office/drawing/2014/main" id="{55914EE1-A8F3-41C5-B838-248147B15E9B}"/>
                  </a:ext>
                </a:extLst>
              </p:cNvPr>
              <p:cNvSpPr/>
              <p:nvPr/>
            </p:nvSpPr>
            <p:spPr>
              <a:xfrm>
                <a:off x="1740375" y="3008151"/>
                <a:ext cx="22663" cy="31056"/>
              </a:xfrm>
              <a:custGeom>
                <a:avLst/>
                <a:gdLst>
                  <a:gd name="connsiteX0" fmla="*/ 22502 w 22663"/>
                  <a:gd name="connsiteY0" fmla="*/ 14172 h 31056"/>
                  <a:gd name="connsiteX1" fmla="*/ 13217 w 22663"/>
                  <a:gd name="connsiteY1" fmla="*/ 30990 h 31056"/>
                  <a:gd name="connsiteX2" fmla="*/ 164 w 22663"/>
                  <a:gd name="connsiteY2" fmla="*/ 16887 h 31056"/>
                  <a:gd name="connsiteX3" fmla="*/ 8924 w 22663"/>
                  <a:gd name="connsiteY3" fmla="*/ 68 h 31056"/>
                  <a:gd name="connsiteX4" fmla="*/ 22502 w 22663"/>
                  <a:gd name="connsiteY4" fmla="*/ 14172 h 31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3" h="31056">
                    <a:moveTo>
                      <a:pt x="22502" y="14172"/>
                    </a:moveTo>
                    <a:cubicBezTo>
                      <a:pt x="23553" y="22931"/>
                      <a:pt x="19348" y="30202"/>
                      <a:pt x="13217" y="30990"/>
                    </a:cubicBezTo>
                    <a:cubicBezTo>
                      <a:pt x="7085" y="31779"/>
                      <a:pt x="1216" y="25384"/>
                      <a:pt x="164" y="16887"/>
                    </a:cubicBezTo>
                    <a:cubicBezTo>
                      <a:pt x="-887" y="8390"/>
                      <a:pt x="3230" y="857"/>
                      <a:pt x="8924" y="68"/>
                    </a:cubicBezTo>
                    <a:cubicBezTo>
                      <a:pt x="14618" y="-720"/>
                      <a:pt x="21451" y="5412"/>
                      <a:pt x="22502" y="14172"/>
                    </a:cubicBezTo>
                    <a:close/>
                  </a:path>
                </a:pathLst>
              </a:custGeom>
              <a:solidFill>
                <a:srgbClr val="263238"/>
              </a:solidFill>
              <a:ln w="8757"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62A92A5-A07B-4347-9AC2-E0E8DC316FCE}"/>
                  </a:ext>
                </a:extLst>
              </p:cNvPr>
              <p:cNvSpPr/>
              <p:nvPr/>
            </p:nvSpPr>
            <p:spPr>
              <a:xfrm>
                <a:off x="1910755" y="2993536"/>
                <a:ext cx="22662" cy="30954"/>
              </a:xfrm>
              <a:custGeom>
                <a:avLst/>
                <a:gdLst>
                  <a:gd name="connsiteX0" fmla="*/ 22501 w 22662"/>
                  <a:gd name="connsiteY0" fmla="*/ 14070 h 30954"/>
                  <a:gd name="connsiteX1" fmla="*/ 13216 w 22662"/>
                  <a:gd name="connsiteY1" fmla="*/ 30888 h 30954"/>
                  <a:gd name="connsiteX2" fmla="*/ 164 w 22662"/>
                  <a:gd name="connsiteY2" fmla="*/ 16785 h 30954"/>
                  <a:gd name="connsiteX3" fmla="*/ 9449 w 22662"/>
                  <a:gd name="connsiteY3" fmla="*/ 54 h 30954"/>
                  <a:gd name="connsiteX4" fmla="*/ 22501 w 22662"/>
                  <a:gd name="connsiteY4" fmla="*/ 14070 h 3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2" h="30954">
                    <a:moveTo>
                      <a:pt x="22501" y="14070"/>
                    </a:moveTo>
                    <a:cubicBezTo>
                      <a:pt x="23553" y="22829"/>
                      <a:pt x="19348" y="30100"/>
                      <a:pt x="13216" y="30888"/>
                    </a:cubicBezTo>
                    <a:cubicBezTo>
                      <a:pt x="7084" y="31677"/>
                      <a:pt x="1215" y="25370"/>
                      <a:pt x="164" y="16785"/>
                    </a:cubicBezTo>
                    <a:cubicBezTo>
                      <a:pt x="-888" y="8200"/>
                      <a:pt x="3230" y="755"/>
                      <a:pt x="9449" y="54"/>
                    </a:cubicBezTo>
                    <a:cubicBezTo>
                      <a:pt x="15669" y="-647"/>
                      <a:pt x="21450" y="5572"/>
                      <a:pt x="22501" y="14070"/>
                    </a:cubicBezTo>
                    <a:close/>
                  </a:path>
                </a:pathLst>
              </a:custGeom>
              <a:solidFill>
                <a:srgbClr val="263238"/>
              </a:solidFill>
              <a:ln w="8757"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C03FBC4A-1460-4F79-B147-21B3DEF723B2}"/>
                  </a:ext>
                </a:extLst>
              </p:cNvPr>
              <p:cNvSpPr/>
              <p:nvPr/>
            </p:nvSpPr>
            <p:spPr>
              <a:xfrm>
                <a:off x="1761563" y="3191475"/>
                <a:ext cx="115892" cy="56890"/>
              </a:xfrm>
              <a:custGeom>
                <a:avLst/>
                <a:gdLst>
                  <a:gd name="connsiteX0" fmla="*/ 115893 w 115892"/>
                  <a:gd name="connsiteY0" fmla="*/ 0 h 56890"/>
                  <a:gd name="connsiteX1" fmla="*/ 0 w 115892"/>
                  <a:gd name="connsiteY1" fmla="*/ 5694 h 56890"/>
                  <a:gd name="connsiteX2" fmla="*/ 55362 w 115892"/>
                  <a:gd name="connsiteY2" fmla="*/ 56063 h 56890"/>
                  <a:gd name="connsiteX3" fmla="*/ 103016 w 115892"/>
                  <a:gd name="connsiteY3" fmla="*/ 14016 h 56890"/>
                </a:gdLst>
                <a:ahLst/>
                <a:cxnLst>
                  <a:cxn ang="0">
                    <a:pos x="connsiteX0" y="connsiteY0"/>
                  </a:cxn>
                  <a:cxn ang="0">
                    <a:pos x="connsiteX1" y="connsiteY1"/>
                  </a:cxn>
                  <a:cxn ang="0">
                    <a:pos x="connsiteX2" y="connsiteY2"/>
                  </a:cxn>
                  <a:cxn ang="0">
                    <a:pos x="connsiteX3" y="connsiteY3"/>
                  </a:cxn>
                </a:cxnLst>
                <a:rect l="l" t="t" r="r" b="b"/>
                <a:pathLst>
                  <a:path w="115892" h="56890">
                    <a:moveTo>
                      <a:pt x="115893" y="0"/>
                    </a:moveTo>
                    <a:cubicBezTo>
                      <a:pt x="77612" y="6745"/>
                      <a:pt x="38719" y="8672"/>
                      <a:pt x="0" y="5694"/>
                    </a:cubicBezTo>
                    <a:cubicBezTo>
                      <a:pt x="0" y="5694"/>
                      <a:pt x="16907" y="51070"/>
                      <a:pt x="55362" y="56063"/>
                    </a:cubicBezTo>
                    <a:cubicBezTo>
                      <a:pt x="115192" y="63859"/>
                      <a:pt x="103016" y="14016"/>
                      <a:pt x="103016" y="14016"/>
                    </a:cubicBezTo>
                  </a:path>
                </a:pathLst>
              </a:custGeom>
              <a:noFill/>
              <a:ln w="8757" cap="rnd">
                <a:solidFill>
                  <a:srgbClr val="263238"/>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36BE447B-1056-44FC-9B78-A908F5C3B1B1}"/>
                  </a:ext>
                </a:extLst>
              </p:cNvPr>
              <p:cNvSpPr/>
              <p:nvPr/>
            </p:nvSpPr>
            <p:spPr>
              <a:xfrm>
                <a:off x="1432122" y="2616768"/>
                <a:ext cx="545546" cy="539668"/>
              </a:xfrm>
              <a:custGeom>
                <a:avLst/>
                <a:gdLst>
                  <a:gd name="connsiteX0" fmla="*/ 149776 w 545546"/>
                  <a:gd name="connsiteY0" fmla="*/ 400124 h 539668"/>
                  <a:gd name="connsiteX1" fmla="*/ 194977 w 545546"/>
                  <a:gd name="connsiteY1" fmla="*/ 385407 h 539668"/>
                  <a:gd name="connsiteX2" fmla="*/ 234221 w 545546"/>
                  <a:gd name="connsiteY2" fmla="*/ 257776 h 539668"/>
                  <a:gd name="connsiteX3" fmla="*/ 210307 w 545546"/>
                  <a:gd name="connsiteY3" fmla="*/ 160279 h 539668"/>
                  <a:gd name="connsiteX4" fmla="*/ 534421 w 545546"/>
                  <a:gd name="connsiteY4" fmla="*/ 174383 h 539668"/>
                  <a:gd name="connsiteX5" fmla="*/ 545546 w 545546"/>
                  <a:gd name="connsiteY5" fmla="*/ 79601 h 539668"/>
                  <a:gd name="connsiteX6" fmla="*/ 189108 w 545546"/>
                  <a:gd name="connsiteY6" fmla="*/ 8558 h 539668"/>
                  <a:gd name="connsiteX7" fmla="*/ 75755 w 545546"/>
                  <a:gd name="connsiteY7" fmla="*/ 539668 h 539668"/>
                  <a:gd name="connsiteX8" fmla="*/ 125862 w 545546"/>
                  <a:gd name="connsiteY8" fmla="*/ 490526 h 539668"/>
                  <a:gd name="connsiteX9" fmla="*/ 149776 w 545546"/>
                  <a:gd name="connsiteY9" fmla="*/ 400124 h 53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546" h="539668">
                    <a:moveTo>
                      <a:pt x="149776" y="400124"/>
                    </a:moveTo>
                    <a:lnTo>
                      <a:pt x="194977" y="385407"/>
                    </a:lnTo>
                    <a:cubicBezTo>
                      <a:pt x="194977" y="385407"/>
                      <a:pt x="181049" y="312087"/>
                      <a:pt x="234221" y="257776"/>
                    </a:cubicBezTo>
                    <a:lnTo>
                      <a:pt x="210307" y="160279"/>
                    </a:lnTo>
                    <a:cubicBezTo>
                      <a:pt x="210307" y="160279"/>
                      <a:pt x="434384" y="95281"/>
                      <a:pt x="534421" y="174383"/>
                    </a:cubicBezTo>
                    <a:lnTo>
                      <a:pt x="545546" y="79601"/>
                    </a:lnTo>
                    <a:cubicBezTo>
                      <a:pt x="545546" y="79601"/>
                      <a:pt x="444895" y="-31036"/>
                      <a:pt x="189108" y="8558"/>
                    </a:cubicBezTo>
                    <a:cubicBezTo>
                      <a:pt x="-66680" y="48153"/>
                      <a:pt x="-18501" y="405555"/>
                      <a:pt x="75755" y="539668"/>
                    </a:cubicBezTo>
                    <a:lnTo>
                      <a:pt x="125862" y="490526"/>
                    </a:lnTo>
                    <a:lnTo>
                      <a:pt x="149776" y="400124"/>
                    </a:lnTo>
                    <a:close/>
                  </a:path>
                </a:pathLst>
              </a:custGeom>
              <a:solidFill>
                <a:srgbClr val="263238"/>
              </a:solidFill>
              <a:ln w="8757"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E0EAF3C6-9F66-474C-9F6E-B0F82285A711}"/>
                  </a:ext>
                </a:extLst>
              </p:cNvPr>
              <p:cNvSpPr/>
              <p:nvPr/>
            </p:nvSpPr>
            <p:spPr>
              <a:xfrm>
                <a:off x="1504712" y="2952244"/>
                <a:ext cx="96544" cy="195732"/>
              </a:xfrm>
              <a:custGeom>
                <a:avLst/>
                <a:gdLst>
                  <a:gd name="connsiteX0" fmla="*/ 96545 w 96544"/>
                  <a:gd name="connsiteY0" fmla="*/ 68239 h 195732"/>
                  <a:gd name="connsiteX1" fmla="*/ 48629 w 96544"/>
                  <a:gd name="connsiteY1" fmla="*/ 0 h 195732"/>
                  <a:gd name="connsiteX2" fmla="*/ 625 w 96544"/>
                  <a:gd name="connsiteY2" fmla="*/ 49143 h 195732"/>
                  <a:gd name="connsiteX3" fmla="*/ 19896 w 96544"/>
                  <a:gd name="connsiteY3" fmla="*/ 152509 h 195732"/>
                  <a:gd name="connsiteX4" fmla="*/ 64922 w 96544"/>
                  <a:gd name="connsiteY4" fmla="*/ 190176 h 195732"/>
                  <a:gd name="connsiteX5" fmla="*/ 88136 w 96544"/>
                  <a:gd name="connsiteY5" fmla="*/ 180803 h 19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544" h="195732">
                    <a:moveTo>
                      <a:pt x="96545" y="68239"/>
                    </a:moveTo>
                    <a:cubicBezTo>
                      <a:pt x="96545" y="68239"/>
                      <a:pt x="71930" y="0"/>
                      <a:pt x="48629" y="0"/>
                    </a:cubicBezTo>
                    <a:cubicBezTo>
                      <a:pt x="25327" y="0"/>
                      <a:pt x="-4719" y="22776"/>
                      <a:pt x="625" y="49143"/>
                    </a:cubicBezTo>
                    <a:cubicBezTo>
                      <a:pt x="5968" y="75510"/>
                      <a:pt x="10611" y="147253"/>
                      <a:pt x="19896" y="152509"/>
                    </a:cubicBezTo>
                    <a:cubicBezTo>
                      <a:pt x="29182" y="157765"/>
                      <a:pt x="58527" y="178000"/>
                      <a:pt x="64922" y="190176"/>
                    </a:cubicBezTo>
                    <a:cubicBezTo>
                      <a:pt x="71317" y="202353"/>
                      <a:pt x="90676" y="192366"/>
                      <a:pt x="88136" y="180803"/>
                    </a:cubicBezTo>
                  </a:path>
                </a:pathLst>
              </a:custGeom>
              <a:solidFill>
                <a:srgbClr val="BFBFBF"/>
              </a:solidFill>
              <a:ln w="8757" cap="rnd">
                <a:solidFill>
                  <a:srgbClr val="263238"/>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EA8B4762-B40A-46EC-9B9D-284FB7E3A08E}"/>
                  </a:ext>
                </a:extLst>
              </p:cNvPr>
              <p:cNvSpPr/>
              <p:nvPr/>
            </p:nvSpPr>
            <p:spPr>
              <a:xfrm>
                <a:off x="2372515" y="3387777"/>
                <a:ext cx="362928" cy="435027"/>
              </a:xfrm>
              <a:custGeom>
                <a:avLst/>
                <a:gdLst>
                  <a:gd name="connsiteX0" fmla="*/ 146512 w 362928"/>
                  <a:gd name="connsiteY0" fmla="*/ 434933 h 435027"/>
                  <a:gd name="connsiteX1" fmla="*/ 24838 w 362928"/>
                  <a:gd name="connsiteY1" fmla="*/ 434408 h 435027"/>
                  <a:gd name="connsiteX2" fmla="*/ 924 w 362928"/>
                  <a:gd name="connsiteY2" fmla="*/ 394901 h 435027"/>
                  <a:gd name="connsiteX3" fmla="*/ 161930 w 362928"/>
                  <a:gd name="connsiteY3" fmla="*/ 23220 h 435027"/>
                  <a:gd name="connsiteX4" fmla="*/ 200035 w 362928"/>
                  <a:gd name="connsiteY4" fmla="*/ 94 h 435027"/>
                  <a:gd name="connsiteX5" fmla="*/ 330206 w 362928"/>
                  <a:gd name="connsiteY5" fmla="*/ 14548 h 435027"/>
                  <a:gd name="connsiteX6" fmla="*/ 362267 w 362928"/>
                  <a:gd name="connsiteY6" fmla="*/ 50638 h 435027"/>
                  <a:gd name="connsiteX7" fmla="*/ 184530 w 362928"/>
                  <a:gd name="connsiteY7" fmla="*/ 411807 h 435027"/>
                  <a:gd name="connsiteX8" fmla="*/ 146512 w 362928"/>
                  <a:gd name="connsiteY8" fmla="*/ 434933 h 43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928" h="435027">
                    <a:moveTo>
                      <a:pt x="146512" y="434933"/>
                    </a:moveTo>
                    <a:lnTo>
                      <a:pt x="24838" y="434408"/>
                    </a:lnTo>
                    <a:cubicBezTo>
                      <a:pt x="12224" y="433532"/>
                      <a:pt x="-4070" y="406551"/>
                      <a:pt x="924" y="394901"/>
                    </a:cubicBezTo>
                    <a:lnTo>
                      <a:pt x="161930" y="23220"/>
                    </a:lnTo>
                    <a:cubicBezTo>
                      <a:pt x="168412" y="8241"/>
                      <a:pt x="183742" y="-1045"/>
                      <a:pt x="200035" y="94"/>
                    </a:cubicBezTo>
                    <a:lnTo>
                      <a:pt x="330206" y="14548"/>
                    </a:lnTo>
                    <a:cubicBezTo>
                      <a:pt x="342733" y="15424"/>
                      <a:pt x="367261" y="39075"/>
                      <a:pt x="362267" y="50638"/>
                    </a:cubicBezTo>
                    <a:lnTo>
                      <a:pt x="184530" y="411807"/>
                    </a:lnTo>
                    <a:cubicBezTo>
                      <a:pt x="178048" y="426787"/>
                      <a:pt x="162806" y="436072"/>
                      <a:pt x="146512" y="434933"/>
                    </a:cubicBezTo>
                    <a:close/>
                  </a:path>
                </a:pathLst>
              </a:custGeom>
              <a:solidFill>
                <a:srgbClr val="263238"/>
              </a:solidFill>
              <a:ln w="8757" cap="flat">
                <a:solidFill>
                  <a:srgbClr val="263238"/>
                </a:solid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E9F5A04D-8BBF-44A2-B183-10F7810E53BD}"/>
                  </a:ext>
                </a:extLst>
              </p:cNvPr>
              <p:cNvSpPr/>
              <p:nvPr/>
            </p:nvSpPr>
            <p:spPr>
              <a:xfrm>
                <a:off x="2386784" y="3403268"/>
                <a:ext cx="347791" cy="435041"/>
              </a:xfrm>
              <a:custGeom>
                <a:avLst/>
                <a:gdLst>
                  <a:gd name="connsiteX0" fmla="*/ 147135 w 347791"/>
                  <a:gd name="connsiteY0" fmla="*/ 434947 h 435041"/>
                  <a:gd name="connsiteX1" fmla="*/ 16963 w 347791"/>
                  <a:gd name="connsiteY1" fmla="*/ 420494 h 435041"/>
                  <a:gd name="connsiteX2" fmla="*/ 57 w 347791"/>
                  <a:gd name="connsiteY2" fmla="*/ 400784 h 435041"/>
                  <a:gd name="connsiteX3" fmla="*/ 1458 w 347791"/>
                  <a:gd name="connsiteY3" fmla="*/ 394915 h 435041"/>
                  <a:gd name="connsiteX4" fmla="*/ 162640 w 347791"/>
                  <a:gd name="connsiteY4" fmla="*/ 23147 h 435041"/>
                  <a:gd name="connsiteX5" fmla="*/ 200745 w 347791"/>
                  <a:gd name="connsiteY5" fmla="*/ 108 h 435041"/>
                  <a:gd name="connsiteX6" fmla="*/ 330829 w 347791"/>
                  <a:gd name="connsiteY6" fmla="*/ 14562 h 435041"/>
                  <a:gd name="connsiteX7" fmla="*/ 347735 w 347791"/>
                  <a:gd name="connsiteY7" fmla="*/ 34096 h 435041"/>
                  <a:gd name="connsiteX8" fmla="*/ 346334 w 347791"/>
                  <a:gd name="connsiteY8" fmla="*/ 40053 h 435041"/>
                  <a:gd name="connsiteX9" fmla="*/ 185240 w 347791"/>
                  <a:gd name="connsiteY9" fmla="*/ 411821 h 435041"/>
                  <a:gd name="connsiteX10" fmla="*/ 147135 w 347791"/>
                  <a:gd name="connsiteY10" fmla="*/ 434947 h 43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791" h="435041">
                    <a:moveTo>
                      <a:pt x="147135" y="434947"/>
                    </a:moveTo>
                    <a:lnTo>
                      <a:pt x="16963" y="420494"/>
                    </a:lnTo>
                    <a:cubicBezTo>
                      <a:pt x="6802" y="419705"/>
                      <a:pt x="-732" y="410858"/>
                      <a:pt x="57" y="400784"/>
                    </a:cubicBezTo>
                    <a:cubicBezTo>
                      <a:pt x="232" y="398769"/>
                      <a:pt x="670" y="396842"/>
                      <a:pt x="1458" y="394915"/>
                    </a:cubicBezTo>
                    <a:lnTo>
                      <a:pt x="162640" y="23147"/>
                    </a:lnTo>
                    <a:cubicBezTo>
                      <a:pt x="169122" y="8167"/>
                      <a:pt x="184451" y="-1118"/>
                      <a:pt x="200745" y="108"/>
                    </a:cubicBezTo>
                    <a:lnTo>
                      <a:pt x="330829" y="14562"/>
                    </a:lnTo>
                    <a:cubicBezTo>
                      <a:pt x="340902" y="15263"/>
                      <a:pt x="348524" y="24023"/>
                      <a:pt x="347735" y="34096"/>
                    </a:cubicBezTo>
                    <a:cubicBezTo>
                      <a:pt x="347560" y="36111"/>
                      <a:pt x="347122" y="38126"/>
                      <a:pt x="346334" y="40053"/>
                    </a:cubicBezTo>
                    <a:lnTo>
                      <a:pt x="185240" y="411821"/>
                    </a:lnTo>
                    <a:cubicBezTo>
                      <a:pt x="178758" y="426801"/>
                      <a:pt x="163428" y="436086"/>
                      <a:pt x="147135" y="434947"/>
                    </a:cubicBezTo>
                    <a:close/>
                  </a:path>
                </a:pathLst>
              </a:custGeom>
              <a:solidFill>
                <a:srgbClr val="263238"/>
              </a:solidFill>
              <a:ln w="8757"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FA976FC7-A4D5-4AA3-A9D5-9B9F8552EF3A}"/>
                  </a:ext>
                </a:extLst>
              </p:cNvPr>
              <p:cNvSpPr/>
              <p:nvPr/>
            </p:nvSpPr>
            <p:spPr>
              <a:xfrm>
                <a:off x="2386784" y="3403268"/>
                <a:ext cx="347791" cy="435041"/>
              </a:xfrm>
              <a:custGeom>
                <a:avLst/>
                <a:gdLst>
                  <a:gd name="connsiteX0" fmla="*/ 147135 w 347791"/>
                  <a:gd name="connsiteY0" fmla="*/ 434947 h 435041"/>
                  <a:gd name="connsiteX1" fmla="*/ 16963 w 347791"/>
                  <a:gd name="connsiteY1" fmla="*/ 420494 h 435041"/>
                  <a:gd name="connsiteX2" fmla="*/ 57 w 347791"/>
                  <a:gd name="connsiteY2" fmla="*/ 400784 h 435041"/>
                  <a:gd name="connsiteX3" fmla="*/ 1458 w 347791"/>
                  <a:gd name="connsiteY3" fmla="*/ 394915 h 435041"/>
                  <a:gd name="connsiteX4" fmla="*/ 162640 w 347791"/>
                  <a:gd name="connsiteY4" fmla="*/ 23147 h 435041"/>
                  <a:gd name="connsiteX5" fmla="*/ 200745 w 347791"/>
                  <a:gd name="connsiteY5" fmla="*/ 108 h 435041"/>
                  <a:gd name="connsiteX6" fmla="*/ 330829 w 347791"/>
                  <a:gd name="connsiteY6" fmla="*/ 14562 h 435041"/>
                  <a:gd name="connsiteX7" fmla="*/ 347735 w 347791"/>
                  <a:gd name="connsiteY7" fmla="*/ 34096 h 435041"/>
                  <a:gd name="connsiteX8" fmla="*/ 346334 w 347791"/>
                  <a:gd name="connsiteY8" fmla="*/ 40053 h 435041"/>
                  <a:gd name="connsiteX9" fmla="*/ 185240 w 347791"/>
                  <a:gd name="connsiteY9" fmla="*/ 411821 h 435041"/>
                  <a:gd name="connsiteX10" fmla="*/ 147135 w 347791"/>
                  <a:gd name="connsiteY10" fmla="*/ 434947 h 43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791" h="435041">
                    <a:moveTo>
                      <a:pt x="147135" y="434947"/>
                    </a:moveTo>
                    <a:lnTo>
                      <a:pt x="16963" y="420494"/>
                    </a:lnTo>
                    <a:cubicBezTo>
                      <a:pt x="6802" y="419705"/>
                      <a:pt x="-732" y="410858"/>
                      <a:pt x="57" y="400784"/>
                    </a:cubicBezTo>
                    <a:cubicBezTo>
                      <a:pt x="232" y="398769"/>
                      <a:pt x="670" y="396842"/>
                      <a:pt x="1458" y="394915"/>
                    </a:cubicBezTo>
                    <a:lnTo>
                      <a:pt x="162640" y="23147"/>
                    </a:lnTo>
                    <a:cubicBezTo>
                      <a:pt x="169122" y="8167"/>
                      <a:pt x="184451" y="-1118"/>
                      <a:pt x="200745" y="108"/>
                    </a:cubicBezTo>
                    <a:lnTo>
                      <a:pt x="330829" y="14562"/>
                    </a:lnTo>
                    <a:cubicBezTo>
                      <a:pt x="340902" y="15263"/>
                      <a:pt x="348524" y="24023"/>
                      <a:pt x="347735" y="34096"/>
                    </a:cubicBezTo>
                    <a:cubicBezTo>
                      <a:pt x="347560" y="36111"/>
                      <a:pt x="347122" y="38126"/>
                      <a:pt x="346334" y="40053"/>
                    </a:cubicBezTo>
                    <a:lnTo>
                      <a:pt x="185240" y="411821"/>
                    </a:lnTo>
                    <a:cubicBezTo>
                      <a:pt x="178758" y="426801"/>
                      <a:pt x="163428" y="436086"/>
                      <a:pt x="147135" y="434947"/>
                    </a:cubicBezTo>
                    <a:close/>
                  </a:path>
                </a:pathLst>
              </a:custGeom>
              <a:solidFill>
                <a:srgbClr val="FFFFFF">
                  <a:alpha val="30000"/>
                </a:srgbClr>
              </a:solidFill>
              <a:ln w="8757"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80A77EE-F665-46BF-8166-CF95EC597E1E}"/>
                  </a:ext>
                </a:extLst>
              </p:cNvPr>
              <p:cNvSpPr/>
              <p:nvPr/>
            </p:nvSpPr>
            <p:spPr>
              <a:xfrm>
                <a:off x="2386784" y="3403268"/>
                <a:ext cx="347791" cy="435041"/>
              </a:xfrm>
              <a:custGeom>
                <a:avLst/>
                <a:gdLst>
                  <a:gd name="connsiteX0" fmla="*/ 147135 w 347791"/>
                  <a:gd name="connsiteY0" fmla="*/ 434947 h 435041"/>
                  <a:gd name="connsiteX1" fmla="*/ 16963 w 347791"/>
                  <a:gd name="connsiteY1" fmla="*/ 420494 h 435041"/>
                  <a:gd name="connsiteX2" fmla="*/ 57 w 347791"/>
                  <a:gd name="connsiteY2" fmla="*/ 400784 h 435041"/>
                  <a:gd name="connsiteX3" fmla="*/ 1458 w 347791"/>
                  <a:gd name="connsiteY3" fmla="*/ 394915 h 435041"/>
                  <a:gd name="connsiteX4" fmla="*/ 162640 w 347791"/>
                  <a:gd name="connsiteY4" fmla="*/ 23147 h 435041"/>
                  <a:gd name="connsiteX5" fmla="*/ 200745 w 347791"/>
                  <a:gd name="connsiteY5" fmla="*/ 108 h 435041"/>
                  <a:gd name="connsiteX6" fmla="*/ 330829 w 347791"/>
                  <a:gd name="connsiteY6" fmla="*/ 14562 h 435041"/>
                  <a:gd name="connsiteX7" fmla="*/ 347735 w 347791"/>
                  <a:gd name="connsiteY7" fmla="*/ 34096 h 435041"/>
                  <a:gd name="connsiteX8" fmla="*/ 346334 w 347791"/>
                  <a:gd name="connsiteY8" fmla="*/ 40053 h 435041"/>
                  <a:gd name="connsiteX9" fmla="*/ 185240 w 347791"/>
                  <a:gd name="connsiteY9" fmla="*/ 411821 h 435041"/>
                  <a:gd name="connsiteX10" fmla="*/ 147135 w 347791"/>
                  <a:gd name="connsiteY10" fmla="*/ 434947 h 43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7791" h="435041">
                    <a:moveTo>
                      <a:pt x="147135" y="434947"/>
                    </a:moveTo>
                    <a:lnTo>
                      <a:pt x="16963" y="420494"/>
                    </a:lnTo>
                    <a:cubicBezTo>
                      <a:pt x="6802" y="419705"/>
                      <a:pt x="-732" y="410858"/>
                      <a:pt x="57" y="400784"/>
                    </a:cubicBezTo>
                    <a:cubicBezTo>
                      <a:pt x="232" y="398769"/>
                      <a:pt x="670" y="396842"/>
                      <a:pt x="1458" y="394915"/>
                    </a:cubicBezTo>
                    <a:lnTo>
                      <a:pt x="162640" y="23147"/>
                    </a:lnTo>
                    <a:cubicBezTo>
                      <a:pt x="169122" y="8167"/>
                      <a:pt x="184451" y="-1118"/>
                      <a:pt x="200745" y="108"/>
                    </a:cubicBezTo>
                    <a:lnTo>
                      <a:pt x="330829" y="14562"/>
                    </a:lnTo>
                    <a:cubicBezTo>
                      <a:pt x="340902" y="15263"/>
                      <a:pt x="348524" y="24023"/>
                      <a:pt x="347735" y="34096"/>
                    </a:cubicBezTo>
                    <a:cubicBezTo>
                      <a:pt x="347560" y="36111"/>
                      <a:pt x="347122" y="38126"/>
                      <a:pt x="346334" y="40053"/>
                    </a:cubicBezTo>
                    <a:lnTo>
                      <a:pt x="185240" y="411821"/>
                    </a:lnTo>
                    <a:cubicBezTo>
                      <a:pt x="178758" y="426801"/>
                      <a:pt x="163428" y="436086"/>
                      <a:pt x="147135" y="434947"/>
                    </a:cubicBezTo>
                    <a:close/>
                  </a:path>
                </a:pathLst>
              </a:custGeom>
              <a:noFill/>
              <a:ln w="8757" cap="rnd">
                <a:solidFill>
                  <a:srgbClr val="263238"/>
                </a:solidFill>
                <a:prstDash val="solid"/>
                <a:round/>
              </a:ln>
            </p:spPr>
            <p:txBody>
              <a:bodyPr rtlCol="0" anchor="ctr"/>
              <a:lstStyle/>
              <a:p>
                <a:endParaRPr lang="en-US"/>
              </a:p>
            </p:txBody>
          </p:sp>
          <p:sp>
            <p:nvSpPr>
              <p:cNvPr id="184" name="Freeform: Shape 183">
                <a:extLst>
                  <a:ext uri="{FF2B5EF4-FFF2-40B4-BE49-F238E27FC236}">
                    <a16:creationId xmlns:a16="http://schemas.microsoft.com/office/drawing/2014/main" id="{CB0CC1F2-F01D-406A-9CF6-0C39193B3050}"/>
                  </a:ext>
                </a:extLst>
              </p:cNvPr>
              <p:cNvSpPr/>
              <p:nvPr/>
            </p:nvSpPr>
            <p:spPr>
              <a:xfrm>
                <a:off x="2545040" y="3441643"/>
                <a:ext cx="56509" cy="70194"/>
              </a:xfrm>
              <a:custGeom>
                <a:avLst/>
                <a:gdLst>
                  <a:gd name="connsiteX0" fmla="*/ 23744 w 56509"/>
                  <a:gd name="connsiteY0" fmla="*/ 70180 h 70194"/>
                  <a:gd name="connsiteX1" fmla="*/ 2720 w 56509"/>
                  <a:gd name="connsiteY1" fmla="*/ 67815 h 70194"/>
                  <a:gd name="connsiteX2" fmla="*/ 4 w 56509"/>
                  <a:gd name="connsiteY2" fmla="*/ 64749 h 70194"/>
                  <a:gd name="connsiteX3" fmla="*/ 267 w 56509"/>
                  <a:gd name="connsiteY3" fmla="*/ 63698 h 70194"/>
                  <a:gd name="connsiteX4" fmla="*/ 26547 w 56509"/>
                  <a:gd name="connsiteY4" fmla="*/ 3781 h 70194"/>
                  <a:gd name="connsiteX5" fmla="*/ 32679 w 56509"/>
                  <a:gd name="connsiteY5" fmla="*/ 14 h 70194"/>
                  <a:gd name="connsiteX6" fmla="*/ 53702 w 56509"/>
                  <a:gd name="connsiteY6" fmla="*/ 2379 h 70194"/>
                  <a:gd name="connsiteX7" fmla="*/ 56505 w 56509"/>
                  <a:gd name="connsiteY7" fmla="*/ 5533 h 70194"/>
                  <a:gd name="connsiteX8" fmla="*/ 56243 w 56509"/>
                  <a:gd name="connsiteY8" fmla="*/ 6496 h 70194"/>
                  <a:gd name="connsiteX9" fmla="*/ 29963 w 56509"/>
                  <a:gd name="connsiteY9" fmla="*/ 66414 h 70194"/>
                  <a:gd name="connsiteX10" fmla="*/ 23744 w 56509"/>
                  <a:gd name="connsiteY10" fmla="*/ 70180 h 7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509" h="70194">
                    <a:moveTo>
                      <a:pt x="23744" y="70180"/>
                    </a:moveTo>
                    <a:lnTo>
                      <a:pt x="2720" y="67815"/>
                    </a:lnTo>
                    <a:cubicBezTo>
                      <a:pt x="1143" y="67728"/>
                      <a:pt x="-83" y="66326"/>
                      <a:pt x="4" y="64749"/>
                    </a:cubicBezTo>
                    <a:cubicBezTo>
                      <a:pt x="4" y="64399"/>
                      <a:pt x="92" y="64048"/>
                      <a:pt x="267" y="63698"/>
                    </a:cubicBezTo>
                    <a:lnTo>
                      <a:pt x="26547" y="3781"/>
                    </a:lnTo>
                    <a:cubicBezTo>
                      <a:pt x="27598" y="1328"/>
                      <a:pt x="30051" y="-161"/>
                      <a:pt x="32679" y="14"/>
                    </a:cubicBezTo>
                    <a:lnTo>
                      <a:pt x="53702" y="2379"/>
                    </a:lnTo>
                    <a:cubicBezTo>
                      <a:pt x="55367" y="2467"/>
                      <a:pt x="56593" y="3956"/>
                      <a:pt x="56505" y="5533"/>
                    </a:cubicBezTo>
                    <a:cubicBezTo>
                      <a:pt x="56505" y="5883"/>
                      <a:pt x="56418" y="6146"/>
                      <a:pt x="56243" y="6496"/>
                    </a:cubicBezTo>
                    <a:lnTo>
                      <a:pt x="29963" y="66414"/>
                    </a:lnTo>
                    <a:cubicBezTo>
                      <a:pt x="28912" y="68866"/>
                      <a:pt x="26372" y="70356"/>
                      <a:pt x="23744" y="70180"/>
                    </a:cubicBezTo>
                    <a:close/>
                  </a:path>
                </a:pathLst>
              </a:custGeom>
              <a:solidFill>
                <a:srgbClr val="263238"/>
              </a:solidFill>
              <a:ln w="8757" cap="rnd">
                <a:solidFill>
                  <a:srgbClr val="263238"/>
                </a:solidFill>
                <a:prstDash val="solid"/>
                <a:round/>
              </a:ln>
            </p:spPr>
            <p:txBody>
              <a:bodyPr rtlCol="0" anchor="ctr"/>
              <a:lstStyle/>
              <a:p>
                <a:endParaRPr lang="en-US"/>
              </a:p>
            </p:txBody>
          </p:sp>
          <p:sp>
            <p:nvSpPr>
              <p:cNvPr id="185" name="Freeform: Shape 184">
                <a:extLst>
                  <a:ext uri="{FF2B5EF4-FFF2-40B4-BE49-F238E27FC236}">
                    <a16:creationId xmlns:a16="http://schemas.microsoft.com/office/drawing/2014/main" id="{F9398EA9-6D7B-4FF9-9907-3F301A108AAE}"/>
                  </a:ext>
                </a:extLst>
              </p:cNvPr>
              <p:cNvSpPr/>
              <p:nvPr/>
            </p:nvSpPr>
            <p:spPr>
              <a:xfrm>
                <a:off x="2413357" y="3599190"/>
                <a:ext cx="270640" cy="303322"/>
              </a:xfrm>
              <a:custGeom>
                <a:avLst/>
                <a:gdLst>
                  <a:gd name="connsiteX0" fmla="*/ 261245 w 270640"/>
                  <a:gd name="connsiteY0" fmla="*/ 161763 h 303322"/>
                  <a:gd name="connsiteX1" fmla="*/ 229797 w 270640"/>
                  <a:gd name="connsiteY1" fmla="*/ 1808 h 303322"/>
                  <a:gd name="connsiteX2" fmla="*/ 72733 w 270640"/>
                  <a:gd name="connsiteY2" fmla="*/ 33869 h 303322"/>
                  <a:gd name="connsiteX3" fmla="*/ 35241 w 270640"/>
                  <a:gd name="connsiteY3" fmla="*/ 81523 h 303322"/>
                  <a:gd name="connsiteX4" fmla="*/ 1954 w 270640"/>
                  <a:gd name="connsiteY4" fmla="*/ 119628 h 303322"/>
                  <a:gd name="connsiteX5" fmla="*/ 44965 w 270640"/>
                  <a:gd name="connsiteY5" fmla="*/ 134082 h 303322"/>
                  <a:gd name="connsiteX6" fmla="*/ 8348 w 270640"/>
                  <a:gd name="connsiteY6" fmla="*/ 161588 h 303322"/>
                  <a:gd name="connsiteX7" fmla="*/ 94195 w 270640"/>
                  <a:gd name="connsiteY7" fmla="*/ 180597 h 303322"/>
                  <a:gd name="connsiteX8" fmla="*/ 49695 w 270640"/>
                  <a:gd name="connsiteY8" fmla="*/ 198117 h 303322"/>
                  <a:gd name="connsiteX9" fmla="*/ 125555 w 270640"/>
                  <a:gd name="connsiteY9" fmla="*/ 218001 h 303322"/>
                  <a:gd name="connsiteX10" fmla="*/ 160595 w 270640"/>
                  <a:gd name="connsiteY10" fmla="*/ 253917 h 303322"/>
                  <a:gd name="connsiteX11" fmla="*/ 184334 w 270640"/>
                  <a:gd name="connsiteY11" fmla="*/ 302534 h 303322"/>
                  <a:gd name="connsiteX12" fmla="*/ 186874 w 270640"/>
                  <a:gd name="connsiteY12" fmla="*/ 303322 h 30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640" h="303322">
                    <a:moveTo>
                      <a:pt x="261245" y="161763"/>
                    </a:moveTo>
                    <a:cubicBezTo>
                      <a:pt x="284021" y="109730"/>
                      <a:pt x="262209" y="12846"/>
                      <a:pt x="229797" y="1808"/>
                    </a:cubicBezTo>
                    <a:cubicBezTo>
                      <a:pt x="197386" y="-9229"/>
                      <a:pt x="72733" y="33869"/>
                      <a:pt x="72733" y="33869"/>
                    </a:cubicBezTo>
                    <a:cubicBezTo>
                      <a:pt x="25167" y="48674"/>
                      <a:pt x="35241" y="81523"/>
                      <a:pt x="35241" y="81523"/>
                    </a:cubicBezTo>
                    <a:cubicBezTo>
                      <a:pt x="7735" y="88794"/>
                      <a:pt x="-5229" y="106839"/>
                      <a:pt x="1954" y="119628"/>
                    </a:cubicBezTo>
                    <a:cubicBezTo>
                      <a:pt x="9925" y="133994"/>
                      <a:pt x="44965" y="134082"/>
                      <a:pt x="44965" y="134082"/>
                    </a:cubicBezTo>
                    <a:cubicBezTo>
                      <a:pt x="44965" y="134082"/>
                      <a:pt x="4144" y="147047"/>
                      <a:pt x="8348" y="161588"/>
                    </a:cubicBezTo>
                    <a:cubicBezTo>
                      <a:pt x="18247" y="195927"/>
                      <a:pt x="94195" y="180597"/>
                      <a:pt x="94195" y="180597"/>
                    </a:cubicBezTo>
                    <a:cubicBezTo>
                      <a:pt x="94195" y="180597"/>
                      <a:pt x="49169" y="192510"/>
                      <a:pt x="49695" y="198117"/>
                    </a:cubicBezTo>
                    <a:cubicBezTo>
                      <a:pt x="53374" y="233156"/>
                      <a:pt x="125555" y="218001"/>
                      <a:pt x="125555" y="218001"/>
                    </a:cubicBezTo>
                    <a:lnTo>
                      <a:pt x="160595" y="253917"/>
                    </a:lnTo>
                    <a:cubicBezTo>
                      <a:pt x="153762" y="273889"/>
                      <a:pt x="164361" y="295701"/>
                      <a:pt x="184334" y="302534"/>
                    </a:cubicBezTo>
                    <a:cubicBezTo>
                      <a:pt x="185122" y="302797"/>
                      <a:pt x="185998" y="303059"/>
                      <a:pt x="186874" y="303322"/>
                    </a:cubicBezTo>
                  </a:path>
                </a:pathLst>
              </a:custGeom>
              <a:solidFill>
                <a:schemeClr val="bg1"/>
              </a:solidFill>
              <a:ln w="8757" cap="rnd">
                <a:solidFill>
                  <a:srgbClr val="263238"/>
                </a:solidFill>
                <a:prstDash val="solid"/>
                <a:round/>
              </a:ln>
            </p:spPr>
            <p:txBody>
              <a:bodyPr rtlCol="0" anchor="ctr"/>
              <a:lstStyle/>
              <a:p>
                <a:endParaRPr lang="en-US"/>
              </a:p>
            </p:txBody>
          </p:sp>
          <p:sp>
            <p:nvSpPr>
              <p:cNvPr id="186" name="Freeform: Shape 185">
                <a:extLst>
                  <a:ext uri="{FF2B5EF4-FFF2-40B4-BE49-F238E27FC236}">
                    <a16:creationId xmlns:a16="http://schemas.microsoft.com/office/drawing/2014/main" id="{68B0A242-CB8E-402A-A537-08C3CE31ADC8}"/>
                  </a:ext>
                </a:extLst>
              </p:cNvPr>
              <p:cNvSpPr/>
              <p:nvPr/>
            </p:nvSpPr>
            <p:spPr>
              <a:xfrm>
                <a:off x="2448861" y="3654285"/>
                <a:ext cx="183168" cy="26428"/>
              </a:xfrm>
              <a:custGeom>
                <a:avLst/>
                <a:gdLst>
                  <a:gd name="connsiteX0" fmla="*/ 0 w 183168"/>
                  <a:gd name="connsiteY0" fmla="*/ 26428 h 26428"/>
                  <a:gd name="connsiteX1" fmla="*/ 124916 w 183168"/>
                  <a:gd name="connsiteY1" fmla="*/ 149 h 26428"/>
                  <a:gd name="connsiteX2" fmla="*/ 183169 w 183168"/>
                  <a:gd name="connsiteY2" fmla="*/ 7594 h 26428"/>
                </a:gdLst>
                <a:ahLst/>
                <a:cxnLst>
                  <a:cxn ang="0">
                    <a:pos x="connsiteX0" y="connsiteY0"/>
                  </a:cxn>
                  <a:cxn ang="0">
                    <a:pos x="connsiteX1" y="connsiteY1"/>
                  </a:cxn>
                  <a:cxn ang="0">
                    <a:pos x="connsiteX2" y="connsiteY2"/>
                  </a:cxn>
                </a:cxnLst>
                <a:rect l="l" t="t" r="r" b="b"/>
                <a:pathLst>
                  <a:path w="183168" h="26428">
                    <a:moveTo>
                      <a:pt x="0" y="26428"/>
                    </a:moveTo>
                    <a:cubicBezTo>
                      <a:pt x="0" y="26428"/>
                      <a:pt x="112739" y="-2304"/>
                      <a:pt x="124916" y="149"/>
                    </a:cubicBezTo>
                    <a:cubicBezTo>
                      <a:pt x="137092" y="2601"/>
                      <a:pt x="183169" y="7594"/>
                      <a:pt x="183169" y="7594"/>
                    </a:cubicBezTo>
                  </a:path>
                </a:pathLst>
              </a:custGeom>
              <a:noFill/>
              <a:ln w="8757" cap="rnd">
                <a:solidFill>
                  <a:srgbClr val="263238"/>
                </a:solidFill>
                <a:prstDash val="solid"/>
                <a:round/>
              </a:ln>
            </p:spPr>
            <p:txBody>
              <a:bodyPr rtlCol="0" anchor="ctr"/>
              <a:lstStyle/>
              <a:p>
                <a:endParaRPr lang="en-US"/>
              </a:p>
            </p:txBody>
          </p:sp>
          <p:sp>
            <p:nvSpPr>
              <p:cNvPr id="187" name="Freeform: Shape 186">
                <a:extLst>
                  <a:ext uri="{FF2B5EF4-FFF2-40B4-BE49-F238E27FC236}">
                    <a16:creationId xmlns:a16="http://schemas.microsoft.com/office/drawing/2014/main" id="{C8620875-FE69-4C96-BC3F-237041444F0A}"/>
                  </a:ext>
                </a:extLst>
              </p:cNvPr>
              <p:cNvSpPr/>
              <p:nvPr/>
            </p:nvSpPr>
            <p:spPr>
              <a:xfrm>
                <a:off x="2458584" y="3723507"/>
                <a:ext cx="167050" cy="10991"/>
              </a:xfrm>
              <a:custGeom>
                <a:avLst/>
                <a:gdLst>
                  <a:gd name="connsiteX0" fmla="*/ 0 w 167050"/>
                  <a:gd name="connsiteY0" fmla="*/ 9766 h 10991"/>
                  <a:gd name="connsiteX1" fmla="*/ 102052 w 167050"/>
                  <a:gd name="connsiteY1" fmla="*/ 1006 h 10991"/>
                  <a:gd name="connsiteX2" fmla="*/ 167050 w 167050"/>
                  <a:gd name="connsiteY2" fmla="*/ 10992 h 10991"/>
                </a:gdLst>
                <a:ahLst/>
                <a:cxnLst>
                  <a:cxn ang="0">
                    <a:pos x="connsiteX0" y="connsiteY0"/>
                  </a:cxn>
                  <a:cxn ang="0">
                    <a:pos x="connsiteX1" y="connsiteY1"/>
                  </a:cxn>
                  <a:cxn ang="0">
                    <a:pos x="connsiteX2" y="connsiteY2"/>
                  </a:cxn>
                </a:cxnLst>
                <a:rect l="l" t="t" r="r" b="b"/>
                <a:pathLst>
                  <a:path w="167050" h="10991">
                    <a:moveTo>
                      <a:pt x="0" y="9766"/>
                    </a:moveTo>
                    <a:cubicBezTo>
                      <a:pt x="0" y="9766"/>
                      <a:pt x="88299" y="-3725"/>
                      <a:pt x="102052" y="1006"/>
                    </a:cubicBezTo>
                    <a:cubicBezTo>
                      <a:pt x="123514" y="5649"/>
                      <a:pt x="145238" y="8977"/>
                      <a:pt x="167050" y="10992"/>
                    </a:cubicBezTo>
                  </a:path>
                </a:pathLst>
              </a:custGeom>
              <a:solidFill>
                <a:schemeClr val="bg1"/>
              </a:solidFill>
              <a:ln w="8757" cap="rnd">
                <a:solidFill>
                  <a:srgbClr val="263238"/>
                </a:solidFill>
                <a:prstDash val="solid"/>
                <a:round/>
              </a:ln>
            </p:spPr>
            <p:txBody>
              <a:bodyPr rtlCol="0" anchor="ctr"/>
              <a:lstStyle/>
              <a:p>
                <a:endParaRPr lang="en-US"/>
              </a:p>
            </p:txBody>
          </p:sp>
          <p:sp>
            <p:nvSpPr>
              <p:cNvPr id="188" name="Freeform: Shape 187">
                <a:extLst>
                  <a:ext uri="{FF2B5EF4-FFF2-40B4-BE49-F238E27FC236}">
                    <a16:creationId xmlns:a16="http://schemas.microsoft.com/office/drawing/2014/main" id="{2A085ED2-131A-4229-AA38-FC7DA7972284}"/>
                  </a:ext>
                </a:extLst>
              </p:cNvPr>
              <p:cNvSpPr/>
              <p:nvPr/>
            </p:nvSpPr>
            <p:spPr>
              <a:xfrm>
                <a:off x="2508165" y="3772692"/>
                <a:ext cx="87248" cy="18132"/>
              </a:xfrm>
              <a:custGeom>
                <a:avLst/>
                <a:gdLst>
                  <a:gd name="connsiteX0" fmla="*/ 0 w 87248"/>
                  <a:gd name="connsiteY0" fmla="*/ 7095 h 18132"/>
                  <a:gd name="connsiteX1" fmla="*/ 33375 w 87248"/>
                  <a:gd name="connsiteY1" fmla="*/ 0 h 18132"/>
                  <a:gd name="connsiteX2" fmla="*/ 87248 w 87248"/>
                  <a:gd name="connsiteY2" fmla="*/ 18133 h 18132"/>
                </a:gdLst>
                <a:ahLst/>
                <a:cxnLst>
                  <a:cxn ang="0">
                    <a:pos x="connsiteX0" y="connsiteY0"/>
                  </a:cxn>
                  <a:cxn ang="0">
                    <a:pos x="connsiteX1" y="connsiteY1"/>
                  </a:cxn>
                  <a:cxn ang="0">
                    <a:pos x="connsiteX2" y="connsiteY2"/>
                  </a:cxn>
                </a:cxnLst>
                <a:rect l="l" t="t" r="r" b="b"/>
                <a:pathLst>
                  <a:path w="87248" h="18132">
                    <a:moveTo>
                      <a:pt x="0" y="7095"/>
                    </a:moveTo>
                    <a:cubicBezTo>
                      <a:pt x="10862" y="3767"/>
                      <a:pt x="22075" y="1402"/>
                      <a:pt x="33375" y="0"/>
                    </a:cubicBezTo>
                    <a:cubicBezTo>
                      <a:pt x="42135" y="0"/>
                      <a:pt x="87248" y="18133"/>
                      <a:pt x="87248" y="18133"/>
                    </a:cubicBezTo>
                  </a:path>
                </a:pathLst>
              </a:custGeom>
              <a:noFill/>
              <a:ln w="8757" cap="rnd">
                <a:solidFill>
                  <a:srgbClr val="263238"/>
                </a:solidFill>
                <a:prstDash val="solid"/>
                <a:round/>
              </a:ln>
            </p:spPr>
            <p:txBody>
              <a:bodyPr rtlCol="0" anchor="ctr"/>
              <a:lstStyle/>
              <a:p>
                <a:endParaRPr lang="en-US"/>
              </a:p>
            </p:txBody>
          </p:sp>
          <p:sp>
            <p:nvSpPr>
              <p:cNvPr id="189" name="Freeform: Shape 188">
                <a:extLst>
                  <a:ext uri="{FF2B5EF4-FFF2-40B4-BE49-F238E27FC236}">
                    <a16:creationId xmlns:a16="http://schemas.microsoft.com/office/drawing/2014/main" id="{29FE4DA5-FC33-4707-862D-394435B25E52}"/>
                  </a:ext>
                </a:extLst>
              </p:cNvPr>
              <p:cNvSpPr/>
              <p:nvPr/>
            </p:nvSpPr>
            <p:spPr>
              <a:xfrm>
                <a:off x="980015" y="3883291"/>
                <a:ext cx="318688" cy="364384"/>
              </a:xfrm>
              <a:custGeom>
                <a:avLst/>
                <a:gdLst>
                  <a:gd name="connsiteX0" fmla="*/ 8841 w 318688"/>
                  <a:gd name="connsiteY0" fmla="*/ 281754 h 364384"/>
                  <a:gd name="connsiteX1" fmla="*/ 109054 w 318688"/>
                  <a:gd name="connsiteY1" fmla="*/ 363746 h 364384"/>
                  <a:gd name="connsiteX2" fmla="*/ 307903 w 318688"/>
                  <a:gd name="connsiteY2" fmla="*/ 85095 h 364384"/>
                  <a:gd name="connsiteX3" fmla="*/ 27587 w 318688"/>
                  <a:gd name="connsiteY3" fmla="*/ 117069 h 364384"/>
                  <a:gd name="connsiteX4" fmla="*/ 8841 w 318688"/>
                  <a:gd name="connsiteY4" fmla="*/ 281754 h 364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88" h="364384">
                    <a:moveTo>
                      <a:pt x="8841" y="281754"/>
                    </a:moveTo>
                    <a:cubicBezTo>
                      <a:pt x="24259" y="317845"/>
                      <a:pt x="36260" y="353410"/>
                      <a:pt x="109054" y="363746"/>
                    </a:cubicBezTo>
                    <a:cubicBezTo>
                      <a:pt x="181848" y="374083"/>
                      <a:pt x="364754" y="258015"/>
                      <a:pt x="307903" y="85095"/>
                    </a:cubicBezTo>
                    <a:cubicBezTo>
                      <a:pt x="251051" y="-87824"/>
                      <a:pt x="60700" y="44537"/>
                      <a:pt x="27587" y="117069"/>
                    </a:cubicBezTo>
                    <a:cubicBezTo>
                      <a:pt x="-5525" y="189600"/>
                      <a:pt x="-4824" y="249956"/>
                      <a:pt x="8841" y="281754"/>
                    </a:cubicBezTo>
                    <a:close/>
                  </a:path>
                </a:pathLst>
              </a:custGeom>
              <a:solidFill>
                <a:srgbClr val="263238"/>
              </a:solidFill>
              <a:ln w="8757" cap="rnd">
                <a:solidFill>
                  <a:srgbClr val="263238"/>
                </a:solidFill>
                <a:prstDash val="solid"/>
                <a:round/>
              </a:ln>
            </p:spPr>
            <p:txBody>
              <a:bodyPr rtlCol="0" anchor="ctr"/>
              <a:lstStyle/>
              <a:p>
                <a:endParaRPr lang="en-US"/>
              </a:p>
            </p:txBody>
          </p:sp>
          <p:sp>
            <p:nvSpPr>
              <p:cNvPr id="190" name="Freeform: Shape 189">
                <a:extLst>
                  <a:ext uri="{FF2B5EF4-FFF2-40B4-BE49-F238E27FC236}">
                    <a16:creationId xmlns:a16="http://schemas.microsoft.com/office/drawing/2014/main" id="{A8737879-D621-4476-A90F-61B9FAE7CA5D}"/>
                  </a:ext>
                </a:extLst>
              </p:cNvPr>
              <p:cNvSpPr/>
              <p:nvPr/>
            </p:nvSpPr>
            <p:spPr>
              <a:xfrm>
                <a:off x="995426" y="3865896"/>
                <a:ext cx="331034" cy="588048"/>
              </a:xfrm>
              <a:custGeom>
                <a:avLst/>
                <a:gdLst>
                  <a:gd name="connsiteX0" fmla="*/ 238618 w 331034"/>
                  <a:gd name="connsiteY0" fmla="*/ 0 h 588048"/>
                  <a:gd name="connsiteX1" fmla="*/ 331035 w 331034"/>
                  <a:gd name="connsiteY1" fmla="*/ 318246 h 588048"/>
                  <a:gd name="connsiteX2" fmla="*/ 94957 w 331034"/>
                  <a:gd name="connsiteY2" fmla="*/ 588049 h 588048"/>
                  <a:gd name="connsiteX3" fmla="*/ 0 w 331034"/>
                  <a:gd name="connsiteY3" fmla="*/ 217507 h 588048"/>
                </a:gdLst>
                <a:ahLst/>
                <a:cxnLst>
                  <a:cxn ang="0">
                    <a:pos x="connsiteX0" y="connsiteY0"/>
                  </a:cxn>
                  <a:cxn ang="0">
                    <a:pos x="connsiteX1" y="connsiteY1"/>
                  </a:cxn>
                  <a:cxn ang="0">
                    <a:pos x="connsiteX2" y="connsiteY2"/>
                  </a:cxn>
                  <a:cxn ang="0">
                    <a:pos x="connsiteX3" y="connsiteY3"/>
                  </a:cxn>
                </a:cxnLst>
                <a:rect l="l" t="t" r="r" b="b"/>
                <a:pathLst>
                  <a:path w="331034" h="588048">
                    <a:moveTo>
                      <a:pt x="238618" y="0"/>
                    </a:moveTo>
                    <a:lnTo>
                      <a:pt x="331035" y="318246"/>
                    </a:lnTo>
                    <a:lnTo>
                      <a:pt x="94957" y="588049"/>
                    </a:lnTo>
                    <a:cubicBezTo>
                      <a:pt x="94957" y="588049"/>
                      <a:pt x="17432" y="547491"/>
                      <a:pt x="0" y="217507"/>
                    </a:cubicBezTo>
                  </a:path>
                </a:pathLst>
              </a:custGeom>
              <a:solidFill>
                <a:schemeClr val="bg1"/>
              </a:solidFill>
              <a:ln w="8757" cap="rnd">
                <a:solidFill>
                  <a:srgbClr val="263238"/>
                </a:solidFill>
                <a:prstDash val="solid"/>
                <a:round/>
              </a:ln>
            </p:spPr>
            <p:txBody>
              <a:bodyPr rtlCol="0" anchor="ctr"/>
              <a:lstStyle/>
              <a:p>
                <a:endParaRPr lang="en-US"/>
              </a:p>
            </p:txBody>
          </p:sp>
          <p:sp>
            <p:nvSpPr>
              <p:cNvPr id="191" name="Freeform: Shape 190">
                <a:extLst>
                  <a:ext uri="{FF2B5EF4-FFF2-40B4-BE49-F238E27FC236}">
                    <a16:creationId xmlns:a16="http://schemas.microsoft.com/office/drawing/2014/main" id="{5B89115B-6099-46DF-8C5A-460F636E0C53}"/>
                  </a:ext>
                </a:extLst>
              </p:cNvPr>
              <p:cNvSpPr/>
              <p:nvPr/>
            </p:nvSpPr>
            <p:spPr>
              <a:xfrm>
                <a:off x="971560" y="3491763"/>
                <a:ext cx="316357" cy="673282"/>
              </a:xfrm>
              <a:custGeom>
                <a:avLst/>
                <a:gdLst>
                  <a:gd name="connsiteX0" fmla="*/ 160082 w 316357"/>
                  <a:gd name="connsiteY0" fmla="*/ 0 h 673282"/>
                  <a:gd name="connsiteX1" fmla="*/ 23866 w 316357"/>
                  <a:gd name="connsiteY1" fmla="*/ 172131 h 673282"/>
                  <a:gd name="connsiteX2" fmla="*/ 17296 w 316357"/>
                  <a:gd name="connsiteY2" fmla="*/ 673282 h 673282"/>
                  <a:gd name="connsiteX3" fmla="*/ 109362 w 316357"/>
                  <a:gd name="connsiteY3" fmla="*/ 521211 h 673282"/>
                  <a:gd name="connsiteX4" fmla="*/ 316357 w 316357"/>
                  <a:gd name="connsiteY4" fmla="*/ 476624 h 673282"/>
                  <a:gd name="connsiteX5" fmla="*/ 285698 w 316357"/>
                  <a:gd name="connsiteY5" fmla="*/ 339707 h 673282"/>
                  <a:gd name="connsiteX6" fmla="*/ 158242 w 316357"/>
                  <a:gd name="connsiteY6" fmla="*/ 103191 h 67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357" h="673282">
                    <a:moveTo>
                      <a:pt x="160082" y="0"/>
                    </a:moveTo>
                    <a:cubicBezTo>
                      <a:pt x="160082" y="0"/>
                      <a:pt x="44101" y="67714"/>
                      <a:pt x="23866" y="172131"/>
                    </a:cubicBezTo>
                    <a:cubicBezTo>
                      <a:pt x="3631" y="276549"/>
                      <a:pt x="-14590" y="569040"/>
                      <a:pt x="17296" y="673282"/>
                    </a:cubicBezTo>
                    <a:cubicBezTo>
                      <a:pt x="17296" y="673282"/>
                      <a:pt x="48656" y="576398"/>
                      <a:pt x="109362" y="521211"/>
                    </a:cubicBezTo>
                    <a:cubicBezTo>
                      <a:pt x="170068" y="466024"/>
                      <a:pt x="316357" y="476624"/>
                      <a:pt x="316357" y="476624"/>
                    </a:cubicBezTo>
                    <a:lnTo>
                      <a:pt x="285698" y="339707"/>
                    </a:lnTo>
                    <a:cubicBezTo>
                      <a:pt x="285698" y="339707"/>
                      <a:pt x="284997" y="206207"/>
                      <a:pt x="158242" y="103191"/>
                    </a:cubicBezTo>
                  </a:path>
                </a:pathLst>
              </a:custGeom>
              <a:solidFill>
                <a:srgbClr val="2A66BC"/>
              </a:solidFill>
              <a:ln w="8757" cap="rnd">
                <a:solidFill>
                  <a:srgbClr val="263238"/>
                </a:solidFill>
                <a:prstDash val="solid"/>
                <a:round/>
              </a:ln>
            </p:spPr>
            <p:txBody>
              <a:bodyPr rtlCol="0" anchor="ctr"/>
              <a:lstStyle/>
              <a:p>
                <a:endParaRPr lang="en-US"/>
              </a:p>
            </p:txBody>
          </p:sp>
          <p:sp>
            <p:nvSpPr>
              <p:cNvPr id="192" name="Freeform: Shape 191">
                <a:extLst>
                  <a:ext uri="{FF2B5EF4-FFF2-40B4-BE49-F238E27FC236}">
                    <a16:creationId xmlns:a16="http://schemas.microsoft.com/office/drawing/2014/main" id="{5BA4B5C6-3F40-44FC-B70C-E3599F303E62}"/>
                  </a:ext>
                </a:extLst>
              </p:cNvPr>
              <p:cNvSpPr/>
              <p:nvPr/>
            </p:nvSpPr>
            <p:spPr>
              <a:xfrm>
                <a:off x="1054029" y="3594341"/>
                <a:ext cx="622737" cy="885683"/>
              </a:xfrm>
              <a:custGeom>
                <a:avLst/>
                <a:gdLst>
                  <a:gd name="connsiteX0" fmla="*/ 0 w 622737"/>
                  <a:gd name="connsiteY0" fmla="*/ 804593 h 885683"/>
                  <a:gd name="connsiteX1" fmla="*/ 300288 w 622737"/>
                  <a:gd name="connsiteY1" fmla="*/ 774634 h 885683"/>
                  <a:gd name="connsiteX2" fmla="*/ 622738 w 622737"/>
                  <a:gd name="connsiteY2" fmla="*/ 76912 h 885683"/>
                  <a:gd name="connsiteX3" fmla="*/ 494581 w 622737"/>
                  <a:gd name="connsiteY3" fmla="*/ 0 h 885683"/>
                  <a:gd name="connsiteX4" fmla="*/ 159429 w 622737"/>
                  <a:gd name="connsiteY4" fmla="*/ 457089 h 885683"/>
                  <a:gd name="connsiteX5" fmla="*/ 78751 w 622737"/>
                  <a:gd name="connsiteY5" fmla="*/ 544688 h 88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737" h="885683">
                    <a:moveTo>
                      <a:pt x="0" y="804593"/>
                    </a:moveTo>
                    <a:cubicBezTo>
                      <a:pt x="39244" y="906295"/>
                      <a:pt x="151020" y="929070"/>
                      <a:pt x="300288" y="774634"/>
                    </a:cubicBezTo>
                    <a:cubicBezTo>
                      <a:pt x="371418" y="701051"/>
                      <a:pt x="622738" y="76912"/>
                      <a:pt x="622738" y="76912"/>
                    </a:cubicBezTo>
                    <a:lnTo>
                      <a:pt x="494581" y="0"/>
                    </a:lnTo>
                    <a:cubicBezTo>
                      <a:pt x="494581" y="0"/>
                      <a:pt x="266037" y="360205"/>
                      <a:pt x="159429" y="457089"/>
                    </a:cubicBezTo>
                    <a:cubicBezTo>
                      <a:pt x="129996" y="483894"/>
                      <a:pt x="103016" y="513152"/>
                      <a:pt x="78751" y="544688"/>
                    </a:cubicBezTo>
                  </a:path>
                </a:pathLst>
              </a:custGeom>
              <a:solidFill>
                <a:schemeClr val="bg1"/>
              </a:solidFill>
              <a:ln w="8757" cap="rnd">
                <a:solidFill>
                  <a:srgbClr val="263238"/>
                </a:solidFill>
                <a:prstDash val="solid"/>
                <a:round/>
              </a:ln>
            </p:spPr>
            <p:txBody>
              <a:bodyPr rtlCol="0" anchor="ctr"/>
              <a:lstStyle/>
              <a:p>
                <a:endParaRPr lang="en-US"/>
              </a:p>
            </p:txBody>
          </p:sp>
          <p:sp>
            <p:nvSpPr>
              <p:cNvPr id="193" name="Freeform: Shape 192">
                <a:extLst>
                  <a:ext uri="{FF2B5EF4-FFF2-40B4-BE49-F238E27FC236}">
                    <a16:creationId xmlns:a16="http://schemas.microsoft.com/office/drawing/2014/main" id="{0D76D08C-E651-48B6-8D03-2A88DB49FC75}"/>
                  </a:ext>
                </a:extLst>
              </p:cNvPr>
              <p:cNvSpPr/>
              <p:nvPr/>
            </p:nvSpPr>
            <p:spPr>
              <a:xfrm>
                <a:off x="1607039" y="3211354"/>
                <a:ext cx="106627" cy="222681"/>
              </a:xfrm>
              <a:custGeom>
                <a:avLst/>
                <a:gdLst>
                  <a:gd name="connsiteX0" fmla="*/ 29170 w 106627"/>
                  <a:gd name="connsiteY0" fmla="*/ 95138 h 222681"/>
                  <a:gd name="connsiteX1" fmla="*/ 82255 w 106627"/>
                  <a:gd name="connsiteY1" fmla="*/ 2283 h 222681"/>
                  <a:gd name="connsiteX2" fmla="*/ 106607 w 106627"/>
                  <a:gd name="connsiteY2" fmla="*/ 19803 h 222681"/>
                  <a:gd name="connsiteX3" fmla="*/ 67889 w 106627"/>
                  <a:gd name="connsiteY3" fmla="*/ 180371 h 222681"/>
                  <a:gd name="connsiteX4" fmla="*/ 0 w 106627"/>
                  <a:gd name="connsiteY4" fmla="*/ 222681 h 222681"/>
                  <a:gd name="connsiteX5" fmla="*/ 29170 w 106627"/>
                  <a:gd name="connsiteY5" fmla="*/ 95138 h 22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27" h="222681">
                    <a:moveTo>
                      <a:pt x="29170" y="95138"/>
                    </a:moveTo>
                    <a:cubicBezTo>
                      <a:pt x="29170" y="95138"/>
                      <a:pt x="63772" y="8853"/>
                      <a:pt x="82255" y="2283"/>
                    </a:cubicBezTo>
                    <a:cubicBezTo>
                      <a:pt x="100738" y="-4286"/>
                      <a:pt x="105556" y="3860"/>
                      <a:pt x="106607" y="19803"/>
                    </a:cubicBezTo>
                    <a:cubicBezTo>
                      <a:pt x="107659" y="35746"/>
                      <a:pt x="67889" y="180371"/>
                      <a:pt x="67889" y="180371"/>
                    </a:cubicBezTo>
                    <a:lnTo>
                      <a:pt x="0" y="222681"/>
                    </a:lnTo>
                    <a:lnTo>
                      <a:pt x="29170" y="95138"/>
                    </a:lnTo>
                    <a:close/>
                  </a:path>
                </a:pathLst>
              </a:custGeom>
              <a:solidFill>
                <a:schemeClr val="bg1"/>
              </a:solidFill>
              <a:ln w="8757" cap="rnd">
                <a:solidFill>
                  <a:srgbClr val="263238"/>
                </a:solidFill>
                <a:prstDash val="solid"/>
                <a:round/>
              </a:ln>
            </p:spPr>
            <p:txBody>
              <a:bodyPr rtlCol="0" anchor="ctr"/>
              <a:lstStyle/>
              <a:p>
                <a:endParaRPr lang="en-US"/>
              </a:p>
            </p:txBody>
          </p:sp>
          <p:sp>
            <p:nvSpPr>
              <p:cNvPr id="194" name="Freeform: Shape 193">
                <a:extLst>
                  <a:ext uri="{FF2B5EF4-FFF2-40B4-BE49-F238E27FC236}">
                    <a16:creationId xmlns:a16="http://schemas.microsoft.com/office/drawing/2014/main" id="{3CE968A7-6196-4FDB-B0D4-F7414DD99295}"/>
                  </a:ext>
                </a:extLst>
              </p:cNvPr>
              <p:cNvSpPr/>
              <p:nvPr/>
            </p:nvSpPr>
            <p:spPr>
              <a:xfrm>
                <a:off x="1523383" y="3004703"/>
                <a:ext cx="180406" cy="218623"/>
              </a:xfrm>
              <a:custGeom>
                <a:avLst/>
                <a:gdLst>
                  <a:gd name="connsiteX0" fmla="*/ 11124 w 180406"/>
                  <a:gd name="connsiteY0" fmla="*/ 100 h 218623"/>
                  <a:gd name="connsiteX1" fmla="*/ 16731 w 180406"/>
                  <a:gd name="connsiteY1" fmla="*/ 80603 h 218623"/>
                  <a:gd name="connsiteX2" fmla="*/ 47916 w 180406"/>
                  <a:gd name="connsiteY2" fmla="*/ 87436 h 218623"/>
                  <a:gd name="connsiteX3" fmla="*/ 162933 w 180406"/>
                  <a:gd name="connsiteY3" fmla="*/ 216907 h 218623"/>
                  <a:gd name="connsiteX4" fmla="*/ 178613 w 180406"/>
                  <a:gd name="connsiteY4" fmla="*/ 213227 h 218623"/>
                  <a:gd name="connsiteX5" fmla="*/ 179664 w 180406"/>
                  <a:gd name="connsiteY5" fmla="*/ 211125 h 218623"/>
                  <a:gd name="connsiteX6" fmla="*/ 179664 w 180406"/>
                  <a:gd name="connsiteY6" fmla="*/ 211125 h 218623"/>
                  <a:gd name="connsiteX7" fmla="*/ 175109 w 180406"/>
                  <a:gd name="connsiteY7" fmla="*/ 197547 h 218623"/>
                  <a:gd name="connsiteX8" fmla="*/ 68326 w 180406"/>
                  <a:gd name="connsiteY8" fmla="*/ 73245 h 218623"/>
                  <a:gd name="connsiteX9" fmla="*/ 11124 w 180406"/>
                  <a:gd name="connsiteY9" fmla="*/ 100 h 21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406" h="218623">
                    <a:moveTo>
                      <a:pt x="11124" y="100"/>
                    </a:moveTo>
                    <a:cubicBezTo>
                      <a:pt x="-9199" y="1151"/>
                      <a:pt x="1751" y="74559"/>
                      <a:pt x="16731" y="80603"/>
                    </a:cubicBezTo>
                    <a:cubicBezTo>
                      <a:pt x="26717" y="84370"/>
                      <a:pt x="37229" y="86735"/>
                      <a:pt x="47916" y="87436"/>
                    </a:cubicBezTo>
                    <a:cubicBezTo>
                      <a:pt x="47916" y="87436"/>
                      <a:pt x="87685" y="171530"/>
                      <a:pt x="162933" y="216907"/>
                    </a:cubicBezTo>
                    <a:cubicBezTo>
                      <a:pt x="168276" y="220235"/>
                      <a:pt x="175284" y="218571"/>
                      <a:pt x="178613" y="213227"/>
                    </a:cubicBezTo>
                    <a:cubicBezTo>
                      <a:pt x="179051" y="212527"/>
                      <a:pt x="179401" y="211826"/>
                      <a:pt x="179664" y="211125"/>
                    </a:cubicBezTo>
                    <a:lnTo>
                      <a:pt x="179664" y="211125"/>
                    </a:lnTo>
                    <a:cubicBezTo>
                      <a:pt x="181591" y="206132"/>
                      <a:pt x="179664" y="200438"/>
                      <a:pt x="175109" y="197547"/>
                    </a:cubicBezTo>
                    <a:cubicBezTo>
                      <a:pt x="156713" y="186159"/>
                      <a:pt x="109760" y="151383"/>
                      <a:pt x="68326" y="73245"/>
                    </a:cubicBezTo>
                    <a:cubicBezTo>
                      <a:pt x="68326" y="73333"/>
                      <a:pt x="78312" y="-3141"/>
                      <a:pt x="11124" y="100"/>
                    </a:cubicBezTo>
                    <a:close/>
                  </a:path>
                </a:pathLst>
              </a:custGeom>
              <a:solidFill>
                <a:srgbClr val="263238"/>
              </a:solidFill>
              <a:ln w="8757"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FD4F0077-53C6-449F-92D4-6A65FD7A05F5}"/>
                  </a:ext>
                </a:extLst>
              </p:cNvPr>
              <p:cNvSpPr/>
              <p:nvPr/>
            </p:nvSpPr>
            <p:spPr>
              <a:xfrm>
                <a:off x="1545808" y="3161166"/>
                <a:ext cx="255709" cy="526905"/>
              </a:xfrm>
              <a:custGeom>
                <a:avLst/>
                <a:gdLst>
                  <a:gd name="connsiteX0" fmla="*/ 123952 w 255709"/>
                  <a:gd name="connsiteY0" fmla="*/ 526905 h 526905"/>
                  <a:gd name="connsiteX1" fmla="*/ 186848 w 255709"/>
                  <a:gd name="connsiteY1" fmla="*/ 472244 h 526905"/>
                  <a:gd name="connsiteX2" fmla="*/ 229245 w 255709"/>
                  <a:gd name="connsiteY2" fmla="*/ 332787 h 526905"/>
                  <a:gd name="connsiteX3" fmla="*/ 249218 w 255709"/>
                  <a:gd name="connsiteY3" fmla="*/ 230559 h 526905"/>
                  <a:gd name="connsiteX4" fmla="*/ 229245 w 255709"/>
                  <a:gd name="connsiteY4" fmla="*/ 205243 h 526905"/>
                  <a:gd name="connsiteX5" fmla="*/ 186848 w 255709"/>
                  <a:gd name="connsiteY5" fmla="*/ 166087 h 526905"/>
                  <a:gd name="connsiteX6" fmla="*/ 154349 w 255709"/>
                  <a:gd name="connsiteY6" fmla="*/ 145676 h 526905"/>
                  <a:gd name="connsiteX7" fmla="*/ 93030 w 255709"/>
                  <a:gd name="connsiteY7" fmla="*/ 175110 h 526905"/>
                  <a:gd name="connsiteX8" fmla="*/ 103804 w 255709"/>
                  <a:gd name="connsiteY8" fmla="*/ 110549 h 526905"/>
                  <a:gd name="connsiteX9" fmla="*/ 136303 w 255709"/>
                  <a:gd name="connsiteY9" fmla="*/ 30659 h 526905"/>
                  <a:gd name="connsiteX10" fmla="*/ 122463 w 255709"/>
                  <a:gd name="connsiteY10" fmla="*/ 0 h 526905"/>
                  <a:gd name="connsiteX11" fmla="*/ 55975 w 255709"/>
                  <a:gd name="connsiteY11" fmla="*/ 86109 h 526905"/>
                  <a:gd name="connsiteX12" fmla="*/ 25404 w 255709"/>
                  <a:gd name="connsiteY12" fmla="*/ 187286 h 526905"/>
                  <a:gd name="connsiteX13" fmla="*/ 0 w 255709"/>
                  <a:gd name="connsiteY13" fmla="*/ 458053 h 52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709" h="526905">
                    <a:moveTo>
                      <a:pt x="123952" y="526905"/>
                    </a:moveTo>
                    <a:cubicBezTo>
                      <a:pt x="146903" y="511137"/>
                      <a:pt x="168014" y="492829"/>
                      <a:pt x="186848" y="472244"/>
                    </a:cubicBezTo>
                    <a:cubicBezTo>
                      <a:pt x="226705" y="431510"/>
                      <a:pt x="222325" y="333225"/>
                      <a:pt x="229245" y="332787"/>
                    </a:cubicBezTo>
                    <a:cubicBezTo>
                      <a:pt x="260168" y="331122"/>
                      <a:pt x="259817" y="257803"/>
                      <a:pt x="249218" y="230559"/>
                    </a:cubicBezTo>
                    <a:cubicBezTo>
                      <a:pt x="238618" y="203316"/>
                      <a:pt x="229245" y="205243"/>
                      <a:pt x="229245" y="205243"/>
                    </a:cubicBezTo>
                    <a:cubicBezTo>
                      <a:pt x="218383" y="166087"/>
                      <a:pt x="186848" y="166087"/>
                      <a:pt x="186848" y="166087"/>
                    </a:cubicBezTo>
                    <a:cubicBezTo>
                      <a:pt x="186848" y="166087"/>
                      <a:pt x="173533" y="139807"/>
                      <a:pt x="154349" y="145676"/>
                    </a:cubicBezTo>
                    <a:cubicBezTo>
                      <a:pt x="133150" y="153911"/>
                      <a:pt x="112652" y="163722"/>
                      <a:pt x="93030" y="175110"/>
                    </a:cubicBezTo>
                    <a:lnTo>
                      <a:pt x="103804" y="110549"/>
                    </a:lnTo>
                    <a:cubicBezTo>
                      <a:pt x="103804" y="110549"/>
                      <a:pt x="127631" y="57290"/>
                      <a:pt x="136303" y="30659"/>
                    </a:cubicBezTo>
                    <a:cubicBezTo>
                      <a:pt x="144976" y="4030"/>
                      <a:pt x="122463" y="0"/>
                      <a:pt x="122463" y="0"/>
                    </a:cubicBezTo>
                    <a:cubicBezTo>
                      <a:pt x="122463" y="0"/>
                      <a:pt x="66400" y="68765"/>
                      <a:pt x="55975" y="86109"/>
                    </a:cubicBezTo>
                    <a:cubicBezTo>
                      <a:pt x="45551" y="103454"/>
                      <a:pt x="25404" y="187286"/>
                      <a:pt x="25404" y="187286"/>
                    </a:cubicBezTo>
                    <a:lnTo>
                      <a:pt x="0" y="458053"/>
                    </a:lnTo>
                  </a:path>
                </a:pathLst>
              </a:custGeom>
              <a:solidFill>
                <a:schemeClr val="bg1"/>
              </a:solidFill>
              <a:ln w="8757" cap="rnd">
                <a:solidFill>
                  <a:srgbClr val="263238"/>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82F2E0E1-E498-45C1-8B19-6EFF2AF1FA4A}"/>
                  </a:ext>
                </a:extLst>
              </p:cNvPr>
              <p:cNvSpPr/>
              <p:nvPr/>
            </p:nvSpPr>
            <p:spPr>
              <a:xfrm>
                <a:off x="1676592" y="3327428"/>
                <a:ext cx="56063" cy="35652"/>
              </a:xfrm>
              <a:custGeom>
                <a:avLst/>
                <a:gdLst>
                  <a:gd name="connsiteX0" fmla="*/ 56063 w 56063"/>
                  <a:gd name="connsiteY0" fmla="*/ 0 h 35652"/>
                  <a:gd name="connsiteX1" fmla="*/ 0 w 56063"/>
                  <a:gd name="connsiteY1" fmla="*/ 35653 h 35652"/>
                </a:gdLst>
                <a:ahLst/>
                <a:cxnLst>
                  <a:cxn ang="0">
                    <a:pos x="connsiteX0" y="connsiteY0"/>
                  </a:cxn>
                  <a:cxn ang="0">
                    <a:pos x="connsiteX1" y="connsiteY1"/>
                  </a:cxn>
                </a:cxnLst>
                <a:rect l="l" t="t" r="r" b="b"/>
                <a:pathLst>
                  <a:path w="56063" h="35652">
                    <a:moveTo>
                      <a:pt x="56063" y="0"/>
                    </a:moveTo>
                    <a:lnTo>
                      <a:pt x="0" y="35653"/>
                    </a:lnTo>
                  </a:path>
                </a:pathLst>
              </a:custGeom>
              <a:ln w="8757" cap="rnd">
                <a:solidFill>
                  <a:srgbClr val="263238"/>
                </a:solidFill>
                <a:prstDash val="solid"/>
                <a:round/>
              </a:ln>
            </p:spPr>
            <p:txBody>
              <a:bodyPr rtlCol="0" anchor="ctr"/>
              <a:lstStyle/>
              <a:p>
                <a:endParaRPr lang="en-US"/>
              </a:p>
            </p:txBody>
          </p:sp>
          <p:sp>
            <p:nvSpPr>
              <p:cNvPr id="197" name="Freeform: Shape 196">
                <a:extLst>
                  <a:ext uri="{FF2B5EF4-FFF2-40B4-BE49-F238E27FC236}">
                    <a16:creationId xmlns:a16="http://schemas.microsoft.com/office/drawing/2014/main" id="{AC074B43-FA2A-457E-AD67-5F0658675A49}"/>
                  </a:ext>
                </a:extLst>
              </p:cNvPr>
              <p:cNvSpPr/>
              <p:nvPr/>
            </p:nvSpPr>
            <p:spPr>
              <a:xfrm>
                <a:off x="1721705" y="3365002"/>
                <a:ext cx="53347" cy="26898"/>
              </a:xfrm>
              <a:custGeom>
                <a:avLst/>
                <a:gdLst>
                  <a:gd name="connsiteX0" fmla="*/ 53348 w 53347"/>
                  <a:gd name="connsiteY0" fmla="*/ 1583 h 26898"/>
                  <a:gd name="connsiteX1" fmla="*/ 0 w 53347"/>
                  <a:gd name="connsiteY1" fmla="*/ 26899 h 26898"/>
                </a:gdLst>
                <a:ahLst/>
                <a:cxnLst>
                  <a:cxn ang="0">
                    <a:pos x="connsiteX0" y="connsiteY0"/>
                  </a:cxn>
                  <a:cxn ang="0">
                    <a:pos x="connsiteX1" y="connsiteY1"/>
                  </a:cxn>
                </a:cxnLst>
                <a:rect l="l" t="t" r="r" b="b"/>
                <a:pathLst>
                  <a:path w="53347" h="26898">
                    <a:moveTo>
                      <a:pt x="53348" y="1583"/>
                    </a:moveTo>
                    <a:cubicBezTo>
                      <a:pt x="39244" y="-7703"/>
                      <a:pt x="0" y="26899"/>
                      <a:pt x="0" y="26899"/>
                    </a:cubicBezTo>
                  </a:path>
                </a:pathLst>
              </a:custGeom>
              <a:noFill/>
              <a:ln w="8757" cap="rnd">
                <a:solidFill>
                  <a:srgbClr val="263238"/>
                </a:solidFill>
                <a:prstDash val="solid"/>
                <a:round/>
              </a:ln>
            </p:spPr>
            <p:txBody>
              <a:bodyPr rtlCol="0" anchor="ctr"/>
              <a:lstStyle/>
              <a:p>
                <a:endParaRPr lang="en-US"/>
              </a:p>
            </p:txBody>
          </p:sp>
          <p:sp>
            <p:nvSpPr>
              <p:cNvPr id="198" name="Freeform: Shape 197">
                <a:extLst>
                  <a:ext uri="{FF2B5EF4-FFF2-40B4-BE49-F238E27FC236}">
                    <a16:creationId xmlns:a16="http://schemas.microsoft.com/office/drawing/2014/main" id="{679C4606-F432-4D4D-8E79-55527C82AAF7}"/>
                  </a:ext>
                </a:extLst>
              </p:cNvPr>
              <p:cNvSpPr/>
              <p:nvPr/>
            </p:nvSpPr>
            <p:spPr>
              <a:xfrm>
                <a:off x="1764191" y="3439292"/>
                <a:ext cx="18746" cy="54836"/>
              </a:xfrm>
              <a:custGeom>
                <a:avLst/>
                <a:gdLst>
                  <a:gd name="connsiteX0" fmla="*/ 10862 w 18746"/>
                  <a:gd name="connsiteY0" fmla="*/ 54837 h 54836"/>
                  <a:gd name="connsiteX1" fmla="*/ 0 w 18746"/>
                  <a:gd name="connsiteY1" fmla="*/ 0 h 54836"/>
                  <a:gd name="connsiteX2" fmla="*/ 18746 w 18746"/>
                  <a:gd name="connsiteY2" fmla="*/ 13841 h 54836"/>
                </a:gdLst>
                <a:ahLst/>
                <a:cxnLst>
                  <a:cxn ang="0">
                    <a:pos x="connsiteX0" y="connsiteY0"/>
                  </a:cxn>
                  <a:cxn ang="0">
                    <a:pos x="connsiteX1" y="connsiteY1"/>
                  </a:cxn>
                  <a:cxn ang="0">
                    <a:pos x="connsiteX2" y="connsiteY2"/>
                  </a:cxn>
                </a:cxnLst>
                <a:rect l="l" t="t" r="r" b="b"/>
                <a:pathLst>
                  <a:path w="18746" h="54836">
                    <a:moveTo>
                      <a:pt x="10862" y="54837"/>
                    </a:moveTo>
                    <a:lnTo>
                      <a:pt x="0" y="0"/>
                    </a:lnTo>
                    <a:cubicBezTo>
                      <a:pt x="8322" y="788"/>
                      <a:pt x="15505" y="6132"/>
                      <a:pt x="18746" y="13841"/>
                    </a:cubicBezTo>
                  </a:path>
                </a:pathLst>
              </a:custGeom>
              <a:noFill/>
              <a:ln w="8757" cap="rnd">
                <a:solidFill>
                  <a:srgbClr val="263238"/>
                </a:solidFill>
                <a:prstDash val="solid"/>
                <a:round/>
              </a:ln>
            </p:spPr>
            <p:txBody>
              <a:bodyPr rtlCol="0" anchor="ctr"/>
              <a:lstStyle/>
              <a:p>
                <a:endParaRPr lang="en-US"/>
              </a:p>
            </p:txBody>
          </p:sp>
          <p:sp>
            <p:nvSpPr>
              <p:cNvPr id="199" name="Freeform: Shape 198">
                <a:extLst>
                  <a:ext uri="{FF2B5EF4-FFF2-40B4-BE49-F238E27FC236}">
                    <a16:creationId xmlns:a16="http://schemas.microsoft.com/office/drawing/2014/main" id="{D79F5F24-69CA-4033-9404-CA6331F68DFD}"/>
                  </a:ext>
                </a:extLst>
              </p:cNvPr>
              <p:cNvSpPr/>
              <p:nvPr/>
            </p:nvSpPr>
            <p:spPr>
              <a:xfrm>
                <a:off x="1215298" y="3628504"/>
                <a:ext cx="32059" cy="141033"/>
              </a:xfrm>
              <a:custGeom>
                <a:avLst/>
                <a:gdLst>
                  <a:gd name="connsiteX0" fmla="*/ 0 w 32059"/>
                  <a:gd name="connsiteY0" fmla="*/ 0 h 141033"/>
                  <a:gd name="connsiteX1" fmla="*/ 31448 w 32059"/>
                  <a:gd name="connsiteY1" fmla="*/ 141034 h 141033"/>
                </a:gdLst>
                <a:ahLst/>
                <a:cxnLst>
                  <a:cxn ang="0">
                    <a:pos x="connsiteX0" y="connsiteY0"/>
                  </a:cxn>
                  <a:cxn ang="0">
                    <a:pos x="connsiteX1" y="connsiteY1"/>
                  </a:cxn>
                </a:cxnLst>
                <a:rect l="l" t="t" r="r" b="b"/>
                <a:pathLst>
                  <a:path w="32059" h="141033">
                    <a:moveTo>
                      <a:pt x="0" y="0"/>
                    </a:moveTo>
                    <a:cubicBezTo>
                      <a:pt x="23914" y="43011"/>
                      <a:pt x="34864" y="91978"/>
                      <a:pt x="31448" y="141034"/>
                    </a:cubicBezTo>
                  </a:path>
                </a:pathLst>
              </a:custGeom>
              <a:noFill/>
              <a:ln w="8757" cap="rnd">
                <a:solidFill>
                  <a:srgbClr val="263238"/>
                </a:solidFill>
                <a:prstDash val="solid"/>
                <a:round/>
              </a:ln>
            </p:spPr>
            <p:txBody>
              <a:bodyPr rtlCol="0" anchor="ctr"/>
              <a:lstStyle/>
              <a:p>
                <a:endParaRPr lang="en-US"/>
              </a:p>
            </p:txBody>
          </p:sp>
        </p:grpSp>
      </p:grpSp>
    </p:spTree>
    <p:extLst>
      <p:ext uri="{BB962C8B-B14F-4D97-AF65-F5344CB8AC3E}">
        <p14:creationId xmlns:p14="http://schemas.microsoft.com/office/powerpoint/2010/main" val="319181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BD81D-BCC2-5935-9BA8-3D559BBB199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DB1B5C33-AF67-AF9C-D767-BA47FE2B6546}"/>
              </a:ext>
            </a:extLst>
          </p:cNvPr>
          <p:cNvGrpSpPr>
            <a:grpSpLocks/>
          </p:cNvGrpSpPr>
          <p:nvPr/>
        </p:nvGrpSpPr>
        <p:grpSpPr>
          <a:xfrm>
            <a:off x="1" y="1"/>
            <a:ext cx="12191999" cy="6861095"/>
            <a:chOff x="1" y="1"/>
            <a:chExt cx="12191999" cy="6861095"/>
          </a:xfrm>
          <a:solidFill>
            <a:srgbClr val="D4E0F2">
              <a:alpha val="40000"/>
            </a:srgbClr>
          </a:solidFill>
        </p:grpSpPr>
        <p:sp>
          <p:nvSpPr>
            <p:cNvPr id="13" name="Freeform: Shape 12">
              <a:extLst>
                <a:ext uri="{FF2B5EF4-FFF2-40B4-BE49-F238E27FC236}">
                  <a16:creationId xmlns:a16="http://schemas.microsoft.com/office/drawing/2014/main" id="{2BCDA402-7C16-05CE-CE69-C1B550679884}"/>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grpFill/>
            <a:ln w="4432" cap="flat">
              <a:noFill/>
              <a:prstDash val="solid"/>
              <a:miter/>
            </a:ln>
          </p:spPr>
          <p:txBody>
            <a:bodyPr rtlCol="0" anchor="ctr"/>
            <a:lstStyle/>
            <a:p>
              <a:endParaRPr lang="en-US" sz="1600" dirty="0"/>
            </a:p>
          </p:txBody>
        </p:sp>
        <p:sp>
          <p:nvSpPr>
            <p:cNvPr id="14" name="Freeform: Shape 13">
              <a:extLst>
                <a:ext uri="{FF2B5EF4-FFF2-40B4-BE49-F238E27FC236}">
                  <a16:creationId xmlns:a16="http://schemas.microsoft.com/office/drawing/2014/main" id="{3536A8E2-39A5-F2E0-397F-D44D290C21FD}"/>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grpFill/>
            <a:ln w="4432" cap="flat">
              <a:noFill/>
              <a:prstDash val="solid"/>
              <a:miter/>
            </a:ln>
          </p:spPr>
          <p:txBody>
            <a:bodyPr rtlCol="0" anchor="ctr"/>
            <a:lstStyle/>
            <a:p>
              <a:endParaRPr lang="en-US" sz="1600"/>
            </a:p>
          </p:txBody>
        </p:sp>
        <p:sp>
          <p:nvSpPr>
            <p:cNvPr id="21" name="Freeform: Shape 20">
              <a:extLst>
                <a:ext uri="{FF2B5EF4-FFF2-40B4-BE49-F238E27FC236}">
                  <a16:creationId xmlns:a16="http://schemas.microsoft.com/office/drawing/2014/main" id="{1CFA7C28-BA14-A883-F08C-CBF992CF8F7C}"/>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grpFill/>
            <a:ln w="4432" cap="flat">
              <a:noFill/>
              <a:prstDash val="solid"/>
              <a:miter/>
            </a:ln>
          </p:spPr>
          <p:txBody>
            <a:bodyPr rtlCol="0" anchor="ctr"/>
            <a:lstStyle/>
            <a:p>
              <a:endParaRPr lang="en-US" sz="1600"/>
            </a:p>
          </p:txBody>
        </p:sp>
        <p:pic>
          <p:nvPicPr>
            <p:cNvPr id="22" name="Graphic 21">
              <a:extLst>
                <a:ext uri="{FF2B5EF4-FFF2-40B4-BE49-F238E27FC236}">
                  <a16:creationId xmlns:a16="http://schemas.microsoft.com/office/drawing/2014/main" id="{42D319EF-95F6-5E05-E1E8-B7633ED9A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8661537D-83BD-D91A-B8C1-0461AFCC48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34F47E3C-C1F0-10BA-3041-56A98E46C5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F3290E68-85CB-037E-DFC5-5699871B3E70}"/>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730C5C36-B85D-E7AF-20EE-607E8F696442}"/>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150B0C40-D860-E9A2-412C-897EB6D8001C}"/>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C7B65B-D1A0-CD50-B2E9-EDBAA1755646}"/>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E061C5-7746-5249-EA89-0142AA2D5D00}"/>
              </a:ext>
            </a:extLst>
          </p:cNvPr>
          <p:cNvSpPr txBox="1"/>
          <p:nvPr/>
        </p:nvSpPr>
        <p:spPr>
          <a:xfrm>
            <a:off x="518453" y="976948"/>
            <a:ext cx="7122873" cy="4158831"/>
          </a:xfrm>
          <a:prstGeom prst="rect">
            <a:avLst/>
          </a:prstGeom>
          <a:noFill/>
        </p:spPr>
        <p:txBody>
          <a:bodyPr wrap="square" rtlCol="0">
            <a:spAutoFit/>
          </a:bodyPr>
          <a:lstStyle/>
          <a:p>
            <a:pPr algn="just"/>
            <a:r>
              <a:rPr lang="en-US" b="1" dirty="0">
                <a:solidFill>
                  <a:srgbClr val="2A66BC"/>
                </a:solidFill>
                <a:latin typeface="Tajawal" panose="00000500000000000000" pitchFamily="2" charset="-78"/>
                <a:cs typeface="Tajawal" panose="00000500000000000000" pitchFamily="2" charset="-78"/>
              </a:rPr>
              <a:t>Future Plan for Board Development</a:t>
            </a: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2. AI-Powered Text Processing</a:t>
            </a:r>
            <a:endParaRPr lang="ar-EG" sz="1400" b="1"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Description</a:t>
            </a:r>
            <a:r>
              <a:rPr lang="ar-SA" sz="1400" b="1" dirty="0">
                <a:solidFill>
                  <a:srgbClr val="1D5166"/>
                </a:solidFill>
                <a:latin typeface="Tajawal" panose="00000500000000000000" pitchFamily="2" charset="-78"/>
                <a:cs typeface="Tajawal" panose="00000500000000000000" pitchFamily="2" charset="-78"/>
              </a:rPr>
              <a:t>: </a:t>
            </a:r>
            <a:r>
              <a:rPr lang="en-US" sz="1400" dirty="0">
                <a:solidFill>
                  <a:srgbClr val="1D5166"/>
                </a:solidFill>
                <a:latin typeface="Tajawal" panose="00000500000000000000" pitchFamily="2" charset="-78"/>
                <a:cs typeface="Tajawal" panose="00000500000000000000" pitchFamily="2" charset="-78"/>
              </a:rPr>
              <a:t>Applying AI algorithms to analyze texts (such as meeting minutes or decisions).</a:t>
            </a:r>
            <a:endParaRPr lang="ar-EG" sz="1400"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endParaRPr lang="ar-SA" sz="1400" b="1"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Capabilities:</a:t>
            </a:r>
            <a:endParaRPr lang="ar-EG" sz="1400" b="1"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dirty="0">
                <a:solidFill>
                  <a:srgbClr val="1D5166"/>
                </a:solidFill>
                <a:latin typeface="Tajawal" panose="00000500000000000000" pitchFamily="2" charset="-78"/>
                <a:cs typeface="Tajawal" panose="00000500000000000000" pitchFamily="2" charset="-78"/>
              </a:rPr>
              <a:t>Summarizing long texts into concise points.</a:t>
            </a:r>
            <a:endParaRPr lang="ar-EG" sz="1400"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dirty="0">
                <a:solidFill>
                  <a:srgbClr val="1D5166"/>
                </a:solidFill>
                <a:latin typeface="Tajawal" panose="00000500000000000000" pitchFamily="2" charset="-78"/>
                <a:cs typeface="Tajawal" panose="00000500000000000000" pitchFamily="2" charset="-78"/>
              </a:rPr>
              <a:t>Extracting key decisions or important items.</a:t>
            </a:r>
            <a:endParaRPr lang="ar-EG" sz="1400"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dirty="0">
                <a:solidFill>
                  <a:srgbClr val="1D5166"/>
                </a:solidFill>
                <a:latin typeface="Tajawal" panose="00000500000000000000" pitchFamily="2" charset="-78"/>
                <a:cs typeface="Tajawal" panose="00000500000000000000" pitchFamily="2" charset="-78"/>
              </a:rPr>
              <a:t>Classifying topics (financial, administrative, technical, …).</a:t>
            </a:r>
            <a:endParaRPr lang="ar-EG" sz="1400"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dirty="0">
                <a:solidFill>
                  <a:srgbClr val="1D5166"/>
                </a:solidFill>
                <a:latin typeface="Tajawal" panose="00000500000000000000" pitchFamily="2" charset="-78"/>
                <a:cs typeface="Tajawal" panose="00000500000000000000" pitchFamily="2" charset="-78"/>
              </a:rPr>
              <a:t>Added Value: Saving time and effort.</a:t>
            </a:r>
            <a:endParaRPr lang="ar-SA" sz="1400" dirty="0">
              <a:solidFill>
                <a:srgbClr val="1D5166"/>
              </a:solidFill>
              <a:latin typeface="Tajawal" panose="00000500000000000000" pitchFamily="2" charset="-78"/>
              <a:cs typeface="Tajawal" panose="00000500000000000000" pitchFamily="2" charset="-78"/>
            </a:endParaRPr>
          </a:p>
        </p:txBody>
      </p:sp>
      <p:pic>
        <p:nvPicPr>
          <p:cNvPr id="3" name="Graphic 2">
            <a:extLst>
              <a:ext uri="{FF2B5EF4-FFF2-40B4-BE49-F238E27FC236}">
                <a16:creationId xmlns:a16="http://schemas.microsoft.com/office/drawing/2014/main" id="{5979A090-8C12-4D7C-9DB3-477560FB02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8628" y="1903953"/>
            <a:ext cx="4070981" cy="2713987"/>
          </a:xfrm>
          <a:prstGeom prst="rect">
            <a:avLst/>
          </a:prstGeom>
        </p:spPr>
      </p:pic>
    </p:spTree>
    <p:extLst>
      <p:ext uri="{BB962C8B-B14F-4D97-AF65-F5344CB8AC3E}">
        <p14:creationId xmlns:p14="http://schemas.microsoft.com/office/powerpoint/2010/main" val="247393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BD81D-BCC2-5935-9BA8-3D559BBB1990}"/>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DB1B5C33-AF67-AF9C-D767-BA47FE2B6546}"/>
              </a:ext>
            </a:extLst>
          </p:cNvPr>
          <p:cNvGrpSpPr>
            <a:grpSpLocks/>
          </p:cNvGrpSpPr>
          <p:nvPr/>
        </p:nvGrpSpPr>
        <p:grpSpPr>
          <a:xfrm>
            <a:off x="1" y="1"/>
            <a:ext cx="12191999" cy="6861095"/>
            <a:chOff x="1" y="1"/>
            <a:chExt cx="12191999" cy="6861095"/>
          </a:xfrm>
          <a:solidFill>
            <a:srgbClr val="D4E0F2">
              <a:alpha val="40000"/>
            </a:srgbClr>
          </a:solidFill>
        </p:grpSpPr>
        <p:sp>
          <p:nvSpPr>
            <p:cNvPr id="13" name="Freeform: Shape 12">
              <a:extLst>
                <a:ext uri="{FF2B5EF4-FFF2-40B4-BE49-F238E27FC236}">
                  <a16:creationId xmlns:a16="http://schemas.microsoft.com/office/drawing/2014/main" id="{2BCDA402-7C16-05CE-CE69-C1B550679884}"/>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grpFill/>
            <a:ln w="4432" cap="flat">
              <a:noFill/>
              <a:prstDash val="solid"/>
              <a:miter/>
            </a:ln>
          </p:spPr>
          <p:txBody>
            <a:bodyPr rtlCol="0" anchor="ctr"/>
            <a:lstStyle/>
            <a:p>
              <a:endParaRPr lang="en-US" sz="1600" dirty="0"/>
            </a:p>
          </p:txBody>
        </p:sp>
        <p:sp>
          <p:nvSpPr>
            <p:cNvPr id="14" name="Freeform: Shape 13">
              <a:extLst>
                <a:ext uri="{FF2B5EF4-FFF2-40B4-BE49-F238E27FC236}">
                  <a16:creationId xmlns:a16="http://schemas.microsoft.com/office/drawing/2014/main" id="{3536A8E2-39A5-F2E0-397F-D44D290C21FD}"/>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grpFill/>
            <a:ln w="4432" cap="flat">
              <a:noFill/>
              <a:prstDash val="solid"/>
              <a:miter/>
            </a:ln>
          </p:spPr>
          <p:txBody>
            <a:bodyPr rtlCol="0" anchor="ctr"/>
            <a:lstStyle/>
            <a:p>
              <a:endParaRPr lang="en-US" sz="1600"/>
            </a:p>
          </p:txBody>
        </p:sp>
        <p:sp>
          <p:nvSpPr>
            <p:cNvPr id="21" name="Freeform: Shape 20">
              <a:extLst>
                <a:ext uri="{FF2B5EF4-FFF2-40B4-BE49-F238E27FC236}">
                  <a16:creationId xmlns:a16="http://schemas.microsoft.com/office/drawing/2014/main" id="{1CFA7C28-BA14-A883-F08C-CBF992CF8F7C}"/>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grpFill/>
            <a:ln w="4432" cap="flat">
              <a:noFill/>
              <a:prstDash val="solid"/>
              <a:miter/>
            </a:ln>
          </p:spPr>
          <p:txBody>
            <a:bodyPr rtlCol="0" anchor="ctr"/>
            <a:lstStyle/>
            <a:p>
              <a:endParaRPr lang="en-US" sz="1600"/>
            </a:p>
          </p:txBody>
        </p:sp>
        <p:pic>
          <p:nvPicPr>
            <p:cNvPr id="22" name="Graphic 21">
              <a:extLst>
                <a:ext uri="{FF2B5EF4-FFF2-40B4-BE49-F238E27FC236}">
                  <a16:creationId xmlns:a16="http://schemas.microsoft.com/office/drawing/2014/main" id="{42D319EF-95F6-5E05-E1E8-B7633ED9AB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8661537D-83BD-D91A-B8C1-0461AFCC48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34F47E3C-C1F0-10BA-3041-56A98E46C5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F3290E68-85CB-037E-DFC5-5699871B3E70}"/>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730C5C36-B85D-E7AF-20EE-607E8F696442}"/>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150B0C40-D860-E9A2-412C-897EB6D8001C}"/>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7C7B65B-D1A0-CD50-B2E9-EDBAA1755646}"/>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AE061C5-7746-5249-EA89-0142AA2D5D00}"/>
              </a:ext>
            </a:extLst>
          </p:cNvPr>
          <p:cNvSpPr txBox="1"/>
          <p:nvPr/>
        </p:nvSpPr>
        <p:spPr>
          <a:xfrm>
            <a:off x="533856" y="976948"/>
            <a:ext cx="6395552" cy="4805162"/>
          </a:xfrm>
          <a:prstGeom prst="rect">
            <a:avLst/>
          </a:prstGeom>
          <a:noFill/>
        </p:spPr>
        <p:txBody>
          <a:bodyPr wrap="square" rtlCol="0">
            <a:spAutoFit/>
          </a:bodyPr>
          <a:lstStyle/>
          <a:p>
            <a:pPr algn="just"/>
            <a:r>
              <a:rPr lang="en-US" b="1" dirty="0">
                <a:solidFill>
                  <a:srgbClr val="2A66BC"/>
                </a:solidFill>
                <a:latin typeface="Tajawal" panose="00000500000000000000" pitchFamily="2" charset="-78"/>
                <a:cs typeface="Tajawal" panose="00000500000000000000" pitchFamily="2" charset="-78"/>
              </a:rPr>
              <a:t>Future Plan for Board Development</a:t>
            </a: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3. AI Chatbot</a:t>
            </a: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Description</a:t>
            </a:r>
            <a:r>
              <a:rPr lang="ar-SA" sz="1400" b="1" dirty="0">
                <a:solidFill>
                  <a:srgbClr val="1D5166"/>
                </a:solidFill>
                <a:latin typeface="Tajawal" panose="00000500000000000000" pitchFamily="2" charset="-78"/>
                <a:cs typeface="Tajawal" panose="00000500000000000000" pitchFamily="2" charset="-78"/>
              </a:rPr>
              <a:t>: </a:t>
            </a:r>
            <a:r>
              <a:rPr lang="en-US" sz="1400" dirty="0">
                <a:solidFill>
                  <a:srgbClr val="1D5166"/>
                </a:solidFill>
                <a:latin typeface="Tajawal" panose="00000500000000000000" pitchFamily="2" charset="-78"/>
                <a:cs typeface="Tajawal" panose="00000500000000000000" pitchFamily="2" charset="-78"/>
              </a:rPr>
              <a:t>Adding a virtual assistant within the system that members can interact with</a:t>
            </a:r>
            <a:r>
              <a:rPr lang="ar-SA" sz="1400" dirty="0">
                <a:solidFill>
                  <a:srgbClr val="1D5166"/>
                </a:solidFill>
                <a:latin typeface="Tajawal" panose="00000500000000000000" pitchFamily="2" charset="-78"/>
                <a:cs typeface="Tajawal" panose="00000500000000000000" pitchFamily="2" charset="-78"/>
              </a:rPr>
              <a:t>.</a:t>
            </a:r>
          </a:p>
          <a:p>
            <a:pPr algn="l">
              <a:lnSpc>
                <a:spcPct val="150000"/>
              </a:lnSpc>
              <a:spcBef>
                <a:spcPts val="1200"/>
              </a:spcBef>
            </a:pPr>
            <a:endParaRPr lang="ar-SA" sz="1400" b="1" dirty="0">
              <a:solidFill>
                <a:srgbClr val="1D5166"/>
              </a:solidFill>
              <a:latin typeface="Tajawal" panose="00000500000000000000" pitchFamily="2" charset="-78"/>
              <a:cs typeface="Tajawal" panose="00000500000000000000" pitchFamily="2" charset="-78"/>
            </a:endParaRPr>
          </a:p>
          <a:p>
            <a:pPr algn="l">
              <a:lnSpc>
                <a:spcPct val="150000"/>
              </a:lnSpc>
              <a:spcBef>
                <a:spcPts val="1200"/>
              </a:spcBef>
            </a:pPr>
            <a:r>
              <a:rPr lang="en-US" sz="1400" b="1" dirty="0">
                <a:solidFill>
                  <a:srgbClr val="1D5166"/>
                </a:solidFill>
                <a:latin typeface="Tajawal" panose="00000500000000000000" pitchFamily="2" charset="-78"/>
                <a:cs typeface="Tajawal" panose="00000500000000000000" pitchFamily="2" charset="-78"/>
              </a:rPr>
              <a:t>Capabilities:</a:t>
            </a:r>
          </a:p>
          <a:p>
            <a:pPr marL="742950" lvl="1" indent="-285750">
              <a:lnSpc>
                <a:spcPct val="150000"/>
              </a:lnSpc>
              <a:spcBef>
                <a:spcPts val="1200"/>
              </a:spcBef>
              <a:buFont typeface="Arial" panose="020B0604020202020204" pitchFamily="34" charset="0"/>
              <a:buChar char="•"/>
            </a:pPr>
            <a:r>
              <a:rPr lang="en-US" sz="1400" dirty="0">
                <a:solidFill>
                  <a:srgbClr val="1D5166"/>
                </a:solidFill>
                <a:latin typeface="Tajawal" panose="00000500000000000000" pitchFamily="2" charset="-78"/>
                <a:cs typeface="Tajawal" panose="00000500000000000000" pitchFamily="2" charset="-78"/>
              </a:rPr>
              <a:t>Answering frequently asked questions about sessions or decisions.</a:t>
            </a:r>
          </a:p>
          <a:p>
            <a:pPr marL="742950" lvl="1" indent="-285750">
              <a:lnSpc>
                <a:spcPct val="150000"/>
              </a:lnSpc>
              <a:spcBef>
                <a:spcPts val="1200"/>
              </a:spcBef>
              <a:buFont typeface="Arial" panose="020B0604020202020204" pitchFamily="34" charset="0"/>
              <a:buChar char="•"/>
            </a:pPr>
            <a:r>
              <a:rPr lang="en-US" sz="1400" dirty="0">
                <a:solidFill>
                  <a:srgbClr val="1D5166"/>
                </a:solidFill>
                <a:latin typeface="Tajawal" panose="00000500000000000000" pitchFamily="2" charset="-78"/>
                <a:cs typeface="Tajawal" panose="00000500000000000000" pitchFamily="2" charset="-78"/>
              </a:rPr>
              <a:t>Fast search within documents or meeting minutes.</a:t>
            </a:r>
          </a:p>
          <a:p>
            <a:pPr marL="742950" lvl="1" indent="-285750">
              <a:lnSpc>
                <a:spcPct val="150000"/>
              </a:lnSpc>
              <a:spcBef>
                <a:spcPts val="1200"/>
              </a:spcBef>
              <a:buFont typeface="Arial" panose="020B0604020202020204" pitchFamily="34" charset="0"/>
              <a:buChar char="•"/>
            </a:pPr>
            <a:r>
              <a:rPr lang="en-US" sz="1400" dirty="0">
                <a:solidFill>
                  <a:srgbClr val="1D5166"/>
                </a:solidFill>
                <a:latin typeface="Tajawal" panose="00000500000000000000" pitchFamily="2" charset="-78"/>
                <a:cs typeface="Tajawal" panose="00000500000000000000" pitchFamily="2" charset="-78"/>
              </a:rPr>
              <a:t>Scheduling meetings or retrieving specific documents.</a:t>
            </a:r>
          </a:p>
          <a:p>
            <a:pPr marL="742950" lvl="1" indent="-285750">
              <a:lnSpc>
                <a:spcPct val="150000"/>
              </a:lnSpc>
              <a:spcBef>
                <a:spcPts val="1200"/>
              </a:spcBef>
              <a:buFont typeface="Arial" panose="020B0604020202020204" pitchFamily="34" charset="0"/>
              <a:buChar char="•"/>
            </a:pPr>
            <a:r>
              <a:rPr lang="en-US" sz="1400" dirty="0">
                <a:solidFill>
                  <a:srgbClr val="1D5166"/>
                </a:solidFill>
                <a:latin typeface="Tajawal" panose="00000500000000000000" pitchFamily="2" charset="-78"/>
                <a:cs typeface="Tajawal" panose="00000500000000000000" pitchFamily="2" charset="-78"/>
              </a:rPr>
              <a:t>Added Value: Enhancing user experience and reducing dependency on support.</a:t>
            </a:r>
            <a:endParaRPr lang="ar-SA" sz="1400" dirty="0">
              <a:solidFill>
                <a:srgbClr val="1D5166"/>
              </a:solidFill>
              <a:latin typeface="Tajawal" panose="00000500000000000000" pitchFamily="2" charset="-78"/>
              <a:cs typeface="Tajawal" panose="00000500000000000000" pitchFamily="2" charset="-78"/>
            </a:endParaRPr>
          </a:p>
        </p:txBody>
      </p:sp>
      <p:pic>
        <p:nvPicPr>
          <p:cNvPr id="6" name="Graphic 5">
            <a:extLst>
              <a:ext uri="{FF2B5EF4-FFF2-40B4-BE49-F238E27FC236}">
                <a16:creationId xmlns:a16="http://schemas.microsoft.com/office/drawing/2014/main" id="{0DEDD032-09EA-463F-BD71-48463094C0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99683" y="1253940"/>
            <a:ext cx="4343400" cy="4114800"/>
          </a:xfrm>
          <a:prstGeom prst="rect">
            <a:avLst/>
          </a:prstGeom>
        </p:spPr>
      </p:pic>
    </p:spTree>
    <p:extLst>
      <p:ext uri="{BB962C8B-B14F-4D97-AF65-F5344CB8AC3E}">
        <p14:creationId xmlns:p14="http://schemas.microsoft.com/office/powerpoint/2010/main" val="8612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E3D8C34F-978B-81B6-06ED-27BA01D5A93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523FE4A-E998-1E1E-C206-EE8BC730A502}"/>
              </a:ext>
            </a:extLst>
          </p:cNvPr>
          <p:cNvSpPr txBox="1"/>
          <p:nvPr/>
        </p:nvSpPr>
        <p:spPr>
          <a:xfrm>
            <a:off x="425112" y="2920387"/>
            <a:ext cx="4029397" cy="1015663"/>
          </a:xfrm>
          <a:prstGeom prst="rect">
            <a:avLst/>
          </a:prstGeom>
          <a:noFill/>
        </p:spPr>
        <p:txBody>
          <a:bodyPr wrap="square" rtlCol="0">
            <a:spAutoFit/>
          </a:bodyPr>
          <a:lstStyle/>
          <a:p>
            <a:pPr algn="ctr"/>
            <a:r>
              <a:rPr lang="en-US" sz="6000" dirty="0">
                <a:solidFill>
                  <a:srgbClr val="2A66BC"/>
                </a:solidFill>
                <a:latin typeface="Tajawal ExtraBold" panose="00000800000000000000" pitchFamily="2" charset="-78"/>
                <a:cs typeface="Tajawal ExtraBold" panose="00000800000000000000" pitchFamily="2" charset="-78"/>
              </a:rPr>
              <a:t>Thank You!</a:t>
            </a:r>
          </a:p>
        </p:txBody>
      </p:sp>
      <p:grpSp>
        <p:nvGrpSpPr>
          <p:cNvPr id="2" name="Group 1">
            <a:extLst>
              <a:ext uri="{FF2B5EF4-FFF2-40B4-BE49-F238E27FC236}">
                <a16:creationId xmlns:a16="http://schemas.microsoft.com/office/drawing/2014/main" id="{72C1164E-4241-5359-1D6F-4659EEBE630B}"/>
              </a:ext>
            </a:extLst>
          </p:cNvPr>
          <p:cNvGrpSpPr>
            <a:grpSpLocks/>
          </p:cNvGrpSpPr>
          <p:nvPr/>
        </p:nvGrpSpPr>
        <p:grpSpPr>
          <a:xfrm flipH="1">
            <a:off x="1" y="1"/>
            <a:ext cx="12191999" cy="6861095"/>
            <a:chOff x="1" y="1"/>
            <a:chExt cx="12191999" cy="6861095"/>
          </a:xfrm>
        </p:grpSpPr>
        <p:sp>
          <p:nvSpPr>
            <p:cNvPr id="5" name="Freeform: Shape 4">
              <a:extLst>
                <a:ext uri="{FF2B5EF4-FFF2-40B4-BE49-F238E27FC236}">
                  <a16:creationId xmlns:a16="http://schemas.microsoft.com/office/drawing/2014/main" id="{22DB8D2C-6509-6F18-9277-C96727DFBC8D}"/>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1D5166"/>
            </a:solidFill>
            <a:ln w="4432"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6217CB71-4051-6021-CBC3-4DB2DA2F881F}"/>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1D5166"/>
            </a:solidFill>
            <a:ln w="4432"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C81E12D0-A213-925B-27A5-690303DFCC9E}"/>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2A66BC"/>
            </a:solidFill>
            <a:ln w="4432" cap="flat">
              <a:noFill/>
              <a:prstDash val="solid"/>
              <a:miter/>
            </a:ln>
          </p:spPr>
          <p:txBody>
            <a:bodyPr rtlCol="0" anchor="ctr"/>
            <a:lstStyle/>
            <a:p>
              <a:endParaRPr lang="en-US"/>
            </a:p>
          </p:txBody>
        </p:sp>
        <p:pic>
          <p:nvPicPr>
            <p:cNvPr id="8" name="Graphic 7">
              <a:extLst>
                <a:ext uri="{FF2B5EF4-FFF2-40B4-BE49-F238E27FC236}">
                  <a16:creationId xmlns:a16="http://schemas.microsoft.com/office/drawing/2014/main" id="{601D8E0D-093F-8FED-8727-4927A9ADD3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sp>
        <p:nvSpPr>
          <p:cNvPr id="9" name="TextBox 8">
            <a:extLst>
              <a:ext uri="{FF2B5EF4-FFF2-40B4-BE49-F238E27FC236}">
                <a16:creationId xmlns:a16="http://schemas.microsoft.com/office/drawing/2014/main" id="{558A576C-3C11-FD97-BEE5-3EE8CD8118CB}"/>
              </a:ext>
            </a:extLst>
          </p:cNvPr>
          <p:cNvSpPr txBox="1"/>
          <p:nvPr/>
        </p:nvSpPr>
        <p:spPr>
          <a:xfrm>
            <a:off x="7610708" y="3671542"/>
            <a:ext cx="2509573" cy="323165"/>
          </a:xfrm>
          <a:prstGeom prst="rect">
            <a:avLst/>
          </a:prstGeom>
          <a:noFill/>
        </p:spPr>
        <p:txBody>
          <a:bodyPr wrap="square">
            <a:spAutoFit/>
          </a:bodyPr>
          <a:lstStyle/>
          <a:p>
            <a:r>
              <a:rPr lang="en-US" sz="1500" dirty="0">
                <a:solidFill>
                  <a:schemeClr val="bg1"/>
                </a:solidFill>
                <a:latin typeface="Nunito Light" pitchFamily="2" charset="0"/>
              </a:rPr>
              <a:t>www.mazayasolutions.com</a:t>
            </a:r>
          </a:p>
        </p:txBody>
      </p:sp>
      <p:grpSp>
        <p:nvGrpSpPr>
          <p:cNvPr id="12" name="Group 11">
            <a:extLst>
              <a:ext uri="{FF2B5EF4-FFF2-40B4-BE49-F238E27FC236}">
                <a16:creationId xmlns:a16="http://schemas.microsoft.com/office/drawing/2014/main" id="{768B8423-84CA-5D7B-A5E1-F0E9D7F859EB}"/>
              </a:ext>
            </a:extLst>
          </p:cNvPr>
          <p:cNvGrpSpPr>
            <a:grpSpLocks noChangeAspect="1"/>
          </p:cNvGrpSpPr>
          <p:nvPr/>
        </p:nvGrpSpPr>
        <p:grpSpPr>
          <a:xfrm>
            <a:off x="8644478" y="3089082"/>
            <a:ext cx="2240369" cy="457200"/>
            <a:chOff x="6083046" y="4971990"/>
            <a:chExt cx="2520415" cy="514350"/>
          </a:xfrm>
          <a:solidFill>
            <a:schemeClr val="bg1"/>
          </a:solidFill>
        </p:grpSpPr>
        <p:pic>
          <p:nvPicPr>
            <p:cNvPr id="13" name="Graphic 12">
              <a:extLst>
                <a:ext uri="{FF2B5EF4-FFF2-40B4-BE49-F238E27FC236}">
                  <a16:creationId xmlns:a16="http://schemas.microsoft.com/office/drawing/2014/main" id="{76552E16-0DA9-1B9D-8A67-8F28A15F85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00341" y="5060914"/>
              <a:ext cx="2103120" cy="336500"/>
            </a:xfrm>
            <a:prstGeom prst="rect">
              <a:avLst/>
            </a:prstGeom>
          </p:spPr>
        </p:pic>
        <p:pic>
          <p:nvPicPr>
            <p:cNvPr id="14" name="Graphic 13">
              <a:extLst>
                <a:ext uri="{FF2B5EF4-FFF2-40B4-BE49-F238E27FC236}">
                  <a16:creationId xmlns:a16="http://schemas.microsoft.com/office/drawing/2014/main" id="{DBBBC39D-3E92-BB72-A741-83978E4B76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3046" y="4971990"/>
              <a:ext cx="38100" cy="514350"/>
            </a:xfrm>
            <a:prstGeom prst="rect">
              <a:avLst/>
            </a:prstGeom>
          </p:spPr>
        </p:pic>
      </p:grpSp>
      <p:pic>
        <p:nvPicPr>
          <p:cNvPr id="21" name="Graphic 20">
            <a:extLst>
              <a:ext uri="{FF2B5EF4-FFF2-40B4-BE49-F238E27FC236}">
                <a16:creationId xmlns:a16="http://schemas.microsoft.com/office/drawing/2014/main" id="{F1012D81-47D5-50F8-FB11-C7356DA15B2B}"/>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r="15822" b="-7589"/>
          <a:stretch/>
        </p:blipFill>
        <p:spPr>
          <a:xfrm>
            <a:off x="6929182" y="3082788"/>
            <a:ext cx="1363051" cy="450907"/>
          </a:xfrm>
          <a:prstGeom prst="rect">
            <a:avLst/>
          </a:prstGeom>
        </p:spPr>
      </p:pic>
    </p:spTree>
    <p:extLst>
      <p:ext uri="{BB962C8B-B14F-4D97-AF65-F5344CB8AC3E}">
        <p14:creationId xmlns:p14="http://schemas.microsoft.com/office/powerpoint/2010/main" val="374431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C7013597-A417-B13A-5A7F-A001B676F5EA}"/>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1A852084-6826-4BD2-0D93-D9345018734D}"/>
              </a:ext>
            </a:extLst>
          </p:cNvPr>
          <p:cNvGrpSpPr>
            <a:grpSpLocks/>
          </p:cNvGrpSpPr>
          <p:nvPr/>
        </p:nvGrpSpPr>
        <p:grpSpPr>
          <a:xfrm flipH="1">
            <a:off x="1" y="1"/>
            <a:ext cx="12191999" cy="6861095"/>
            <a:chOff x="1" y="1"/>
            <a:chExt cx="12191999" cy="6861095"/>
          </a:xfrm>
          <a:solidFill>
            <a:srgbClr val="D4E0F2">
              <a:alpha val="65000"/>
            </a:srgbClr>
          </a:solidFill>
        </p:grpSpPr>
        <p:sp>
          <p:nvSpPr>
            <p:cNvPr id="31" name="Freeform: Shape 30">
              <a:extLst>
                <a:ext uri="{FF2B5EF4-FFF2-40B4-BE49-F238E27FC236}">
                  <a16:creationId xmlns:a16="http://schemas.microsoft.com/office/drawing/2014/main" id="{2837516A-42AD-42BA-5E6D-445D50222EFB}"/>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4E0F2">
                <a:alpha val="60000"/>
              </a:srgbClr>
            </a:solidFill>
            <a:ln w="4432" cap="flat">
              <a:noFill/>
              <a:prstDash val="solid"/>
              <a:miter/>
            </a:ln>
          </p:spPr>
          <p:txBody>
            <a:bodyPr rtlCol="0" anchor="ctr"/>
            <a:lstStyle/>
            <a:p>
              <a:endParaRPr lang="en-US" sz="1600"/>
            </a:p>
          </p:txBody>
        </p:sp>
        <p:sp>
          <p:nvSpPr>
            <p:cNvPr id="32" name="Freeform: Shape 31">
              <a:extLst>
                <a:ext uri="{FF2B5EF4-FFF2-40B4-BE49-F238E27FC236}">
                  <a16:creationId xmlns:a16="http://schemas.microsoft.com/office/drawing/2014/main" id="{FDFDA2CF-60C0-F8D0-1951-428E8FB327A2}"/>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E5ECF7">
                <a:alpha val="60000"/>
              </a:srgbClr>
            </a:solidFill>
            <a:ln w="4432" cap="flat">
              <a:noFill/>
              <a:prstDash val="solid"/>
              <a:miter/>
            </a:ln>
          </p:spPr>
          <p:txBody>
            <a:bodyPr rtlCol="0" anchor="ctr"/>
            <a:lstStyle/>
            <a:p>
              <a:endParaRPr lang="en-US" sz="1600"/>
            </a:p>
          </p:txBody>
        </p:sp>
        <p:sp>
          <p:nvSpPr>
            <p:cNvPr id="33" name="Freeform: Shape 32">
              <a:extLst>
                <a:ext uri="{FF2B5EF4-FFF2-40B4-BE49-F238E27FC236}">
                  <a16:creationId xmlns:a16="http://schemas.microsoft.com/office/drawing/2014/main" id="{542B410E-945F-3A8E-8A94-42319534BE08}"/>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4E0F2">
                <a:alpha val="80000"/>
              </a:srgbClr>
            </a:solidFill>
            <a:ln w="4432" cap="flat">
              <a:noFill/>
              <a:prstDash val="solid"/>
              <a:miter/>
            </a:ln>
          </p:spPr>
          <p:txBody>
            <a:bodyPr rtlCol="0" anchor="ctr"/>
            <a:lstStyle/>
            <a:p>
              <a:endParaRPr lang="en-US" sz="1600"/>
            </a:p>
          </p:txBody>
        </p:sp>
        <p:pic>
          <p:nvPicPr>
            <p:cNvPr id="34" name="Graphic 33">
              <a:extLst>
                <a:ext uri="{FF2B5EF4-FFF2-40B4-BE49-F238E27FC236}">
                  <a16:creationId xmlns:a16="http://schemas.microsoft.com/office/drawing/2014/main" id="{77884C60-0CD2-451E-9165-8940F4CB0C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D84D1FF8-C382-CCF4-DCB9-890FCB4B1E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sp>
        <p:nvSpPr>
          <p:cNvPr id="28" name="TextBox 27">
            <a:extLst>
              <a:ext uri="{FF2B5EF4-FFF2-40B4-BE49-F238E27FC236}">
                <a16:creationId xmlns:a16="http://schemas.microsoft.com/office/drawing/2014/main" id="{4AD56BA0-958E-3269-2654-A686FF57B7A8}"/>
              </a:ext>
            </a:extLst>
          </p:cNvPr>
          <p:cNvSpPr txBox="1"/>
          <p:nvPr/>
        </p:nvSpPr>
        <p:spPr>
          <a:xfrm>
            <a:off x="152398" y="1391346"/>
            <a:ext cx="8766118" cy="523220"/>
          </a:xfrm>
          <a:prstGeom prst="rect">
            <a:avLst/>
          </a:prstGeom>
          <a:noFill/>
        </p:spPr>
        <p:txBody>
          <a:bodyPr wrap="square" rtlCol="0">
            <a:spAutoFit/>
          </a:bodyPr>
          <a:lstStyle/>
          <a:p>
            <a:pPr algn="ctr"/>
            <a:r>
              <a:rPr lang="en-US" sz="2800" b="1" dirty="0">
                <a:solidFill>
                  <a:srgbClr val="1D5166"/>
                </a:solidFill>
              </a:rPr>
              <a:t>Invest the time and effort of your Board members</a:t>
            </a:r>
            <a:endParaRPr lang="en-US" sz="2800" dirty="0">
              <a:solidFill>
                <a:srgbClr val="1D5166"/>
              </a:solidFill>
            </a:endParaRPr>
          </a:p>
        </p:txBody>
      </p:sp>
      <p:sp>
        <p:nvSpPr>
          <p:cNvPr id="29" name="TextBox 28">
            <a:extLst>
              <a:ext uri="{FF2B5EF4-FFF2-40B4-BE49-F238E27FC236}">
                <a16:creationId xmlns:a16="http://schemas.microsoft.com/office/drawing/2014/main" id="{D0D44196-786A-948D-91D0-37F139FCF126}"/>
              </a:ext>
            </a:extLst>
          </p:cNvPr>
          <p:cNvSpPr txBox="1"/>
          <p:nvPr/>
        </p:nvSpPr>
        <p:spPr>
          <a:xfrm>
            <a:off x="808313" y="2012480"/>
            <a:ext cx="5127403" cy="3747436"/>
          </a:xfrm>
          <a:prstGeom prst="rect">
            <a:avLst/>
          </a:prstGeom>
          <a:noFill/>
        </p:spPr>
        <p:txBody>
          <a:bodyPr wrap="square" rtlCol="0">
            <a:spAutoFit/>
          </a:bodyPr>
          <a:lstStyle/>
          <a:p>
            <a:pPr>
              <a:lnSpc>
                <a:spcPct val="150000"/>
              </a:lnSpc>
            </a:pPr>
            <a:r>
              <a:rPr lang="en-US" sz="1600" dirty="0">
                <a:solidFill>
                  <a:srgbClr val="2A66BC"/>
                </a:solidFill>
              </a:rPr>
              <a:t>The Board system serves as a platform that facilitates the work of both the Board of Directors and the Board Secretary alike. This application integrates all the board’s essential functions which usually require tremendous effort, long hours, and continuous follow-up from the secretary and members and automates them in line with the regulations of the Capital Markets Authority, the Stock Exchange, and the Central Bank guidelines. This has created a unified system that helps minimize effort, save time, and significantly reduce errors and penalties.</a:t>
            </a:r>
          </a:p>
        </p:txBody>
      </p:sp>
      <p:pic>
        <p:nvPicPr>
          <p:cNvPr id="15" name="Graphic 14">
            <a:extLst>
              <a:ext uri="{FF2B5EF4-FFF2-40B4-BE49-F238E27FC236}">
                <a16:creationId xmlns:a16="http://schemas.microsoft.com/office/drawing/2014/main" id="{91419B7B-928F-68FB-AC61-438E3429B8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EDBCE36F-CAFF-44C7-38C5-9ED6FE4CB971}"/>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800E7C94-8207-DEC5-96DE-47B88CF89AB5}"/>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59A6F13E-1D09-7D23-1993-B98911E34E25}"/>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20D0E4E-DAAA-6D5E-B670-29A1A01D1122}"/>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EB562090-3B45-44D0-8CCF-CCD971C02742}"/>
              </a:ext>
            </a:extLst>
          </p:cNvPr>
          <p:cNvGrpSpPr/>
          <p:nvPr/>
        </p:nvGrpSpPr>
        <p:grpSpPr>
          <a:xfrm>
            <a:off x="5660426" y="1769995"/>
            <a:ext cx="6312706" cy="4124542"/>
            <a:chOff x="2062040" y="1488706"/>
            <a:chExt cx="7785108" cy="5086567"/>
          </a:xfrm>
        </p:grpSpPr>
        <p:grpSp>
          <p:nvGrpSpPr>
            <p:cNvPr id="10" name="Group 9">
              <a:extLst>
                <a:ext uri="{FF2B5EF4-FFF2-40B4-BE49-F238E27FC236}">
                  <a16:creationId xmlns:a16="http://schemas.microsoft.com/office/drawing/2014/main" id="{80B16645-B2A0-AFA1-F8EC-51F9D4240D41}"/>
                </a:ext>
              </a:extLst>
            </p:cNvPr>
            <p:cNvGrpSpPr/>
            <p:nvPr/>
          </p:nvGrpSpPr>
          <p:grpSpPr>
            <a:xfrm flipH="1">
              <a:off x="7778296" y="1488706"/>
              <a:ext cx="1611382" cy="1372875"/>
              <a:chOff x="4910037" y="-468400"/>
              <a:chExt cx="1611382" cy="1372875"/>
            </a:xfrm>
          </p:grpSpPr>
          <p:sp>
            <p:nvSpPr>
              <p:cNvPr id="12" name="Freeform: Shape 11">
                <a:extLst>
                  <a:ext uri="{FF2B5EF4-FFF2-40B4-BE49-F238E27FC236}">
                    <a16:creationId xmlns:a16="http://schemas.microsoft.com/office/drawing/2014/main" id="{37B60943-7181-7DF9-422D-369F83CD8526}"/>
                  </a:ext>
                </a:extLst>
              </p:cNvPr>
              <p:cNvSpPr/>
              <p:nvPr/>
            </p:nvSpPr>
            <p:spPr>
              <a:xfrm>
                <a:off x="4979943" y="-468400"/>
                <a:ext cx="1541476" cy="1372875"/>
              </a:xfrm>
              <a:custGeom>
                <a:avLst/>
                <a:gdLst>
                  <a:gd name="connsiteX0" fmla="*/ 859302 w 1541477"/>
                  <a:gd name="connsiteY0" fmla="*/ 1372875 h 1372875"/>
                  <a:gd name="connsiteX1" fmla="*/ 97521 w 1541477"/>
                  <a:gd name="connsiteY1" fmla="*/ 712029 h 1372875"/>
                  <a:gd name="connsiteX2" fmla="*/ 67316 w 1541477"/>
                  <a:gd name="connsiteY2" fmla="*/ 645278 h 1372875"/>
                  <a:gd name="connsiteX3" fmla="*/ 5403 w 1541477"/>
                  <a:gd name="connsiteY3" fmla="*/ 496939 h 1372875"/>
                  <a:gd name="connsiteX4" fmla="*/ 43040 w 1541477"/>
                  <a:gd name="connsiteY4" fmla="*/ 405499 h 1372875"/>
                  <a:gd name="connsiteX5" fmla="*/ 134480 w 1541477"/>
                  <a:gd name="connsiteY5" fmla="*/ 443137 h 1372875"/>
                  <a:gd name="connsiteX6" fmla="*/ 195479 w 1541477"/>
                  <a:gd name="connsiteY6" fmla="*/ 589352 h 1372875"/>
                  <a:gd name="connsiteX7" fmla="*/ 225005 w 1541477"/>
                  <a:gd name="connsiteY7" fmla="*/ 654511 h 1372875"/>
                  <a:gd name="connsiteX8" fmla="*/ 925670 w 1541477"/>
                  <a:gd name="connsiteY8" fmla="*/ 1230612 h 1372875"/>
                  <a:gd name="connsiteX9" fmla="*/ 1398118 w 1541477"/>
                  <a:gd name="connsiteY9" fmla="*/ 759313 h 1372875"/>
                  <a:gd name="connsiteX10" fmla="*/ 1186185 w 1541477"/>
                  <a:gd name="connsiteY10" fmla="*/ 259932 h 1372875"/>
                  <a:gd name="connsiteX11" fmla="*/ 665185 w 1541477"/>
                  <a:gd name="connsiteY11" fmla="*/ 171442 h 1372875"/>
                  <a:gd name="connsiteX12" fmla="*/ 662205 w 1541477"/>
                  <a:gd name="connsiteY12" fmla="*/ 172563 h 1372875"/>
                  <a:gd name="connsiteX13" fmla="*/ 503071 w 1541477"/>
                  <a:gd name="connsiteY13" fmla="*/ 266333 h 1372875"/>
                  <a:gd name="connsiteX14" fmla="*/ 404758 w 1541477"/>
                  <a:gd name="connsiteY14" fmla="*/ 255832 h 1372875"/>
                  <a:gd name="connsiteX15" fmla="*/ 415259 w 1541477"/>
                  <a:gd name="connsiteY15" fmla="*/ 157520 h 1372875"/>
                  <a:gd name="connsiteX16" fmla="*/ 613182 w 1541477"/>
                  <a:gd name="connsiteY16" fmla="*/ 41597 h 1372875"/>
                  <a:gd name="connsiteX17" fmla="*/ 615660 w 1541477"/>
                  <a:gd name="connsiteY17" fmla="*/ 40683 h 1372875"/>
                  <a:gd name="connsiteX18" fmla="*/ 1272787 w 1541477"/>
                  <a:gd name="connsiteY18" fmla="*/ 150175 h 1372875"/>
                  <a:gd name="connsiteX19" fmla="*/ 1536989 w 1541477"/>
                  <a:gd name="connsiteY19" fmla="*/ 775212 h 1372875"/>
                  <a:gd name="connsiteX20" fmla="*/ 935345 w 1541477"/>
                  <a:gd name="connsiteY20" fmla="*/ 1370132 h 1372875"/>
                  <a:gd name="connsiteX21" fmla="*/ 859273 w 1541477"/>
                  <a:gd name="connsiteY21" fmla="*/ 1372875 h 137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1477" h="1372875">
                    <a:moveTo>
                      <a:pt x="859302" y="1372875"/>
                    </a:moveTo>
                    <a:cubicBezTo>
                      <a:pt x="395496" y="1372875"/>
                      <a:pt x="250579" y="1051390"/>
                      <a:pt x="97521" y="712029"/>
                    </a:cubicBezTo>
                    <a:cubicBezTo>
                      <a:pt x="87580" y="690025"/>
                      <a:pt x="77551" y="667755"/>
                      <a:pt x="67316" y="645278"/>
                    </a:cubicBezTo>
                    <a:lnTo>
                      <a:pt x="5403" y="496939"/>
                    </a:lnTo>
                    <a:cubicBezTo>
                      <a:pt x="-9464" y="461336"/>
                      <a:pt x="7408" y="420395"/>
                      <a:pt x="43040" y="405499"/>
                    </a:cubicBezTo>
                    <a:cubicBezTo>
                      <a:pt x="78702" y="390662"/>
                      <a:pt x="119584" y="407505"/>
                      <a:pt x="134480" y="443137"/>
                    </a:cubicBezTo>
                    <a:lnTo>
                      <a:pt x="195479" y="589352"/>
                    </a:lnTo>
                    <a:cubicBezTo>
                      <a:pt x="204889" y="609882"/>
                      <a:pt x="215006" y="632329"/>
                      <a:pt x="225005" y="654511"/>
                    </a:cubicBezTo>
                    <a:cubicBezTo>
                      <a:pt x="383668" y="1006289"/>
                      <a:pt x="498322" y="1260522"/>
                      <a:pt x="925670" y="1230612"/>
                    </a:cubicBezTo>
                    <a:cubicBezTo>
                      <a:pt x="1158310" y="1214360"/>
                      <a:pt x="1370273" y="1002927"/>
                      <a:pt x="1398118" y="759313"/>
                    </a:cubicBezTo>
                    <a:cubicBezTo>
                      <a:pt x="1419916" y="568557"/>
                      <a:pt x="1340688" y="381872"/>
                      <a:pt x="1186185" y="259932"/>
                    </a:cubicBezTo>
                    <a:cubicBezTo>
                      <a:pt x="1035811" y="141237"/>
                      <a:pt x="841073" y="108289"/>
                      <a:pt x="665185" y="171442"/>
                    </a:cubicBezTo>
                    <a:lnTo>
                      <a:pt x="662205" y="172563"/>
                    </a:lnTo>
                    <a:cubicBezTo>
                      <a:pt x="639434" y="180586"/>
                      <a:pt x="550885" y="227722"/>
                      <a:pt x="503071" y="266333"/>
                    </a:cubicBezTo>
                    <a:cubicBezTo>
                      <a:pt x="472984" y="290609"/>
                      <a:pt x="428975" y="285890"/>
                      <a:pt x="404758" y="255832"/>
                    </a:cubicBezTo>
                    <a:cubicBezTo>
                      <a:pt x="380512" y="225805"/>
                      <a:pt x="385202" y="181766"/>
                      <a:pt x="415259" y="157520"/>
                    </a:cubicBezTo>
                    <a:cubicBezTo>
                      <a:pt x="471922" y="111770"/>
                      <a:pt x="572476" y="56788"/>
                      <a:pt x="613182" y="41597"/>
                    </a:cubicBezTo>
                    <a:lnTo>
                      <a:pt x="615660" y="40683"/>
                    </a:lnTo>
                    <a:cubicBezTo>
                      <a:pt x="837976" y="-40050"/>
                      <a:pt x="1083625" y="862"/>
                      <a:pt x="1272787" y="150175"/>
                    </a:cubicBezTo>
                    <a:cubicBezTo>
                      <a:pt x="1465577" y="302319"/>
                      <a:pt x="1564332" y="535963"/>
                      <a:pt x="1536989" y="775212"/>
                    </a:cubicBezTo>
                    <a:cubicBezTo>
                      <a:pt x="1501268" y="1087730"/>
                      <a:pt x="1237007" y="1349042"/>
                      <a:pt x="935345" y="1370132"/>
                    </a:cubicBezTo>
                    <a:cubicBezTo>
                      <a:pt x="909093" y="1371961"/>
                      <a:pt x="883726" y="1372875"/>
                      <a:pt x="859273" y="1372875"/>
                    </a:cubicBezTo>
                    <a:close/>
                  </a:path>
                </a:pathLst>
              </a:custGeom>
              <a:solidFill>
                <a:srgbClr val="1D5166"/>
              </a:solidFill>
              <a:ln w="294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73E92BD-FC45-BA30-BF7D-CAB79D9632C9}"/>
                  </a:ext>
                </a:extLst>
              </p:cNvPr>
              <p:cNvSpPr/>
              <p:nvPr/>
            </p:nvSpPr>
            <p:spPr>
              <a:xfrm>
                <a:off x="4910037" y="-251075"/>
                <a:ext cx="139814" cy="139814"/>
              </a:xfrm>
              <a:custGeom>
                <a:avLst/>
                <a:gdLst>
                  <a:gd name="connsiteX0" fmla="*/ 139814 w 139814"/>
                  <a:gd name="connsiteY0" fmla="*/ 69907 h 139814"/>
                  <a:gd name="connsiteX1" fmla="*/ 69907 w 139814"/>
                  <a:gd name="connsiteY1" fmla="*/ 139815 h 139814"/>
                  <a:gd name="connsiteX2" fmla="*/ 0 w 139814"/>
                  <a:gd name="connsiteY2" fmla="*/ 69907 h 139814"/>
                  <a:gd name="connsiteX3" fmla="*/ 69907 w 139814"/>
                  <a:gd name="connsiteY3" fmla="*/ 0 h 139814"/>
                  <a:gd name="connsiteX4" fmla="*/ 139814 w 139814"/>
                  <a:gd name="connsiteY4" fmla="*/ 69907 h 139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14" h="139814">
                    <a:moveTo>
                      <a:pt x="139814" y="69907"/>
                    </a:moveTo>
                    <a:cubicBezTo>
                      <a:pt x="139814" y="108516"/>
                      <a:pt x="108516" y="139815"/>
                      <a:pt x="69907" y="139815"/>
                    </a:cubicBezTo>
                    <a:cubicBezTo>
                      <a:pt x="31299" y="139815"/>
                      <a:pt x="0" y="108516"/>
                      <a:pt x="0" y="69907"/>
                    </a:cubicBezTo>
                    <a:cubicBezTo>
                      <a:pt x="0" y="31299"/>
                      <a:pt x="31299" y="0"/>
                      <a:pt x="69907" y="0"/>
                    </a:cubicBezTo>
                    <a:cubicBezTo>
                      <a:pt x="108516" y="0"/>
                      <a:pt x="139814" y="31299"/>
                      <a:pt x="139814" y="69907"/>
                    </a:cubicBezTo>
                    <a:close/>
                  </a:path>
                </a:pathLst>
              </a:custGeom>
              <a:solidFill>
                <a:srgbClr val="2A66BC"/>
              </a:solidFill>
              <a:ln w="2944" cap="flat">
                <a:noFill/>
                <a:prstDash val="solid"/>
                <a:miter/>
              </a:ln>
            </p:spPr>
            <p:txBody>
              <a:bodyPr rtlCol="0" anchor="ctr"/>
              <a:lstStyle/>
              <a:p>
                <a:endParaRPr lang="en-US"/>
              </a:p>
            </p:txBody>
          </p:sp>
        </p:grpSp>
        <p:pic>
          <p:nvPicPr>
            <p:cNvPr id="14" name="Picture 13" descr="A computer with a blank screen&#10;&#10;AI-generated content may be incorrect.">
              <a:extLst>
                <a:ext uri="{FF2B5EF4-FFF2-40B4-BE49-F238E27FC236}">
                  <a16:creationId xmlns:a16="http://schemas.microsoft.com/office/drawing/2014/main" id="{A4F73916-0628-52E3-8EB5-E6E02274CE84}"/>
                </a:ext>
              </a:extLst>
            </p:cNvPr>
            <p:cNvPicPr/>
            <p:nvPr/>
          </p:nvPicPr>
          <p:blipFill>
            <a:blip r:embed="rId8">
              <a:extLst>
                <a:ext uri="{28A0092B-C50C-407E-A947-70E740481C1C}">
                  <a14:useLocalDpi xmlns:a14="http://schemas.microsoft.com/office/drawing/2010/main" val="0"/>
                </a:ext>
              </a:extLst>
            </a:blip>
            <a:stretch>
              <a:fillRect/>
            </a:stretch>
          </p:blipFill>
          <p:spPr>
            <a:xfrm flipH="1">
              <a:off x="2062040" y="1546073"/>
              <a:ext cx="7785108" cy="5029200"/>
            </a:xfrm>
            <a:prstGeom prst="rect">
              <a:avLst/>
            </a:prstGeom>
          </p:spPr>
        </p:pic>
        <p:pic>
          <p:nvPicPr>
            <p:cNvPr id="21" name="Graphic 20">
              <a:extLst>
                <a:ext uri="{FF2B5EF4-FFF2-40B4-BE49-F238E27FC236}">
                  <a16:creationId xmlns:a16="http://schemas.microsoft.com/office/drawing/2014/main" id="{3E69D18C-0DE5-D686-3ABB-FD36BE129294}"/>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15692"/>
            <a:stretch/>
          </p:blipFill>
          <p:spPr>
            <a:xfrm>
              <a:off x="4137515" y="3465709"/>
              <a:ext cx="3634160" cy="1115673"/>
            </a:xfrm>
            <a:prstGeom prst="rect">
              <a:avLst/>
            </a:prstGeom>
          </p:spPr>
        </p:pic>
      </p:grpSp>
    </p:spTree>
    <p:extLst>
      <p:ext uri="{BB962C8B-B14F-4D97-AF65-F5344CB8AC3E}">
        <p14:creationId xmlns:p14="http://schemas.microsoft.com/office/powerpoint/2010/main" val="234166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109839C5-86A4-618F-D1E0-427B945A5AC5}"/>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BCBB99C7-A264-ACEA-EB77-5BE56AE62027}"/>
              </a:ext>
            </a:extLst>
          </p:cNvPr>
          <p:cNvGrpSpPr>
            <a:grpSpLocks/>
          </p:cNvGrpSpPr>
          <p:nvPr/>
        </p:nvGrpSpPr>
        <p:grpSpPr>
          <a:xfrm flipH="1">
            <a:off x="1" y="1"/>
            <a:ext cx="12191999" cy="6861095"/>
            <a:chOff x="1" y="1"/>
            <a:chExt cx="12191999" cy="6861095"/>
          </a:xfrm>
          <a:solidFill>
            <a:srgbClr val="D4E0F2">
              <a:alpha val="60000"/>
            </a:srgbClr>
          </a:solidFill>
        </p:grpSpPr>
        <p:sp>
          <p:nvSpPr>
            <p:cNvPr id="38" name="Freeform: Shape 37">
              <a:extLst>
                <a:ext uri="{FF2B5EF4-FFF2-40B4-BE49-F238E27FC236}">
                  <a16:creationId xmlns:a16="http://schemas.microsoft.com/office/drawing/2014/main" id="{ABA12821-214A-5E7F-F6F8-182CA8F2EBE6}"/>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39" name="Freeform: Shape 38">
              <a:extLst>
                <a:ext uri="{FF2B5EF4-FFF2-40B4-BE49-F238E27FC236}">
                  <a16:creationId xmlns:a16="http://schemas.microsoft.com/office/drawing/2014/main" id="{4547852D-7667-0678-9D1C-A43C0456955F}"/>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40" name="Freeform: Shape 39">
              <a:extLst>
                <a:ext uri="{FF2B5EF4-FFF2-40B4-BE49-F238E27FC236}">
                  <a16:creationId xmlns:a16="http://schemas.microsoft.com/office/drawing/2014/main" id="{088D4153-3BF6-ED3D-E49F-F492DD225265}"/>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41" name="Graphic 40">
              <a:extLst>
                <a:ext uri="{FF2B5EF4-FFF2-40B4-BE49-F238E27FC236}">
                  <a16:creationId xmlns:a16="http://schemas.microsoft.com/office/drawing/2014/main" id="{2246A7F6-F2E0-92E1-AE85-6D8134A595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9EA7F1C1-5711-686B-FCEE-90727B09E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724FD1AB-777A-5662-0D26-EDD45F08D5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40AA83C9-5D1D-1DA4-9788-5785929B644B}"/>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35C43D96-208A-5C62-A402-C2DCF8CF68FF}"/>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F187AE18-D041-DB61-BFB7-90577FA5C0C3}"/>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B858159-CF41-DE1C-913F-7C67AC094279}"/>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D47508E7-FADD-FB5E-B10A-6FF4B1A52AC7}"/>
              </a:ext>
            </a:extLst>
          </p:cNvPr>
          <p:cNvSpPr txBox="1"/>
          <p:nvPr/>
        </p:nvSpPr>
        <p:spPr>
          <a:xfrm>
            <a:off x="534116" y="975278"/>
            <a:ext cx="6813910" cy="584775"/>
          </a:xfrm>
          <a:prstGeom prst="rect">
            <a:avLst/>
          </a:prstGeom>
          <a:noFill/>
        </p:spPr>
        <p:txBody>
          <a:bodyPr wrap="square" rtlCol="0">
            <a:spAutoFit/>
          </a:bodyPr>
          <a:lstStyle/>
          <a:p>
            <a:r>
              <a:rPr lang="en-US" sz="3200" b="1" dirty="0">
                <a:solidFill>
                  <a:srgbClr val="1D5166"/>
                </a:solidFill>
              </a:rPr>
              <a:t>Board Team Values</a:t>
            </a:r>
          </a:p>
        </p:txBody>
      </p:sp>
      <p:sp>
        <p:nvSpPr>
          <p:cNvPr id="8" name="TextBox 7">
            <a:extLst>
              <a:ext uri="{FF2B5EF4-FFF2-40B4-BE49-F238E27FC236}">
                <a16:creationId xmlns:a16="http://schemas.microsoft.com/office/drawing/2014/main" id="{6E43878E-8E37-D9EB-0B0F-5076716161C0}"/>
              </a:ext>
            </a:extLst>
          </p:cNvPr>
          <p:cNvSpPr txBox="1"/>
          <p:nvPr/>
        </p:nvSpPr>
        <p:spPr>
          <a:xfrm>
            <a:off x="7049579" y="2072365"/>
            <a:ext cx="4636365" cy="1015663"/>
          </a:xfrm>
          <a:prstGeom prst="rect">
            <a:avLst/>
          </a:prstGeom>
          <a:noFill/>
        </p:spPr>
        <p:txBody>
          <a:bodyPr wrap="square" rtlCol="0">
            <a:spAutoFit/>
          </a:bodyPr>
          <a:lstStyle/>
          <a:p>
            <a:r>
              <a:rPr lang="en-US" b="1" dirty="0">
                <a:solidFill>
                  <a:srgbClr val="2A66BC"/>
                </a:solidFill>
              </a:rPr>
              <a:t>Collaboration</a:t>
            </a:r>
          </a:p>
          <a:p>
            <a:r>
              <a:rPr lang="en-US" sz="1400" dirty="0">
                <a:solidFill>
                  <a:srgbClr val="2A66BC"/>
                </a:solidFill>
              </a:rPr>
              <a:t>We view our clients as true partners, working closely together to develop the best solutions. By supporting one another, we invest in each other’s success and growth.</a:t>
            </a:r>
          </a:p>
        </p:txBody>
      </p:sp>
      <p:sp>
        <p:nvSpPr>
          <p:cNvPr id="11" name="TextBox 10">
            <a:extLst>
              <a:ext uri="{FF2B5EF4-FFF2-40B4-BE49-F238E27FC236}">
                <a16:creationId xmlns:a16="http://schemas.microsoft.com/office/drawing/2014/main" id="{9B247B8F-BB7F-9C08-B34F-02AB7CDDF461}"/>
              </a:ext>
            </a:extLst>
          </p:cNvPr>
          <p:cNvSpPr txBox="1"/>
          <p:nvPr/>
        </p:nvSpPr>
        <p:spPr>
          <a:xfrm>
            <a:off x="6956874" y="3775802"/>
            <a:ext cx="4760140" cy="1231106"/>
          </a:xfrm>
          <a:prstGeom prst="rect">
            <a:avLst/>
          </a:prstGeom>
          <a:noFill/>
        </p:spPr>
        <p:txBody>
          <a:bodyPr wrap="square" rtlCol="0">
            <a:spAutoFit/>
          </a:bodyPr>
          <a:lstStyle/>
          <a:p>
            <a:r>
              <a:rPr lang="en-US" b="1" dirty="0">
                <a:solidFill>
                  <a:srgbClr val="2A66BC"/>
                </a:solidFill>
              </a:rPr>
              <a:t>Self-Improvement</a:t>
            </a:r>
          </a:p>
          <a:p>
            <a:r>
              <a:rPr lang="en-US" sz="1400" dirty="0">
                <a:solidFill>
                  <a:srgbClr val="2A66BC"/>
                </a:solidFill>
              </a:rPr>
              <a:t>We continuously learn, review, and evolve to deliver the best possible experience to our clients. We are not afraid of challenges or mistakes; instead, we see them as opportunities to learn and grow.</a:t>
            </a:r>
          </a:p>
        </p:txBody>
      </p:sp>
      <p:sp>
        <p:nvSpPr>
          <p:cNvPr id="22" name="TextBox 21">
            <a:extLst>
              <a:ext uri="{FF2B5EF4-FFF2-40B4-BE49-F238E27FC236}">
                <a16:creationId xmlns:a16="http://schemas.microsoft.com/office/drawing/2014/main" id="{F1CD7AFB-F432-87F4-89C4-46DA6271CD9F}"/>
              </a:ext>
            </a:extLst>
          </p:cNvPr>
          <p:cNvSpPr txBox="1"/>
          <p:nvPr/>
        </p:nvSpPr>
        <p:spPr>
          <a:xfrm>
            <a:off x="1635315" y="3786703"/>
            <a:ext cx="4076329" cy="1446550"/>
          </a:xfrm>
          <a:prstGeom prst="rect">
            <a:avLst/>
          </a:prstGeom>
          <a:noFill/>
        </p:spPr>
        <p:txBody>
          <a:bodyPr wrap="square" rtlCol="0">
            <a:spAutoFit/>
          </a:bodyPr>
          <a:lstStyle/>
          <a:p>
            <a:r>
              <a:rPr lang="en-US" b="1" dirty="0">
                <a:solidFill>
                  <a:srgbClr val="2A66BC"/>
                </a:solidFill>
              </a:rPr>
              <a:t>Excellence</a:t>
            </a:r>
          </a:p>
          <a:p>
            <a:r>
              <a:rPr lang="en-US" sz="1400" dirty="0">
                <a:solidFill>
                  <a:srgbClr val="2A66BC"/>
                </a:solidFill>
              </a:rPr>
              <a:t>We are committed to delivering products and services of the highest quality. We continually strive to adopt and apply the latest technologies to better serve our clients. Our ambition is to be recognized as leaders in innovation and application development.</a:t>
            </a:r>
          </a:p>
        </p:txBody>
      </p:sp>
      <p:pic>
        <p:nvPicPr>
          <p:cNvPr id="27" name="Graphic 26">
            <a:extLst>
              <a:ext uri="{FF2B5EF4-FFF2-40B4-BE49-F238E27FC236}">
                <a16:creationId xmlns:a16="http://schemas.microsoft.com/office/drawing/2014/main" id="{42654375-EB99-605D-7310-0683B04B39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26619" y="2082610"/>
            <a:ext cx="822960" cy="822960"/>
          </a:xfrm>
          <a:prstGeom prst="rect">
            <a:avLst/>
          </a:prstGeom>
        </p:spPr>
      </p:pic>
      <p:pic>
        <p:nvPicPr>
          <p:cNvPr id="31" name="Graphic 30">
            <a:extLst>
              <a:ext uri="{FF2B5EF4-FFF2-40B4-BE49-F238E27FC236}">
                <a16:creationId xmlns:a16="http://schemas.microsoft.com/office/drawing/2014/main" id="{B5CC26C2-115A-DD22-235A-CC4C7915DD5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26619" y="3857819"/>
            <a:ext cx="736333" cy="822960"/>
          </a:xfrm>
          <a:prstGeom prst="rect">
            <a:avLst/>
          </a:prstGeom>
        </p:spPr>
      </p:pic>
      <p:pic>
        <p:nvPicPr>
          <p:cNvPr id="33" name="Graphic 32">
            <a:extLst>
              <a:ext uri="{FF2B5EF4-FFF2-40B4-BE49-F238E27FC236}">
                <a16:creationId xmlns:a16="http://schemas.microsoft.com/office/drawing/2014/main" id="{A3229D03-D3D7-7B35-FAD6-582BCDBAD14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6060" y="3786703"/>
            <a:ext cx="689506" cy="822960"/>
          </a:xfrm>
          <a:prstGeom prst="rect">
            <a:avLst/>
          </a:prstGeom>
        </p:spPr>
      </p:pic>
      <p:pic>
        <p:nvPicPr>
          <p:cNvPr id="35" name="Graphic 34">
            <a:extLst>
              <a:ext uri="{FF2B5EF4-FFF2-40B4-BE49-F238E27FC236}">
                <a16:creationId xmlns:a16="http://schemas.microsoft.com/office/drawing/2014/main" id="{38DBEEFB-E421-4771-0AED-73A151832C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7769" y="2072365"/>
            <a:ext cx="747797" cy="697942"/>
          </a:xfrm>
          <a:prstGeom prst="rect">
            <a:avLst/>
          </a:prstGeom>
        </p:spPr>
      </p:pic>
      <p:sp>
        <p:nvSpPr>
          <p:cNvPr id="23" name="TextBox 22">
            <a:extLst>
              <a:ext uri="{FF2B5EF4-FFF2-40B4-BE49-F238E27FC236}">
                <a16:creationId xmlns:a16="http://schemas.microsoft.com/office/drawing/2014/main" id="{1091CD7F-2677-4FD8-A776-209E5BAC9DCC}"/>
              </a:ext>
            </a:extLst>
          </p:cNvPr>
          <p:cNvSpPr txBox="1"/>
          <p:nvPr/>
        </p:nvSpPr>
        <p:spPr>
          <a:xfrm>
            <a:off x="1635315" y="1976049"/>
            <a:ext cx="4537609" cy="1015663"/>
          </a:xfrm>
          <a:prstGeom prst="rect">
            <a:avLst/>
          </a:prstGeom>
          <a:noFill/>
        </p:spPr>
        <p:txBody>
          <a:bodyPr wrap="square" rtlCol="0">
            <a:spAutoFit/>
          </a:bodyPr>
          <a:lstStyle/>
          <a:p>
            <a:pPr algn="just"/>
            <a:r>
              <a:rPr lang="en-US" b="1" dirty="0">
                <a:solidFill>
                  <a:srgbClr val="2A66BC"/>
                </a:solidFill>
              </a:rPr>
              <a:t>Flexibility</a:t>
            </a:r>
            <a:endParaRPr lang="ar-SA" b="1" dirty="0">
              <a:solidFill>
                <a:srgbClr val="2A66BC"/>
              </a:solidFill>
              <a:latin typeface="Tajawal ExtraBold" panose="00000800000000000000" pitchFamily="2" charset="-78"/>
              <a:cs typeface="Tajawal ExtraBold" panose="00000800000000000000" pitchFamily="2" charset="-78"/>
            </a:endParaRPr>
          </a:p>
          <a:p>
            <a:r>
              <a:rPr lang="en-US" sz="1400" dirty="0">
                <a:solidFill>
                  <a:srgbClr val="2A66BC"/>
                </a:solidFill>
              </a:rPr>
              <a:t>We view our clients as true partners, working closely together to develop the best solutions. By supporting one another, we invest in each other’s success and growth.</a:t>
            </a:r>
          </a:p>
        </p:txBody>
      </p:sp>
    </p:spTree>
    <p:extLst>
      <p:ext uri="{BB962C8B-B14F-4D97-AF65-F5344CB8AC3E}">
        <p14:creationId xmlns:p14="http://schemas.microsoft.com/office/powerpoint/2010/main" val="3043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7691EA3F-C2AF-41A3-5EFC-0A4C315B8DAB}"/>
            </a:ext>
          </a:extLst>
        </p:cNvPr>
        <p:cNvGrpSpPr/>
        <p:nvPr/>
      </p:nvGrpSpPr>
      <p:grpSpPr>
        <a:xfrm>
          <a:off x="0" y="0"/>
          <a:ext cx="0" cy="0"/>
          <a:chOff x="0" y="0"/>
          <a:chExt cx="0" cy="0"/>
        </a:xfrm>
      </p:grpSpPr>
      <p:pic>
        <p:nvPicPr>
          <p:cNvPr id="20" name="Graphic 19">
            <a:extLst>
              <a:ext uri="{FF2B5EF4-FFF2-40B4-BE49-F238E27FC236}">
                <a16:creationId xmlns:a16="http://schemas.microsoft.com/office/drawing/2014/main" id="{0333D5BA-E253-A94E-18E2-E315D4DE01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863875FB-A429-7343-05BF-67EE6ECC4C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6DE52D6E-E76B-2676-CAFA-89F0EEAC97BA}"/>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12CB09E6-8B6E-33BB-8F93-D2E73353BC29}"/>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086CB65A-3BB8-1417-6CBD-20755EA8648A}"/>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E7F297B-0359-F8C4-B432-24330B60C443}"/>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F4962B6-0105-4ECF-A7C2-4A2452CB226C}"/>
              </a:ext>
            </a:extLst>
          </p:cNvPr>
          <p:cNvGrpSpPr/>
          <p:nvPr/>
        </p:nvGrpSpPr>
        <p:grpSpPr>
          <a:xfrm>
            <a:off x="1" y="1"/>
            <a:ext cx="12191999" cy="6861095"/>
            <a:chOff x="1" y="1"/>
            <a:chExt cx="12191999" cy="6861095"/>
          </a:xfrm>
        </p:grpSpPr>
        <p:grpSp>
          <p:nvGrpSpPr>
            <p:cNvPr id="37" name="Group 36">
              <a:extLst>
                <a:ext uri="{FF2B5EF4-FFF2-40B4-BE49-F238E27FC236}">
                  <a16:creationId xmlns:a16="http://schemas.microsoft.com/office/drawing/2014/main" id="{6860B244-EA6C-338D-BB19-47CD2328FDFC}"/>
                </a:ext>
              </a:extLst>
            </p:cNvPr>
            <p:cNvGrpSpPr>
              <a:grpSpLocks/>
            </p:cNvGrpSpPr>
            <p:nvPr/>
          </p:nvGrpSpPr>
          <p:grpSpPr>
            <a:xfrm flipH="1">
              <a:off x="1" y="1"/>
              <a:ext cx="12191999" cy="6861095"/>
              <a:chOff x="1" y="1"/>
              <a:chExt cx="12191999" cy="6861095"/>
            </a:xfrm>
            <a:solidFill>
              <a:srgbClr val="D4E0F2">
                <a:alpha val="60000"/>
              </a:srgbClr>
            </a:solidFill>
          </p:grpSpPr>
          <p:sp>
            <p:nvSpPr>
              <p:cNvPr id="38" name="Freeform: Shape 37">
                <a:extLst>
                  <a:ext uri="{FF2B5EF4-FFF2-40B4-BE49-F238E27FC236}">
                    <a16:creationId xmlns:a16="http://schemas.microsoft.com/office/drawing/2014/main" id="{88E5A083-4364-24E2-749C-00DA2BCCB005}"/>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39" name="Freeform: Shape 38">
                <a:extLst>
                  <a:ext uri="{FF2B5EF4-FFF2-40B4-BE49-F238E27FC236}">
                    <a16:creationId xmlns:a16="http://schemas.microsoft.com/office/drawing/2014/main" id="{9FB88C0E-2B6A-B154-8211-AE611D9F305B}"/>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40" name="Freeform: Shape 39">
                <a:extLst>
                  <a:ext uri="{FF2B5EF4-FFF2-40B4-BE49-F238E27FC236}">
                    <a16:creationId xmlns:a16="http://schemas.microsoft.com/office/drawing/2014/main" id="{C8544BD6-433A-9321-E7F4-B4FEC4BA8A9C}"/>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41" name="Graphic 40">
                <a:extLst>
                  <a:ext uri="{FF2B5EF4-FFF2-40B4-BE49-F238E27FC236}">
                    <a16:creationId xmlns:a16="http://schemas.microsoft.com/office/drawing/2014/main" id="{EA7B1C16-3C35-B2B0-F12E-E5D2E4AC22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 y="1489260"/>
                <a:ext cx="10375391" cy="5371836"/>
              </a:xfrm>
              <a:prstGeom prst="rect">
                <a:avLst/>
              </a:prstGeom>
            </p:spPr>
          </p:pic>
        </p:grpSp>
        <p:sp>
          <p:nvSpPr>
            <p:cNvPr id="3" name="TextBox 2">
              <a:extLst>
                <a:ext uri="{FF2B5EF4-FFF2-40B4-BE49-F238E27FC236}">
                  <a16:creationId xmlns:a16="http://schemas.microsoft.com/office/drawing/2014/main" id="{8E4185B4-71B2-5C29-5511-1B8CEF00D51C}"/>
                </a:ext>
              </a:extLst>
            </p:cNvPr>
            <p:cNvSpPr txBox="1"/>
            <p:nvPr/>
          </p:nvSpPr>
          <p:spPr>
            <a:xfrm>
              <a:off x="718474" y="1499011"/>
              <a:ext cx="4970146" cy="1938992"/>
            </a:xfrm>
            <a:prstGeom prst="rect">
              <a:avLst/>
            </a:prstGeom>
            <a:noFill/>
          </p:spPr>
          <p:txBody>
            <a:bodyPr wrap="square" rtlCol="0">
              <a:spAutoFit/>
            </a:bodyPr>
            <a:lstStyle/>
            <a:p>
              <a:r>
                <a:rPr lang="en-US" b="1" dirty="0">
                  <a:solidFill>
                    <a:srgbClr val="2A66BC"/>
                  </a:solidFill>
                </a:rPr>
                <a:t>Board Members’ Features</a:t>
              </a:r>
            </a:p>
            <a:p>
              <a:pPr>
                <a:lnSpc>
                  <a:spcPct val="200000"/>
                </a:lnSpc>
              </a:pPr>
              <a:r>
                <a:rPr lang="en-US" sz="1600" b="1" dirty="0">
                  <a:solidFill>
                    <a:srgbClr val="2A66BC"/>
                  </a:solidFill>
                </a:rPr>
                <a:t>1. Board, Committees, and General Assembly Meetings</a:t>
              </a:r>
            </a:p>
            <a:p>
              <a:r>
                <a:rPr lang="en-US" sz="1400" dirty="0">
                  <a:solidFill>
                    <a:srgbClr val="1D5166"/>
                  </a:solidFill>
                </a:rPr>
                <a:t>Accept or decline meeting invitations with the option to provide a reason. </a:t>
              </a:r>
            </a:p>
            <a:p>
              <a:r>
                <a:rPr lang="en-US" sz="1400" dirty="0">
                  <a:solidFill>
                    <a:srgbClr val="1D5166"/>
                  </a:solidFill>
                </a:rPr>
                <a:t>Attend meetings online. </a:t>
              </a:r>
            </a:p>
            <a:p>
              <a:r>
                <a:rPr lang="en-US" sz="1400" dirty="0">
                  <a:solidFill>
                    <a:srgbClr val="1D5166"/>
                  </a:solidFill>
                </a:rPr>
                <a:t>View the meeting agenda. </a:t>
              </a:r>
            </a:p>
            <a:p>
              <a:r>
                <a:rPr lang="en-US" sz="1400" dirty="0">
                  <a:solidFill>
                    <a:srgbClr val="1D5166"/>
                  </a:solidFill>
                </a:rPr>
                <a:t>Access meeting minutes and other related documents.</a:t>
              </a:r>
            </a:p>
          </p:txBody>
        </p:sp>
        <p:sp>
          <p:nvSpPr>
            <p:cNvPr id="4" name="TextBox 3">
              <a:extLst>
                <a:ext uri="{FF2B5EF4-FFF2-40B4-BE49-F238E27FC236}">
                  <a16:creationId xmlns:a16="http://schemas.microsoft.com/office/drawing/2014/main" id="{5AE2E90D-0066-29EA-20FC-28622285CCC6}"/>
                </a:ext>
              </a:extLst>
            </p:cNvPr>
            <p:cNvSpPr txBox="1"/>
            <p:nvPr/>
          </p:nvSpPr>
          <p:spPr>
            <a:xfrm>
              <a:off x="718474" y="3592469"/>
              <a:ext cx="4731204" cy="830997"/>
            </a:xfrm>
            <a:prstGeom prst="rect">
              <a:avLst/>
            </a:prstGeom>
            <a:noFill/>
          </p:spPr>
          <p:txBody>
            <a:bodyPr wrap="square" rtlCol="0">
              <a:spAutoFit/>
            </a:bodyPr>
            <a:lstStyle/>
            <a:p>
              <a:r>
                <a:rPr lang="en-US" sz="1600" b="1" dirty="0">
                  <a:solidFill>
                    <a:srgbClr val="2A66BC"/>
                  </a:solidFill>
                </a:rPr>
                <a:t>2. Calendar </a:t>
              </a:r>
            </a:p>
            <a:p>
              <a:r>
                <a:rPr lang="en-US" sz="1600" dirty="0">
                  <a:solidFill>
                    <a:srgbClr val="1D5166"/>
                  </a:solidFill>
                </a:rPr>
                <a:t>View a dedicated calendar for meetings and tasks.</a:t>
              </a:r>
            </a:p>
            <a:p>
              <a:r>
                <a:rPr lang="en-US" sz="1600" dirty="0">
                  <a:solidFill>
                    <a:srgbClr val="1D5166"/>
                  </a:solidFill>
                </a:rPr>
                <a:t>Synchronize with Google, Apple, and other calendars.</a:t>
              </a:r>
            </a:p>
          </p:txBody>
        </p:sp>
        <p:sp>
          <p:nvSpPr>
            <p:cNvPr id="10" name="TextBox 9">
              <a:extLst>
                <a:ext uri="{FF2B5EF4-FFF2-40B4-BE49-F238E27FC236}">
                  <a16:creationId xmlns:a16="http://schemas.microsoft.com/office/drawing/2014/main" id="{13E6D868-11B7-7D88-5384-1A49B7163C64}"/>
                </a:ext>
              </a:extLst>
            </p:cNvPr>
            <p:cNvSpPr txBox="1"/>
            <p:nvPr/>
          </p:nvSpPr>
          <p:spPr>
            <a:xfrm>
              <a:off x="718474" y="4655512"/>
              <a:ext cx="4731204" cy="830997"/>
            </a:xfrm>
            <a:prstGeom prst="rect">
              <a:avLst/>
            </a:prstGeom>
            <a:noFill/>
          </p:spPr>
          <p:txBody>
            <a:bodyPr wrap="square" rtlCol="0">
              <a:spAutoFit/>
            </a:bodyPr>
            <a:lstStyle/>
            <a:p>
              <a:r>
                <a:rPr lang="en-US" sz="1600" b="1" dirty="0">
                  <a:solidFill>
                    <a:srgbClr val="2A66BC"/>
                  </a:solidFill>
                </a:rPr>
                <a:t>3. Tasks </a:t>
              </a:r>
            </a:p>
            <a:p>
              <a:r>
                <a:rPr lang="en-US" sz="1600" dirty="0">
                  <a:solidFill>
                    <a:srgbClr val="1D5166"/>
                  </a:solidFill>
                </a:rPr>
                <a:t>Track and execute assigned tasks. Create and assign new tasks.</a:t>
              </a:r>
            </a:p>
          </p:txBody>
        </p:sp>
      </p:grpSp>
      <p:grpSp>
        <p:nvGrpSpPr>
          <p:cNvPr id="7" name="Group 6">
            <a:extLst>
              <a:ext uri="{FF2B5EF4-FFF2-40B4-BE49-F238E27FC236}">
                <a16:creationId xmlns:a16="http://schemas.microsoft.com/office/drawing/2014/main" id="{0D215890-6161-443E-8F60-51F1710EDAE3}"/>
              </a:ext>
            </a:extLst>
          </p:cNvPr>
          <p:cNvGrpSpPr/>
          <p:nvPr/>
        </p:nvGrpSpPr>
        <p:grpSpPr>
          <a:xfrm>
            <a:off x="6742322" y="1405820"/>
            <a:ext cx="4731204" cy="4373298"/>
            <a:chOff x="1261832" y="1213272"/>
            <a:chExt cx="4731204" cy="4373298"/>
          </a:xfrm>
        </p:grpSpPr>
        <p:sp>
          <p:nvSpPr>
            <p:cNvPr id="5" name="TextBox 4">
              <a:extLst>
                <a:ext uri="{FF2B5EF4-FFF2-40B4-BE49-F238E27FC236}">
                  <a16:creationId xmlns:a16="http://schemas.microsoft.com/office/drawing/2014/main" id="{2871893B-58E3-EC32-30FC-E86C0D5E124A}"/>
                </a:ext>
              </a:extLst>
            </p:cNvPr>
            <p:cNvSpPr txBox="1"/>
            <p:nvPr/>
          </p:nvSpPr>
          <p:spPr>
            <a:xfrm>
              <a:off x="1261832" y="1213272"/>
              <a:ext cx="4731204" cy="1323439"/>
            </a:xfrm>
            <a:prstGeom prst="rect">
              <a:avLst/>
            </a:prstGeom>
            <a:noFill/>
          </p:spPr>
          <p:txBody>
            <a:bodyPr wrap="square" rtlCol="0">
              <a:spAutoFit/>
            </a:bodyPr>
            <a:lstStyle/>
            <a:p>
              <a:r>
                <a:rPr lang="en-US" sz="1600" b="1" dirty="0">
                  <a:solidFill>
                    <a:srgbClr val="2A66BC"/>
                  </a:solidFill>
                </a:rPr>
                <a:t>4. Document Center </a:t>
              </a:r>
            </a:p>
            <a:p>
              <a:r>
                <a:rPr lang="en-US" sz="1600" dirty="0">
                  <a:solidFill>
                    <a:srgbClr val="1D5166"/>
                  </a:solidFill>
                </a:rPr>
                <a:t>Store multiple versions of files. </a:t>
              </a:r>
            </a:p>
            <a:p>
              <a:r>
                <a:rPr lang="en-US" sz="1600" dirty="0">
                  <a:solidFill>
                    <a:srgbClr val="1D5166"/>
                  </a:solidFill>
                </a:rPr>
                <a:t>Track changes made to each version. </a:t>
              </a:r>
            </a:p>
            <a:p>
              <a:r>
                <a:rPr lang="en-US" sz="1600" dirty="0">
                  <a:solidFill>
                    <a:srgbClr val="1D5166"/>
                  </a:solidFill>
                </a:rPr>
                <a:t>Know when each file was uploaded or published on the application.</a:t>
              </a:r>
            </a:p>
          </p:txBody>
        </p:sp>
        <p:sp>
          <p:nvSpPr>
            <p:cNvPr id="6" name="TextBox 5">
              <a:extLst>
                <a:ext uri="{FF2B5EF4-FFF2-40B4-BE49-F238E27FC236}">
                  <a16:creationId xmlns:a16="http://schemas.microsoft.com/office/drawing/2014/main" id="{66E351BC-9D1F-4164-A63C-F3ACDAB4EF5B}"/>
                </a:ext>
              </a:extLst>
            </p:cNvPr>
            <p:cNvSpPr txBox="1"/>
            <p:nvPr/>
          </p:nvSpPr>
          <p:spPr>
            <a:xfrm>
              <a:off x="1261832" y="2698315"/>
              <a:ext cx="4731204" cy="830997"/>
            </a:xfrm>
            <a:prstGeom prst="rect">
              <a:avLst/>
            </a:prstGeom>
            <a:noFill/>
          </p:spPr>
          <p:txBody>
            <a:bodyPr wrap="square" rtlCol="0">
              <a:spAutoFit/>
            </a:bodyPr>
            <a:lstStyle/>
            <a:p>
              <a:r>
                <a:rPr lang="en-US" sz="1600" b="1" dirty="0">
                  <a:solidFill>
                    <a:srgbClr val="2A66BC"/>
                  </a:solidFill>
                </a:rPr>
                <a:t>5. Board and Committee Resolutions</a:t>
              </a:r>
            </a:p>
            <a:p>
              <a:r>
                <a:rPr lang="en-US" sz="1600" dirty="0">
                  <a:solidFill>
                    <a:srgbClr val="1D5166"/>
                  </a:solidFill>
                </a:rPr>
                <a:t> View board and committee resolutions shared by the Board Secretary. Sign resolutions electronically.</a:t>
              </a:r>
            </a:p>
          </p:txBody>
        </p:sp>
        <p:sp>
          <p:nvSpPr>
            <p:cNvPr id="12" name="TextBox 11">
              <a:extLst>
                <a:ext uri="{FF2B5EF4-FFF2-40B4-BE49-F238E27FC236}">
                  <a16:creationId xmlns:a16="http://schemas.microsoft.com/office/drawing/2014/main" id="{96FA8381-AC92-64C8-39FE-EBA591D7A6DD}"/>
                </a:ext>
              </a:extLst>
            </p:cNvPr>
            <p:cNvSpPr txBox="1"/>
            <p:nvPr/>
          </p:nvSpPr>
          <p:spPr>
            <a:xfrm>
              <a:off x="1261832" y="3747497"/>
              <a:ext cx="4731204" cy="830997"/>
            </a:xfrm>
            <a:prstGeom prst="rect">
              <a:avLst/>
            </a:prstGeom>
            <a:noFill/>
          </p:spPr>
          <p:txBody>
            <a:bodyPr wrap="square" rtlCol="0">
              <a:spAutoFit/>
            </a:bodyPr>
            <a:lstStyle/>
            <a:p>
              <a:r>
                <a:rPr lang="en-US" sz="1600" b="1" dirty="0">
                  <a:solidFill>
                    <a:srgbClr val="2A66BC"/>
                  </a:solidFill>
                </a:rPr>
                <a:t>6. Disclosures</a:t>
              </a:r>
            </a:p>
            <a:p>
              <a:r>
                <a:rPr lang="en-US" sz="1600" dirty="0">
                  <a:solidFill>
                    <a:srgbClr val="1D5166"/>
                  </a:solidFill>
                </a:rPr>
                <a:t>Track disclosures sent by the Board Secretary. Sign disclosures directly through the app.</a:t>
              </a:r>
            </a:p>
          </p:txBody>
        </p:sp>
        <p:sp>
          <p:nvSpPr>
            <p:cNvPr id="13" name="TextBox 12">
              <a:extLst>
                <a:ext uri="{FF2B5EF4-FFF2-40B4-BE49-F238E27FC236}">
                  <a16:creationId xmlns:a16="http://schemas.microsoft.com/office/drawing/2014/main" id="{A6F2807F-E3E2-94A7-90D5-C341203E1D5B}"/>
                </a:ext>
              </a:extLst>
            </p:cNvPr>
            <p:cNvSpPr txBox="1"/>
            <p:nvPr/>
          </p:nvSpPr>
          <p:spPr>
            <a:xfrm>
              <a:off x="1261832" y="4755573"/>
              <a:ext cx="4731204" cy="830997"/>
            </a:xfrm>
            <a:prstGeom prst="rect">
              <a:avLst/>
            </a:prstGeom>
            <a:noFill/>
          </p:spPr>
          <p:txBody>
            <a:bodyPr wrap="square" rtlCol="0">
              <a:spAutoFit/>
            </a:bodyPr>
            <a:lstStyle/>
            <a:p>
              <a:r>
                <a:rPr lang="en-US" sz="1600" b="1" dirty="0">
                  <a:solidFill>
                    <a:srgbClr val="2A66BC"/>
                  </a:solidFill>
                </a:rPr>
                <a:t>7. Announcements</a:t>
              </a:r>
            </a:p>
            <a:p>
              <a:r>
                <a:rPr lang="en-US" sz="1600" dirty="0">
                  <a:solidFill>
                    <a:srgbClr val="1D5166"/>
                  </a:solidFill>
                </a:rPr>
                <a:t>Follow and view all new announcements through the application.</a:t>
              </a:r>
            </a:p>
          </p:txBody>
        </p:sp>
      </p:grpSp>
      <p:sp>
        <p:nvSpPr>
          <p:cNvPr id="2" name="TextBox 1">
            <a:extLst>
              <a:ext uri="{FF2B5EF4-FFF2-40B4-BE49-F238E27FC236}">
                <a16:creationId xmlns:a16="http://schemas.microsoft.com/office/drawing/2014/main" id="{97D6BE36-600C-600C-2D63-B8271E14CFF6}"/>
              </a:ext>
            </a:extLst>
          </p:cNvPr>
          <p:cNvSpPr txBox="1"/>
          <p:nvPr/>
        </p:nvSpPr>
        <p:spPr>
          <a:xfrm>
            <a:off x="660740" y="897576"/>
            <a:ext cx="6813910" cy="523220"/>
          </a:xfrm>
          <a:prstGeom prst="rect">
            <a:avLst/>
          </a:prstGeom>
          <a:noFill/>
        </p:spPr>
        <p:txBody>
          <a:bodyPr wrap="square" rtlCol="0">
            <a:spAutoFit/>
          </a:bodyPr>
          <a:lstStyle/>
          <a:p>
            <a:r>
              <a:rPr lang="en-US" sz="2800" b="1" dirty="0">
                <a:solidFill>
                  <a:srgbClr val="2A66BC"/>
                </a:solidFill>
              </a:rPr>
              <a:t>Board System Features</a:t>
            </a:r>
          </a:p>
        </p:txBody>
      </p:sp>
    </p:spTree>
    <p:extLst>
      <p:ext uri="{BB962C8B-B14F-4D97-AF65-F5344CB8AC3E}">
        <p14:creationId xmlns:p14="http://schemas.microsoft.com/office/powerpoint/2010/main" val="28400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B628E38C-3FD8-C5DA-C76F-FF91757474D2}"/>
            </a:ext>
          </a:extLst>
        </p:cNvPr>
        <p:cNvGrpSpPr/>
        <p:nvPr/>
      </p:nvGrpSpPr>
      <p:grpSpPr>
        <a:xfrm>
          <a:off x="0" y="0"/>
          <a:ext cx="0" cy="0"/>
          <a:chOff x="0" y="0"/>
          <a:chExt cx="0" cy="0"/>
        </a:xfrm>
      </p:grpSpPr>
      <p:grpSp>
        <p:nvGrpSpPr>
          <p:cNvPr id="32" name="Group 31">
            <a:extLst>
              <a:ext uri="{FF2B5EF4-FFF2-40B4-BE49-F238E27FC236}">
                <a16:creationId xmlns:a16="http://schemas.microsoft.com/office/drawing/2014/main" id="{876040FE-2041-0BA4-CD36-60FE0D49FB62}"/>
              </a:ext>
            </a:extLst>
          </p:cNvPr>
          <p:cNvGrpSpPr>
            <a:grpSpLocks/>
          </p:cNvGrpSpPr>
          <p:nvPr/>
        </p:nvGrpSpPr>
        <p:grpSpPr>
          <a:xfrm flipH="1">
            <a:off x="1" y="1"/>
            <a:ext cx="12191999" cy="6861095"/>
            <a:chOff x="1" y="1"/>
            <a:chExt cx="12191999" cy="6861095"/>
          </a:xfrm>
          <a:solidFill>
            <a:srgbClr val="D4E0F2">
              <a:alpha val="60000"/>
            </a:srgbClr>
          </a:solidFill>
        </p:grpSpPr>
        <p:sp>
          <p:nvSpPr>
            <p:cNvPr id="33" name="Freeform: Shape 32">
              <a:extLst>
                <a:ext uri="{FF2B5EF4-FFF2-40B4-BE49-F238E27FC236}">
                  <a16:creationId xmlns:a16="http://schemas.microsoft.com/office/drawing/2014/main" id="{E382B8B2-CA03-7AAA-6F90-33306292D1AA}"/>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34" name="Freeform: Shape 33">
              <a:extLst>
                <a:ext uri="{FF2B5EF4-FFF2-40B4-BE49-F238E27FC236}">
                  <a16:creationId xmlns:a16="http://schemas.microsoft.com/office/drawing/2014/main" id="{999D3845-52A5-EE0F-D4A5-BD7CE7B81261}"/>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35" name="Freeform: Shape 34">
              <a:extLst>
                <a:ext uri="{FF2B5EF4-FFF2-40B4-BE49-F238E27FC236}">
                  <a16:creationId xmlns:a16="http://schemas.microsoft.com/office/drawing/2014/main" id="{2BC08F2B-2AEA-1333-FABB-D888C0E92FDF}"/>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36" name="Graphic 35">
              <a:extLst>
                <a:ext uri="{FF2B5EF4-FFF2-40B4-BE49-F238E27FC236}">
                  <a16:creationId xmlns:a16="http://schemas.microsoft.com/office/drawing/2014/main" id="{41649F81-AB99-4C16-2359-5FBFF92D4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F17CBCC3-493A-F479-F973-A74B591C72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C9F2062C-493F-B9C3-EAB0-F1619E9723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F2156F79-6E7F-6C66-3ACE-A133F9AB0282}"/>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C93BFEEC-A5F7-0DE1-0733-1BFEEF106F6A}"/>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063EF6A4-3531-2970-3427-F0FC86DC38C7}"/>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AC56A3-5537-355F-C146-ED9784AB13CC}"/>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800FC740-5E4B-207E-E453-99D18E0E1270}"/>
              </a:ext>
            </a:extLst>
          </p:cNvPr>
          <p:cNvSpPr txBox="1">
            <a:spLocks/>
          </p:cNvSpPr>
          <p:nvPr/>
        </p:nvSpPr>
        <p:spPr>
          <a:xfrm>
            <a:off x="6127979" y="852660"/>
            <a:ext cx="4731204" cy="1077218"/>
          </a:xfrm>
          <a:prstGeom prst="rect">
            <a:avLst/>
          </a:prstGeom>
          <a:noFill/>
        </p:spPr>
        <p:txBody>
          <a:bodyPr wrap="square" rtlCol="0">
            <a:spAutoFit/>
          </a:bodyPr>
          <a:lstStyle/>
          <a:p>
            <a:r>
              <a:rPr lang="en-US" sz="1600" b="1" dirty="0">
                <a:solidFill>
                  <a:srgbClr val="2A66BC"/>
                </a:solidFill>
              </a:rPr>
              <a:t>9. Induction Program</a:t>
            </a:r>
          </a:p>
          <a:p>
            <a:r>
              <a:rPr lang="en-US" sz="1600" dirty="0">
                <a:solidFill>
                  <a:srgbClr val="1D5166"/>
                </a:solidFill>
              </a:rPr>
              <a:t>Review the items required by the Capital Markets Authority for new board members.</a:t>
            </a:r>
          </a:p>
          <a:p>
            <a:r>
              <a:rPr lang="en-US" sz="1600" dirty="0">
                <a:solidFill>
                  <a:srgbClr val="1D5166"/>
                </a:solidFill>
              </a:rPr>
              <a:t>Sign off electronically on completion.</a:t>
            </a:r>
          </a:p>
        </p:txBody>
      </p:sp>
      <p:sp>
        <p:nvSpPr>
          <p:cNvPr id="26" name="TextBox 25">
            <a:extLst>
              <a:ext uri="{FF2B5EF4-FFF2-40B4-BE49-F238E27FC236}">
                <a16:creationId xmlns:a16="http://schemas.microsoft.com/office/drawing/2014/main" id="{0F3E85C4-9FAB-E67F-FAF0-872496256172}"/>
              </a:ext>
            </a:extLst>
          </p:cNvPr>
          <p:cNvSpPr txBox="1"/>
          <p:nvPr/>
        </p:nvSpPr>
        <p:spPr>
          <a:xfrm>
            <a:off x="793789" y="2252958"/>
            <a:ext cx="4731204" cy="584775"/>
          </a:xfrm>
          <a:prstGeom prst="rect">
            <a:avLst/>
          </a:prstGeom>
          <a:noFill/>
        </p:spPr>
        <p:txBody>
          <a:bodyPr wrap="square" rtlCol="0">
            <a:spAutoFit/>
          </a:bodyPr>
          <a:lstStyle/>
          <a:p>
            <a:r>
              <a:rPr lang="en-US" sz="1600" b="1" dirty="0">
                <a:solidFill>
                  <a:srgbClr val="2A66BC"/>
                </a:solidFill>
              </a:rPr>
              <a:t>10. Corporate Governance</a:t>
            </a:r>
          </a:p>
          <a:p>
            <a:r>
              <a:rPr lang="en-US" sz="1600" dirty="0">
                <a:solidFill>
                  <a:srgbClr val="1D5166"/>
                </a:solidFill>
              </a:rPr>
              <a:t>Access and review corporate governance content.</a:t>
            </a:r>
          </a:p>
        </p:txBody>
      </p:sp>
      <p:sp>
        <p:nvSpPr>
          <p:cNvPr id="27" name="TextBox 26">
            <a:extLst>
              <a:ext uri="{FF2B5EF4-FFF2-40B4-BE49-F238E27FC236}">
                <a16:creationId xmlns:a16="http://schemas.microsoft.com/office/drawing/2014/main" id="{DCB56FE4-64B3-1E2F-8BD3-FC9072FA974F}"/>
              </a:ext>
            </a:extLst>
          </p:cNvPr>
          <p:cNvSpPr txBox="1"/>
          <p:nvPr/>
        </p:nvSpPr>
        <p:spPr>
          <a:xfrm>
            <a:off x="6154052" y="2278262"/>
            <a:ext cx="4731204" cy="1815882"/>
          </a:xfrm>
          <a:prstGeom prst="rect">
            <a:avLst/>
          </a:prstGeom>
          <a:noFill/>
        </p:spPr>
        <p:txBody>
          <a:bodyPr wrap="square" rtlCol="0">
            <a:spAutoFit/>
          </a:bodyPr>
          <a:lstStyle/>
          <a:p>
            <a:r>
              <a:rPr lang="en-US" sz="1600" b="1" dirty="0">
                <a:solidFill>
                  <a:srgbClr val="2A66BC"/>
                </a:solidFill>
              </a:rPr>
              <a:t>12. Anti-Money Laundering (AML) Courses</a:t>
            </a:r>
          </a:p>
          <a:p>
            <a:r>
              <a:rPr lang="en-US" sz="1600" dirty="0">
                <a:solidFill>
                  <a:srgbClr val="1D5166"/>
                </a:solidFill>
              </a:rPr>
              <a:t>Annual AML training has become mandatory for all board members under Kuwaiti regulatory requirements. The application provides online AML courses, where members can watch videos, read materials, take quizzes, sit for the final exam, and obtain a certificate of attendance.</a:t>
            </a:r>
          </a:p>
        </p:txBody>
      </p:sp>
      <p:sp>
        <p:nvSpPr>
          <p:cNvPr id="28" name="TextBox 27">
            <a:extLst>
              <a:ext uri="{FF2B5EF4-FFF2-40B4-BE49-F238E27FC236}">
                <a16:creationId xmlns:a16="http://schemas.microsoft.com/office/drawing/2014/main" id="{5E5D9251-FD8C-5DEA-7921-AD41190B546D}"/>
              </a:ext>
            </a:extLst>
          </p:cNvPr>
          <p:cNvSpPr txBox="1"/>
          <p:nvPr/>
        </p:nvSpPr>
        <p:spPr>
          <a:xfrm>
            <a:off x="6127979" y="4728852"/>
            <a:ext cx="4731204" cy="1077218"/>
          </a:xfrm>
          <a:prstGeom prst="rect">
            <a:avLst/>
          </a:prstGeom>
          <a:noFill/>
        </p:spPr>
        <p:txBody>
          <a:bodyPr wrap="square" rtlCol="0">
            <a:spAutoFit/>
          </a:bodyPr>
          <a:lstStyle/>
          <a:p>
            <a:r>
              <a:rPr lang="en-US" sz="1600" b="1" dirty="0">
                <a:solidFill>
                  <a:srgbClr val="2A66BC"/>
                </a:solidFill>
              </a:rPr>
              <a:t>13. Electronic Signature</a:t>
            </a:r>
          </a:p>
          <a:p>
            <a:r>
              <a:rPr lang="en-US" sz="1600" dirty="0">
                <a:solidFill>
                  <a:srgbClr val="1D5166"/>
                </a:solidFill>
              </a:rPr>
              <a:t>The application enables board members to electronically sign important and urgent documents, saving both time and effort.</a:t>
            </a:r>
          </a:p>
        </p:txBody>
      </p:sp>
      <p:sp>
        <p:nvSpPr>
          <p:cNvPr id="29" name="TextBox 28">
            <a:extLst>
              <a:ext uri="{FF2B5EF4-FFF2-40B4-BE49-F238E27FC236}">
                <a16:creationId xmlns:a16="http://schemas.microsoft.com/office/drawing/2014/main" id="{A36FD31E-9D65-35CB-E32B-636094381FE1}"/>
              </a:ext>
            </a:extLst>
          </p:cNvPr>
          <p:cNvSpPr txBox="1"/>
          <p:nvPr/>
        </p:nvSpPr>
        <p:spPr>
          <a:xfrm>
            <a:off x="793789" y="3255569"/>
            <a:ext cx="5154051" cy="2800767"/>
          </a:xfrm>
          <a:prstGeom prst="rect">
            <a:avLst/>
          </a:prstGeom>
          <a:noFill/>
        </p:spPr>
        <p:txBody>
          <a:bodyPr wrap="square" rtlCol="0">
            <a:spAutoFit/>
          </a:bodyPr>
          <a:lstStyle/>
          <a:p>
            <a:r>
              <a:rPr lang="en-US" sz="1600" b="1" dirty="0">
                <a:solidFill>
                  <a:srgbClr val="2A66BC"/>
                </a:solidFill>
              </a:rPr>
              <a:t>11. Profile Management</a:t>
            </a:r>
          </a:p>
          <a:p>
            <a:r>
              <a:rPr lang="en-US" sz="1600" dirty="0">
                <a:solidFill>
                  <a:srgbClr val="1D5166"/>
                </a:solidFill>
              </a:rPr>
              <a:t>Supports different types of board members: Executive Member, Non-Executive Member, Independent Director, Elected or Representative Member, along with their positions.</a:t>
            </a:r>
          </a:p>
          <a:p>
            <a:r>
              <a:rPr lang="en-US" sz="1600" dirty="0">
                <a:solidFill>
                  <a:srgbClr val="1D5166"/>
                </a:solidFill>
              </a:rPr>
              <a:t>Ability to update personal profiles, view position details, required training, certifications, and other information.</a:t>
            </a:r>
          </a:p>
          <a:p>
            <a:r>
              <a:rPr lang="en-US" sz="1600" dirty="0">
                <a:solidFill>
                  <a:srgbClr val="1D5166"/>
                </a:solidFill>
              </a:rPr>
              <a:t>The system sends monthly reminders to members to review and confirm their updated profiles, helping prevent any compliance issues with regulatory bodies such as the Capital Markets Authority and the Central Bank.</a:t>
            </a:r>
          </a:p>
        </p:txBody>
      </p:sp>
      <p:sp>
        <p:nvSpPr>
          <p:cNvPr id="30" name="TextBox 29">
            <a:extLst>
              <a:ext uri="{FF2B5EF4-FFF2-40B4-BE49-F238E27FC236}">
                <a16:creationId xmlns:a16="http://schemas.microsoft.com/office/drawing/2014/main" id="{9A2855C3-6461-C86F-82FD-F4913E6EF70A}"/>
              </a:ext>
            </a:extLst>
          </p:cNvPr>
          <p:cNvSpPr txBox="1">
            <a:spLocks/>
          </p:cNvSpPr>
          <p:nvPr/>
        </p:nvSpPr>
        <p:spPr>
          <a:xfrm>
            <a:off x="793789" y="864831"/>
            <a:ext cx="4731204" cy="1077218"/>
          </a:xfrm>
          <a:prstGeom prst="rect">
            <a:avLst/>
          </a:prstGeom>
          <a:noFill/>
        </p:spPr>
        <p:txBody>
          <a:bodyPr wrap="square" rtlCol="0">
            <a:spAutoFit/>
          </a:bodyPr>
          <a:lstStyle/>
          <a:p>
            <a:r>
              <a:rPr lang="en-US" sz="1600" b="1" dirty="0">
                <a:solidFill>
                  <a:srgbClr val="2A66BC"/>
                </a:solidFill>
              </a:rPr>
              <a:t>8. Setting and Tracking KPIs</a:t>
            </a:r>
          </a:p>
          <a:p>
            <a:r>
              <a:rPr lang="en-US" sz="1600" dirty="0">
                <a:solidFill>
                  <a:srgbClr val="1D5166"/>
                </a:solidFill>
              </a:rPr>
              <a:t>Ability to set different types of annual Key Performance Indicators.</a:t>
            </a:r>
          </a:p>
          <a:p>
            <a:r>
              <a:rPr lang="en-US" sz="1600" dirty="0">
                <a:solidFill>
                  <a:srgbClr val="1D5166"/>
                </a:solidFill>
              </a:rPr>
              <a:t>Update KPIs and perform self-assessments.</a:t>
            </a:r>
          </a:p>
        </p:txBody>
      </p:sp>
    </p:spTree>
    <p:extLst>
      <p:ext uri="{BB962C8B-B14F-4D97-AF65-F5344CB8AC3E}">
        <p14:creationId xmlns:p14="http://schemas.microsoft.com/office/powerpoint/2010/main" val="44118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501EE43F-DA2F-8154-E92E-E15A93351BE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8FEC62C-9B9A-0B99-27A6-15B7542863CA}"/>
              </a:ext>
            </a:extLst>
          </p:cNvPr>
          <p:cNvGrpSpPr>
            <a:grpSpLocks/>
          </p:cNvGrpSpPr>
          <p:nvPr/>
        </p:nvGrpSpPr>
        <p:grpSpPr>
          <a:xfrm flipH="1">
            <a:off x="1" y="1"/>
            <a:ext cx="12191999" cy="6861095"/>
            <a:chOff x="1" y="1"/>
            <a:chExt cx="12191999" cy="6861095"/>
          </a:xfrm>
          <a:solidFill>
            <a:srgbClr val="D4E0F2">
              <a:alpha val="60000"/>
            </a:srgbClr>
          </a:solidFill>
        </p:grpSpPr>
        <p:sp>
          <p:nvSpPr>
            <p:cNvPr id="11" name="Freeform: Shape 10">
              <a:extLst>
                <a:ext uri="{FF2B5EF4-FFF2-40B4-BE49-F238E27FC236}">
                  <a16:creationId xmlns:a16="http://schemas.microsoft.com/office/drawing/2014/main" id="{8EC23E60-E5B9-10F6-81B1-37DC00D8A640}"/>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12" name="Freeform: Shape 11">
              <a:extLst>
                <a:ext uri="{FF2B5EF4-FFF2-40B4-BE49-F238E27FC236}">
                  <a16:creationId xmlns:a16="http://schemas.microsoft.com/office/drawing/2014/main" id="{86AD4D43-C5CB-F5BC-CD12-BDD4E495DFA5}"/>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13" name="Freeform: Shape 12">
              <a:extLst>
                <a:ext uri="{FF2B5EF4-FFF2-40B4-BE49-F238E27FC236}">
                  <a16:creationId xmlns:a16="http://schemas.microsoft.com/office/drawing/2014/main" id="{0721564D-CA00-E8AA-116C-978B354DFD84}"/>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14" name="Graphic 13">
              <a:extLst>
                <a:ext uri="{FF2B5EF4-FFF2-40B4-BE49-F238E27FC236}">
                  <a16:creationId xmlns:a16="http://schemas.microsoft.com/office/drawing/2014/main" id="{AC18370A-6234-1074-A54B-1D799A6402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63895731-B525-B023-ED14-F1E5B277A0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0BFAA6CF-7979-37D0-3453-9834DF5B7D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AC269B0F-212B-95A4-ECE7-A562D6A669E2}"/>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02A4E8AA-C9BA-5FCC-F4EF-DD9F06E671C8}"/>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CD1D8CFE-E1F2-9DEE-86A0-68A16B1B8D60}"/>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189E60-53E2-C8EC-589D-4DF9D97A4031}"/>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C97AE47-56D3-434F-8C5A-FF33A68AC644}"/>
              </a:ext>
            </a:extLst>
          </p:cNvPr>
          <p:cNvGrpSpPr/>
          <p:nvPr/>
        </p:nvGrpSpPr>
        <p:grpSpPr>
          <a:xfrm>
            <a:off x="439480" y="1300691"/>
            <a:ext cx="5355152" cy="4679232"/>
            <a:chOff x="6447099" y="1117728"/>
            <a:chExt cx="5355152" cy="4679232"/>
          </a:xfrm>
        </p:grpSpPr>
        <p:sp>
          <p:nvSpPr>
            <p:cNvPr id="3" name="TextBox 2">
              <a:extLst>
                <a:ext uri="{FF2B5EF4-FFF2-40B4-BE49-F238E27FC236}">
                  <a16:creationId xmlns:a16="http://schemas.microsoft.com/office/drawing/2014/main" id="{5343F4E1-602D-AC6C-9FD6-BAA4B1B357D0}"/>
                </a:ext>
              </a:extLst>
            </p:cNvPr>
            <p:cNvSpPr txBox="1"/>
            <p:nvPr/>
          </p:nvSpPr>
          <p:spPr>
            <a:xfrm>
              <a:off x="6447099" y="1117728"/>
              <a:ext cx="5227830" cy="2616101"/>
            </a:xfrm>
            <a:prstGeom prst="rect">
              <a:avLst/>
            </a:prstGeom>
            <a:noFill/>
          </p:spPr>
          <p:txBody>
            <a:bodyPr wrap="square" rtlCol="0">
              <a:spAutoFit/>
            </a:bodyPr>
            <a:lstStyle/>
            <a:p>
              <a:r>
                <a:rPr lang="en-US" b="1" dirty="0"/>
                <a:t>Board Secretary Features</a:t>
              </a:r>
            </a:p>
            <a:p>
              <a:endParaRPr lang="en-US" b="1" dirty="0"/>
            </a:p>
            <a:p>
              <a:r>
                <a:rPr lang="en-US" sz="1600" b="1" dirty="0">
                  <a:solidFill>
                    <a:srgbClr val="2A66BC"/>
                  </a:solidFill>
                </a:rPr>
                <a:t>1. Board, Committees, and General Assembly Meetings</a:t>
              </a:r>
            </a:p>
            <a:p>
              <a:pPr marL="742950" lvl="1" indent="-285750">
                <a:buFont typeface="Arial" panose="020B0604020202020204" pitchFamily="34" charset="0"/>
                <a:buChar char="•"/>
              </a:pPr>
              <a:r>
                <a:rPr lang="en-US" sz="1400" dirty="0">
                  <a:solidFill>
                    <a:srgbClr val="2A66BC"/>
                  </a:solidFill>
                </a:rPr>
                <a:t>Create and manage different meetings for the board and committees, and track the number and type of meetings required during the year according to the regulations.</a:t>
              </a:r>
            </a:p>
            <a:p>
              <a:pPr marL="742950" lvl="1" indent="-285750">
                <a:buFont typeface="Arial" panose="020B0604020202020204" pitchFamily="34" charset="0"/>
                <a:buChar char="•"/>
              </a:pPr>
              <a:r>
                <a:rPr lang="en-US" sz="1400" dirty="0">
                  <a:solidFill>
                    <a:srgbClr val="2A66BC"/>
                  </a:solidFill>
                </a:rPr>
                <a:t>Schedule meetings, display conflicts with other committee meetings, and track acceptance or rejection responses due to timing, as well as attendance status.</a:t>
              </a:r>
            </a:p>
            <a:p>
              <a:pPr marL="742950" lvl="1" indent="-285750">
                <a:buFont typeface="Arial" panose="020B0604020202020204" pitchFamily="34" charset="0"/>
                <a:buChar char="•"/>
              </a:pPr>
              <a:r>
                <a:rPr lang="en-US" sz="1400" dirty="0">
                  <a:solidFill>
                    <a:srgbClr val="2A66BC"/>
                  </a:solidFill>
                </a:rPr>
                <a:t>Create the meeting agenda, minutes, internal memos, and other files related to the meeting.</a:t>
              </a:r>
            </a:p>
          </p:txBody>
        </p:sp>
        <p:sp>
          <p:nvSpPr>
            <p:cNvPr id="5" name="TextBox 4">
              <a:extLst>
                <a:ext uri="{FF2B5EF4-FFF2-40B4-BE49-F238E27FC236}">
                  <a16:creationId xmlns:a16="http://schemas.microsoft.com/office/drawing/2014/main" id="{FF2AB5FD-6E15-CF77-D875-A8E8C1A2F176}"/>
                </a:ext>
              </a:extLst>
            </p:cNvPr>
            <p:cNvSpPr txBox="1"/>
            <p:nvPr/>
          </p:nvSpPr>
          <p:spPr>
            <a:xfrm>
              <a:off x="6447099" y="3729309"/>
              <a:ext cx="5227830" cy="769441"/>
            </a:xfrm>
            <a:prstGeom prst="rect">
              <a:avLst/>
            </a:prstGeom>
            <a:noFill/>
          </p:spPr>
          <p:txBody>
            <a:bodyPr wrap="square" rtlCol="0">
              <a:spAutoFit/>
            </a:bodyPr>
            <a:lstStyle/>
            <a:p>
              <a:r>
                <a:rPr lang="en-US" sz="1600" b="1" dirty="0">
                  <a:solidFill>
                    <a:srgbClr val="2A66BC"/>
                  </a:solidFill>
                </a:rPr>
                <a:t>2. Calendar</a:t>
              </a:r>
            </a:p>
            <a:p>
              <a:pPr marL="742950" lvl="1" indent="-285750">
                <a:buFont typeface="Arial" panose="020B0604020202020204" pitchFamily="34" charset="0"/>
                <a:buChar char="•"/>
              </a:pPr>
              <a:r>
                <a:rPr lang="en-US" sz="1400" dirty="0">
                  <a:solidFill>
                    <a:srgbClr val="2A66BC"/>
                  </a:solidFill>
                </a:rPr>
                <a:t>View a dedicated calendar for meetings and tasks.</a:t>
              </a:r>
            </a:p>
            <a:p>
              <a:pPr marL="742950" lvl="1" indent="-285750">
                <a:buFont typeface="Arial" panose="020B0604020202020204" pitchFamily="34" charset="0"/>
                <a:buChar char="•"/>
              </a:pPr>
              <a:r>
                <a:rPr lang="en-US" sz="1400" dirty="0">
                  <a:solidFill>
                    <a:srgbClr val="2A66BC"/>
                  </a:solidFill>
                </a:rPr>
                <a:t>Synchronize with Google, Apple, and other calendars.</a:t>
              </a:r>
            </a:p>
          </p:txBody>
        </p:sp>
        <p:sp>
          <p:nvSpPr>
            <p:cNvPr id="8" name="TextBox 7">
              <a:extLst>
                <a:ext uri="{FF2B5EF4-FFF2-40B4-BE49-F238E27FC236}">
                  <a16:creationId xmlns:a16="http://schemas.microsoft.com/office/drawing/2014/main" id="{59AF047A-FE9E-9667-8404-F24E75B376A3}"/>
                </a:ext>
              </a:extLst>
            </p:cNvPr>
            <p:cNvSpPr txBox="1"/>
            <p:nvPr/>
          </p:nvSpPr>
          <p:spPr>
            <a:xfrm>
              <a:off x="6447099" y="4596631"/>
              <a:ext cx="5355152" cy="1200329"/>
            </a:xfrm>
            <a:prstGeom prst="rect">
              <a:avLst/>
            </a:prstGeom>
            <a:noFill/>
          </p:spPr>
          <p:txBody>
            <a:bodyPr wrap="square" rtlCol="0">
              <a:spAutoFit/>
            </a:bodyPr>
            <a:lstStyle/>
            <a:p>
              <a:r>
                <a:rPr lang="en-US" sz="1600" b="1" dirty="0">
                  <a:solidFill>
                    <a:srgbClr val="2A66BC"/>
                  </a:solidFill>
                </a:rPr>
                <a:t>3. Tasks</a:t>
              </a:r>
            </a:p>
            <a:p>
              <a:pPr marL="742950" lvl="1" indent="-285750">
                <a:buFont typeface="Arial" panose="020B0604020202020204" pitchFamily="34" charset="0"/>
                <a:buChar char="•"/>
              </a:pPr>
              <a:r>
                <a:rPr lang="en-US" sz="1400" dirty="0">
                  <a:solidFill>
                    <a:srgbClr val="2A66BC"/>
                  </a:solidFill>
                </a:rPr>
                <a:t>Add, track, and execute required tasks.</a:t>
              </a:r>
            </a:p>
            <a:p>
              <a:pPr marL="742950" lvl="1" indent="-285750">
                <a:buFont typeface="Arial" panose="020B0604020202020204" pitchFamily="34" charset="0"/>
                <a:buChar char="•"/>
              </a:pPr>
              <a:r>
                <a:rPr lang="en-US" sz="1400" dirty="0">
                  <a:solidFill>
                    <a:srgbClr val="2A66BC"/>
                  </a:solidFill>
                </a:rPr>
                <a:t>Search through all tasks and their details.</a:t>
              </a:r>
            </a:p>
            <a:p>
              <a:pPr marL="742950" lvl="1" indent="-285750">
                <a:buFont typeface="Arial" panose="020B0604020202020204" pitchFamily="34" charset="0"/>
                <a:buChar char="•"/>
              </a:pPr>
              <a:r>
                <a:rPr lang="en-US" sz="1400" dirty="0">
                  <a:solidFill>
                    <a:srgbClr val="2A66BC"/>
                  </a:solidFill>
                </a:rPr>
                <a:t>Create a predefined list of recurring tasks at the beginning of the year.</a:t>
              </a:r>
            </a:p>
          </p:txBody>
        </p:sp>
      </p:grpSp>
      <p:grpSp>
        <p:nvGrpSpPr>
          <p:cNvPr id="23" name="Group 22">
            <a:extLst>
              <a:ext uri="{FF2B5EF4-FFF2-40B4-BE49-F238E27FC236}">
                <a16:creationId xmlns:a16="http://schemas.microsoft.com/office/drawing/2014/main" id="{3B18A486-4B45-4BB4-BADC-E150AB74CA57}"/>
              </a:ext>
            </a:extLst>
          </p:cNvPr>
          <p:cNvGrpSpPr/>
          <p:nvPr/>
        </p:nvGrpSpPr>
        <p:grpSpPr>
          <a:xfrm>
            <a:off x="6842997" y="1519341"/>
            <a:ext cx="4787156" cy="4469505"/>
            <a:chOff x="661805" y="1375159"/>
            <a:chExt cx="4787156" cy="4469505"/>
          </a:xfrm>
        </p:grpSpPr>
        <p:sp>
          <p:nvSpPr>
            <p:cNvPr id="6" name="TextBox 5">
              <a:extLst>
                <a:ext uri="{FF2B5EF4-FFF2-40B4-BE49-F238E27FC236}">
                  <a16:creationId xmlns:a16="http://schemas.microsoft.com/office/drawing/2014/main" id="{22FEC1FE-DD70-B497-36E9-7604AF95D615}"/>
                </a:ext>
              </a:extLst>
            </p:cNvPr>
            <p:cNvSpPr txBox="1"/>
            <p:nvPr/>
          </p:nvSpPr>
          <p:spPr>
            <a:xfrm>
              <a:off x="717757" y="1375159"/>
              <a:ext cx="4731204" cy="1200329"/>
            </a:xfrm>
            <a:prstGeom prst="rect">
              <a:avLst/>
            </a:prstGeom>
            <a:noFill/>
          </p:spPr>
          <p:txBody>
            <a:bodyPr wrap="square" rtlCol="0">
              <a:spAutoFit/>
            </a:bodyPr>
            <a:lstStyle/>
            <a:p>
              <a:r>
                <a:rPr lang="en-US" sz="1600" b="1" dirty="0">
                  <a:solidFill>
                    <a:srgbClr val="2A66BC"/>
                  </a:solidFill>
                </a:rPr>
                <a:t>4. Document Center</a:t>
              </a:r>
              <a:endParaRPr lang="en-US" sz="1600" dirty="0">
                <a:solidFill>
                  <a:srgbClr val="2A66BC"/>
                </a:solidFill>
              </a:endParaRPr>
            </a:p>
            <a:p>
              <a:pPr marL="742950" lvl="1" indent="-285750">
                <a:buFont typeface="Arial" panose="020B0604020202020204" pitchFamily="34" charset="0"/>
                <a:buChar char="•"/>
              </a:pPr>
              <a:r>
                <a:rPr lang="en-US" sz="1400" dirty="0">
                  <a:solidFill>
                    <a:srgbClr val="2A66BC"/>
                  </a:solidFill>
                </a:rPr>
                <a:t>Store multiple versions of files.</a:t>
              </a:r>
            </a:p>
            <a:p>
              <a:pPr marL="742950" lvl="1" indent="-285750">
                <a:buFont typeface="Arial" panose="020B0604020202020204" pitchFamily="34" charset="0"/>
                <a:buChar char="•"/>
              </a:pPr>
              <a:r>
                <a:rPr lang="en-US" sz="1400" dirty="0">
                  <a:solidFill>
                    <a:srgbClr val="2A66BC"/>
                  </a:solidFill>
                </a:rPr>
                <a:t>Track all changes made to each version.</a:t>
              </a:r>
            </a:p>
            <a:p>
              <a:pPr marL="742950" lvl="1" indent="-285750">
                <a:buFont typeface="Arial" panose="020B0604020202020204" pitchFamily="34" charset="0"/>
                <a:buChar char="•"/>
              </a:pPr>
              <a:r>
                <a:rPr lang="en-US" sz="1400" dirty="0">
                  <a:solidFill>
                    <a:srgbClr val="2A66BC"/>
                  </a:solidFill>
                </a:rPr>
                <a:t>Monitor when each document was uploaded or published on the application.</a:t>
              </a:r>
            </a:p>
          </p:txBody>
        </p:sp>
        <p:sp>
          <p:nvSpPr>
            <p:cNvPr id="7" name="TextBox 6">
              <a:extLst>
                <a:ext uri="{FF2B5EF4-FFF2-40B4-BE49-F238E27FC236}">
                  <a16:creationId xmlns:a16="http://schemas.microsoft.com/office/drawing/2014/main" id="{1053C7A7-CF0C-F4CA-E8DB-56B4EF65CA4D}"/>
                </a:ext>
              </a:extLst>
            </p:cNvPr>
            <p:cNvSpPr txBox="1"/>
            <p:nvPr/>
          </p:nvSpPr>
          <p:spPr>
            <a:xfrm>
              <a:off x="661805" y="2525672"/>
              <a:ext cx="4731204" cy="984885"/>
            </a:xfrm>
            <a:prstGeom prst="rect">
              <a:avLst/>
            </a:prstGeom>
            <a:noFill/>
          </p:spPr>
          <p:txBody>
            <a:bodyPr wrap="square" rtlCol="0">
              <a:spAutoFit/>
            </a:bodyPr>
            <a:lstStyle/>
            <a:p>
              <a:r>
                <a:rPr lang="en-US" sz="1600" b="1" dirty="0">
                  <a:solidFill>
                    <a:srgbClr val="2A66BC"/>
                  </a:solidFill>
                </a:rPr>
                <a:t>5. Board and Committee Resolutions</a:t>
              </a:r>
              <a:endParaRPr lang="en-US" sz="1600" dirty="0">
                <a:solidFill>
                  <a:srgbClr val="2A66BC"/>
                </a:solidFill>
              </a:endParaRPr>
            </a:p>
            <a:p>
              <a:pPr marL="742950" lvl="1" indent="-285750">
                <a:buFont typeface="Arial" panose="020B0604020202020204" pitchFamily="34" charset="0"/>
                <a:buChar char="•"/>
              </a:pPr>
              <a:r>
                <a:rPr lang="en-US" sz="1400" dirty="0">
                  <a:solidFill>
                    <a:srgbClr val="2A66BC"/>
                  </a:solidFill>
                </a:rPr>
                <a:t>Send</a:t>
              </a:r>
              <a:r>
                <a:rPr lang="en-US" sz="1400" dirty="0"/>
                <a:t> </a:t>
              </a:r>
              <a:r>
                <a:rPr lang="en-US" sz="1400" dirty="0">
                  <a:solidFill>
                    <a:srgbClr val="2A66BC"/>
                  </a:solidFill>
                </a:rPr>
                <a:t>board and committee resolutions to members for feedback and signatures.</a:t>
              </a:r>
            </a:p>
            <a:p>
              <a:pPr marL="742950" lvl="1" indent="-285750">
                <a:buFont typeface="Arial" panose="020B0604020202020204" pitchFamily="34" charset="0"/>
                <a:buChar char="•"/>
              </a:pPr>
              <a:r>
                <a:rPr lang="en-US" sz="1400" dirty="0">
                  <a:solidFill>
                    <a:srgbClr val="2A66BC"/>
                  </a:solidFill>
                </a:rPr>
                <a:t>Track response rates and completion.</a:t>
              </a:r>
            </a:p>
          </p:txBody>
        </p:sp>
        <p:sp>
          <p:nvSpPr>
            <p:cNvPr id="9" name="TextBox 8">
              <a:extLst>
                <a:ext uri="{FF2B5EF4-FFF2-40B4-BE49-F238E27FC236}">
                  <a16:creationId xmlns:a16="http://schemas.microsoft.com/office/drawing/2014/main" id="{426879CF-8619-5E7D-C2D7-8AF9884FD293}"/>
                </a:ext>
              </a:extLst>
            </p:cNvPr>
            <p:cNvSpPr txBox="1"/>
            <p:nvPr/>
          </p:nvSpPr>
          <p:spPr>
            <a:xfrm>
              <a:off x="717757" y="3536340"/>
              <a:ext cx="4731204" cy="2308324"/>
            </a:xfrm>
            <a:prstGeom prst="rect">
              <a:avLst/>
            </a:prstGeom>
            <a:noFill/>
          </p:spPr>
          <p:txBody>
            <a:bodyPr wrap="square" rtlCol="0">
              <a:spAutoFit/>
            </a:bodyPr>
            <a:lstStyle/>
            <a:p>
              <a:r>
                <a:rPr lang="en-US" sz="1600" b="1" dirty="0">
                  <a:solidFill>
                    <a:srgbClr val="2A66BC"/>
                  </a:solidFill>
                </a:rPr>
                <a:t>6. Disclosures</a:t>
              </a:r>
              <a:endParaRPr lang="en-US" sz="1600" dirty="0">
                <a:solidFill>
                  <a:srgbClr val="2A66BC"/>
                </a:solidFill>
              </a:endParaRPr>
            </a:p>
            <a:p>
              <a:pPr marL="742950" lvl="1" indent="-285750">
                <a:buFont typeface="Arial" panose="020B0604020202020204" pitchFamily="34" charset="0"/>
                <a:buChar char="•"/>
              </a:pPr>
              <a:r>
                <a:rPr lang="en-US" sz="1600" dirty="0">
                  <a:solidFill>
                    <a:srgbClr val="2A66BC"/>
                  </a:solidFill>
                </a:rPr>
                <a:t>Send different types of disclosures to members and obtain their signatures.</a:t>
              </a:r>
            </a:p>
            <a:p>
              <a:pPr marL="742950" lvl="1" indent="-285750">
                <a:buFont typeface="Arial" panose="020B0604020202020204" pitchFamily="34" charset="0"/>
                <a:buChar char="•"/>
              </a:pPr>
              <a:r>
                <a:rPr lang="en-US" sz="1600" dirty="0">
                  <a:solidFill>
                    <a:srgbClr val="2A66BC"/>
                  </a:solidFill>
                </a:rPr>
                <a:t>Generate reports and share them with the Capital Markets Authority.</a:t>
              </a:r>
            </a:p>
            <a:p>
              <a:pPr marL="742950" lvl="1" indent="-285750">
                <a:buFont typeface="Arial" panose="020B0604020202020204" pitchFamily="34" charset="0"/>
                <a:buChar char="•"/>
              </a:pPr>
              <a:r>
                <a:rPr lang="en-US" sz="1600" dirty="0">
                  <a:solidFill>
                    <a:srgbClr val="2A66BC"/>
                  </a:solidFill>
                </a:rPr>
                <a:t>Generate official letters and disclosure templates for the Capital Markets Authority.</a:t>
              </a:r>
            </a:p>
            <a:p>
              <a:pPr marL="742950" lvl="1" indent="-285750">
                <a:buFont typeface="Arial" panose="020B0604020202020204" pitchFamily="34" charset="0"/>
                <a:buChar char="•"/>
              </a:pPr>
              <a:r>
                <a:rPr lang="en-US" sz="1600" dirty="0">
                  <a:solidFill>
                    <a:srgbClr val="2A66BC"/>
                  </a:solidFill>
                </a:rPr>
                <a:t>Obtain electronic signatures from the CEO or Deputy CEO.</a:t>
              </a:r>
            </a:p>
          </p:txBody>
        </p:sp>
      </p:grpSp>
      <p:sp>
        <p:nvSpPr>
          <p:cNvPr id="22" name="TextBox 21">
            <a:extLst>
              <a:ext uri="{FF2B5EF4-FFF2-40B4-BE49-F238E27FC236}">
                <a16:creationId xmlns:a16="http://schemas.microsoft.com/office/drawing/2014/main" id="{E701374B-41FF-4896-B626-F03B37DD1314}"/>
              </a:ext>
            </a:extLst>
          </p:cNvPr>
          <p:cNvSpPr txBox="1"/>
          <p:nvPr/>
        </p:nvSpPr>
        <p:spPr>
          <a:xfrm>
            <a:off x="323443" y="722770"/>
            <a:ext cx="6813910" cy="400110"/>
          </a:xfrm>
          <a:prstGeom prst="rect">
            <a:avLst/>
          </a:prstGeom>
          <a:noFill/>
        </p:spPr>
        <p:txBody>
          <a:bodyPr wrap="square" rtlCol="0">
            <a:spAutoFit/>
          </a:bodyPr>
          <a:lstStyle/>
          <a:p>
            <a:r>
              <a:rPr lang="en-US" sz="2000" b="1" dirty="0">
                <a:solidFill>
                  <a:srgbClr val="2A66BC"/>
                </a:solidFill>
              </a:rPr>
              <a:t>Board System Features</a:t>
            </a:r>
          </a:p>
        </p:txBody>
      </p:sp>
    </p:spTree>
    <p:extLst>
      <p:ext uri="{BB962C8B-B14F-4D97-AF65-F5344CB8AC3E}">
        <p14:creationId xmlns:p14="http://schemas.microsoft.com/office/powerpoint/2010/main" val="251245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E9E15F60-EC1D-3F1B-C12C-F12B780A1C4F}"/>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14B06798-88AF-F063-2585-77C7523D7216}"/>
              </a:ext>
            </a:extLst>
          </p:cNvPr>
          <p:cNvGrpSpPr>
            <a:grpSpLocks/>
          </p:cNvGrpSpPr>
          <p:nvPr/>
        </p:nvGrpSpPr>
        <p:grpSpPr>
          <a:xfrm flipH="1">
            <a:off x="1" y="1"/>
            <a:ext cx="12191999" cy="6861095"/>
            <a:chOff x="1" y="1"/>
            <a:chExt cx="12191999" cy="6861095"/>
          </a:xfrm>
          <a:solidFill>
            <a:srgbClr val="D4E0F2">
              <a:alpha val="60000"/>
            </a:srgbClr>
          </a:solidFill>
        </p:grpSpPr>
        <p:sp>
          <p:nvSpPr>
            <p:cNvPr id="24" name="Freeform: Shape 23">
              <a:extLst>
                <a:ext uri="{FF2B5EF4-FFF2-40B4-BE49-F238E27FC236}">
                  <a16:creationId xmlns:a16="http://schemas.microsoft.com/office/drawing/2014/main" id="{FECE1525-6CFD-F2D3-9DB5-5DE798C26961}"/>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25" name="Freeform: Shape 24">
              <a:extLst>
                <a:ext uri="{FF2B5EF4-FFF2-40B4-BE49-F238E27FC236}">
                  <a16:creationId xmlns:a16="http://schemas.microsoft.com/office/drawing/2014/main" id="{689261D2-9A31-B19F-3072-E9BAB6E23E08}"/>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26" name="Freeform: Shape 25">
              <a:extLst>
                <a:ext uri="{FF2B5EF4-FFF2-40B4-BE49-F238E27FC236}">
                  <a16:creationId xmlns:a16="http://schemas.microsoft.com/office/drawing/2014/main" id="{148AEF0B-CF40-9B4E-ED97-9EAAEA2F4BBA}"/>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27" name="Graphic 26">
              <a:extLst>
                <a:ext uri="{FF2B5EF4-FFF2-40B4-BE49-F238E27FC236}">
                  <a16:creationId xmlns:a16="http://schemas.microsoft.com/office/drawing/2014/main" id="{0E5BFF0F-E319-AC5C-AADB-4F80267ACF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917AAF26-4442-1A7E-2C5F-4117FFA198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68410"/>
            <a:ext cx="11887181" cy="889685"/>
          </a:xfrm>
          <a:prstGeom prst="rect">
            <a:avLst/>
          </a:prstGeom>
        </p:spPr>
      </p:pic>
      <p:pic>
        <p:nvPicPr>
          <p:cNvPr id="15" name="Graphic 14">
            <a:extLst>
              <a:ext uri="{FF2B5EF4-FFF2-40B4-BE49-F238E27FC236}">
                <a16:creationId xmlns:a16="http://schemas.microsoft.com/office/drawing/2014/main" id="{3E492106-DF26-0998-DD3F-974B0E8974A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CB49456D-4876-6231-8089-3C7901D58BF9}"/>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6E69E69D-8C21-C374-AB27-F9A88C80A6FE}"/>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82885181-0498-D5E9-46BD-EF44E02D73D7}"/>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7B28A8B-55FC-A240-264A-217E46357DF9}"/>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4AE996C-CE41-26C2-CF79-F14A86F9D1D4}"/>
              </a:ext>
            </a:extLst>
          </p:cNvPr>
          <p:cNvSpPr txBox="1"/>
          <p:nvPr/>
        </p:nvSpPr>
        <p:spPr>
          <a:xfrm>
            <a:off x="7004304" y="1935627"/>
            <a:ext cx="4731204" cy="3046988"/>
          </a:xfrm>
          <a:prstGeom prst="rect">
            <a:avLst/>
          </a:prstGeom>
          <a:noFill/>
        </p:spPr>
        <p:txBody>
          <a:bodyPr wrap="square" rtlCol="0">
            <a:spAutoFit/>
          </a:bodyPr>
          <a:lstStyle/>
          <a:p>
            <a:r>
              <a:rPr lang="en-US" sz="1600" b="1" dirty="0">
                <a:solidFill>
                  <a:srgbClr val="2A66BC"/>
                </a:solidFill>
              </a:rPr>
              <a:t>12. Reports</a:t>
            </a:r>
          </a:p>
          <a:p>
            <a:r>
              <a:rPr lang="en-US" sz="1600" dirty="0">
                <a:solidFill>
                  <a:srgbClr val="2A66BC"/>
                </a:solidFill>
              </a:rPr>
              <a:t>Ability to view and export various annual reports/dashboards, including:</a:t>
            </a:r>
          </a:p>
          <a:p>
            <a:pPr marL="742950" lvl="1" indent="-285750">
              <a:buFont typeface="Arial" panose="020B0604020202020204" pitchFamily="34" charset="0"/>
              <a:buChar char="•"/>
            </a:pPr>
            <a:r>
              <a:rPr lang="en-US" sz="1600" dirty="0">
                <a:solidFill>
                  <a:srgbClr val="2A66BC"/>
                </a:solidFill>
              </a:rPr>
              <a:t>Meeting attendance</a:t>
            </a:r>
          </a:p>
          <a:p>
            <a:pPr marL="742950" lvl="1" indent="-285750">
              <a:buFont typeface="Arial" panose="020B0604020202020204" pitchFamily="34" charset="0"/>
              <a:buChar char="•"/>
            </a:pPr>
            <a:r>
              <a:rPr lang="en-US" sz="1600" dirty="0">
                <a:solidFill>
                  <a:srgbClr val="2A66BC"/>
                </a:solidFill>
              </a:rPr>
              <a:t>Meeting agenda</a:t>
            </a:r>
          </a:p>
          <a:p>
            <a:pPr marL="742950" lvl="1" indent="-285750">
              <a:buFont typeface="Arial" panose="020B0604020202020204" pitchFamily="34" charset="0"/>
              <a:buChar char="•"/>
            </a:pPr>
            <a:r>
              <a:rPr lang="en-US" sz="1600" dirty="0">
                <a:solidFill>
                  <a:srgbClr val="2A66BC"/>
                </a:solidFill>
              </a:rPr>
              <a:t>Meeting resolutions</a:t>
            </a:r>
          </a:p>
          <a:p>
            <a:pPr marL="742950" lvl="1" indent="-285750">
              <a:buFont typeface="Arial" panose="020B0604020202020204" pitchFamily="34" charset="0"/>
              <a:buChar char="•"/>
            </a:pPr>
            <a:r>
              <a:rPr lang="en-US" sz="1600" dirty="0">
                <a:solidFill>
                  <a:srgbClr val="2A66BC"/>
                </a:solidFill>
              </a:rPr>
              <a:t>Company disclosures</a:t>
            </a:r>
          </a:p>
          <a:p>
            <a:pPr marL="742950" lvl="1" indent="-285750">
              <a:buFont typeface="Arial" panose="020B0604020202020204" pitchFamily="34" charset="0"/>
              <a:buChar char="•"/>
            </a:pPr>
            <a:r>
              <a:rPr lang="en-US" sz="1600" dirty="0">
                <a:solidFill>
                  <a:srgbClr val="2A66BC"/>
                </a:solidFill>
              </a:rPr>
              <a:t>Member disclosures</a:t>
            </a:r>
          </a:p>
          <a:p>
            <a:pPr marL="742950" lvl="1" indent="-285750">
              <a:buFont typeface="Arial" panose="020B0604020202020204" pitchFamily="34" charset="0"/>
              <a:buChar char="•"/>
            </a:pPr>
            <a:r>
              <a:rPr lang="en-US" sz="1600" dirty="0">
                <a:solidFill>
                  <a:srgbClr val="2A66BC"/>
                </a:solidFill>
              </a:rPr>
              <a:t>Task status</a:t>
            </a:r>
          </a:p>
          <a:p>
            <a:pPr marL="742950" lvl="1" indent="-285750">
              <a:buFont typeface="Arial" panose="020B0604020202020204" pitchFamily="34" charset="0"/>
              <a:buChar char="•"/>
            </a:pPr>
            <a:r>
              <a:rPr lang="en-US" sz="1600" dirty="0">
                <a:solidFill>
                  <a:srgbClr val="2A66BC"/>
                </a:solidFill>
              </a:rPr>
              <a:t>Quarterly and annual reports</a:t>
            </a:r>
          </a:p>
          <a:p>
            <a:pPr marL="742950" lvl="1" indent="-285750">
              <a:buFont typeface="Arial" panose="020B0604020202020204" pitchFamily="34" charset="0"/>
              <a:buChar char="•"/>
            </a:pPr>
            <a:r>
              <a:rPr lang="en-US" sz="1600" dirty="0">
                <a:solidFill>
                  <a:srgbClr val="2A66BC"/>
                </a:solidFill>
              </a:rPr>
              <a:t>Committee reports</a:t>
            </a:r>
          </a:p>
          <a:p>
            <a:pPr marL="742950" lvl="1" indent="-285750">
              <a:buFont typeface="Arial" panose="020B0604020202020204" pitchFamily="34" charset="0"/>
              <a:buChar char="•"/>
            </a:pPr>
            <a:r>
              <a:rPr lang="en-US" sz="1600" dirty="0">
                <a:solidFill>
                  <a:srgbClr val="2A66BC"/>
                </a:solidFill>
              </a:rPr>
              <a:t>Shareholders’ report</a:t>
            </a:r>
          </a:p>
        </p:txBody>
      </p:sp>
      <p:grpSp>
        <p:nvGrpSpPr>
          <p:cNvPr id="2" name="Group 1">
            <a:extLst>
              <a:ext uri="{FF2B5EF4-FFF2-40B4-BE49-F238E27FC236}">
                <a16:creationId xmlns:a16="http://schemas.microsoft.com/office/drawing/2014/main" id="{ABEB8D48-978B-4F83-BC29-8825BF82AA48}"/>
              </a:ext>
            </a:extLst>
          </p:cNvPr>
          <p:cNvGrpSpPr/>
          <p:nvPr/>
        </p:nvGrpSpPr>
        <p:grpSpPr>
          <a:xfrm>
            <a:off x="867067" y="791187"/>
            <a:ext cx="4733529" cy="5194386"/>
            <a:chOff x="6941400" y="635546"/>
            <a:chExt cx="4733529" cy="5194386"/>
          </a:xfrm>
        </p:grpSpPr>
        <p:sp>
          <p:nvSpPr>
            <p:cNvPr id="4" name="TextBox 3">
              <a:extLst>
                <a:ext uri="{FF2B5EF4-FFF2-40B4-BE49-F238E27FC236}">
                  <a16:creationId xmlns:a16="http://schemas.microsoft.com/office/drawing/2014/main" id="{B78973E9-FE4E-492A-7DAB-C4F16A9939AE}"/>
                </a:ext>
              </a:extLst>
            </p:cNvPr>
            <p:cNvSpPr txBox="1">
              <a:spLocks/>
            </p:cNvSpPr>
            <p:nvPr/>
          </p:nvSpPr>
          <p:spPr>
            <a:xfrm>
              <a:off x="6941400" y="1260416"/>
              <a:ext cx="4731204" cy="1015663"/>
            </a:xfrm>
            <a:prstGeom prst="rect">
              <a:avLst/>
            </a:prstGeom>
            <a:noFill/>
          </p:spPr>
          <p:txBody>
            <a:bodyPr wrap="square" rtlCol="0">
              <a:spAutoFit/>
            </a:bodyPr>
            <a:lstStyle/>
            <a:p>
              <a:r>
                <a:rPr lang="en-US" sz="1600" b="1" dirty="0">
                  <a:solidFill>
                    <a:srgbClr val="2A66BC"/>
                  </a:solidFill>
                </a:rPr>
                <a:t>8. Setting and Tracking Key Performance Indicators (KPIs)</a:t>
              </a:r>
            </a:p>
            <a:p>
              <a:r>
                <a:rPr lang="en-US" sz="1400" dirty="0">
                  <a:solidFill>
                    <a:srgbClr val="1D5166"/>
                  </a:solidFill>
                </a:rPr>
                <a:t>Ability to set different types of annual KPIs for board members.</a:t>
              </a:r>
            </a:p>
          </p:txBody>
        </p:sp>
        <p:sp>
          <p:nvSpPr>
            <p:cNvPr id="11" name="TextBox 10">
              <a:extLst>
                <a:ext uri="{FF2B5EF4-FFF2-40B4-BE49-F238E27FC236}">
                  <a16:creationId xmlns:a16="http://schemas.microsoft.com/office/drawing/2014/main" id="{55B7F155-EE39-2F77-682C-77EB31AEF7C4}"/>
                </a:ext>
              </a:extLst>
            </p:cNvPr>
            <p:cNvSpPr txBox="1"/>
            <p:nvPr/>
          </p:nvSpPr>
          <p:spPr>
            <a:xfrm>
              <a:off x="6941400" y="2372208"/>
              <a:ext cx="4731204" cy="769441"/>
            </a:xfrm>
            <a:prstGeom prst="rect">
              <a:avLst/>
            </a:prstGeom>
            <a:noFill/>
          </p:spPr>
          <p:txBody>
            <a:bodyPr wrap="square" rtlCol="0">
              <a:spAutoFit/>
            </a:bodyPr>
            <a:lstStyle/>
            <a:p>
              <a:r>
                <a:rPr lang="en-US" sz="1600" b="1" dirty="0">
                  <a:solidFill>
                    <a:srgbClr val="2A66BC"/>
                  </a:solidFill>
                </a:rPr>
                <a:t>9. Induction Program</a:t>
              </a:r>
            </a:p>
            <a:p>
              <a:r>
                <a:rPr lang="en-US" sz="1400" dirty="0">
                  <a:solidFill>
                    <a:srgbClr val="1D5166"/>
                  </a:solidFill>
                </a:rPr>
                <a:t>Establish and review the requirements imposed by the Capital Markets Authority on new board members.</a:t>
              </a:r>
            </a:p>
          </p:txBody>
        </p:sp>
        <p:sp>
          <p:nvSpPr>
            <p:cNvPr id="14" name="TextBox 13">
              <a:extLst>
                <a:ext uri="{FF2B5EF4-FFF2-40B4-BE49-F238E27FC236}">
                  <a16:creationId xmlns:a16="http://schemas.microsoft.com/office/drawing/2014/main" id="{533F7A12-4A82-9BB8-8B94-DBB11A59FDF9}"/>
                </a:ext>
              </a:extLst>
            </p:cNvPr>
            <p:cNvSpPr txBox="1"/>
            <p:nvPr/>
          </p:nvSpPr>
          <p:spPr>
            <a:xfrm>
              <a:off x="6941400" y="3353063"/>
              <a:ext cx="4731204" cy="769441"/>
            </a:xfrm>
            <a:prstGeom prst="rect">
              <a:avLst/>
            </a:prstGeom>
            <a:noFill/>
          </p:spPr>
          <p:txBody>
            <a:bodyPr wrap="square" rtlCol="0">
              <a:spAutoFit/>
            </a:bodyPr>
            <a:lstStyle/>
            <a:p>
              <a:r>
                <a:rPr lang="en-US" sz="1600" b="1" dirty="0">
                  <a:solidFill>
                    <a:srgbClr val="2A66BC"/>
                  </a:solidFill>
                </a:rPr>
                <a:t>10. Training Programs</a:t>
              </a:r>
            </a:p>
            <a:p>
              <a:r>
                <a:rPr lang="en-US" sz="1400" dirty="0">
                  <a:solidFill>
                    <a:srgbClr val="1D5166"/>
                  </a:solidFill>
                </a:rPr>
                <a:t>Set and monitor the annual training plan for board members, track its status, and upload training certificates.</a:t>
              </a:r>
            </a:p>
          </p:txBody>
        </p:sp>
        <p:sp>
          <p:nvSpPr>
            <p:cNvPr id="21" name="TextBox 20">
              <a:extLst>
                <a:ext uri="{FF2B5EF4-FFF2-40B4-BE49-F238E27FC236}">
                  <a16:creationId xmlns:a16="http://schemas.microsoft.com/office/drawing/2014/main" id="{7695D985-7223-CAF3-3DC9-0BB5EDAB0285}"/>
                </a:ext>
              </a:extLst>
            </p:cNvPr>
            <p:cNvSpPr txBox="1">
              <a:spLocks/>
            </p:cNvSpPr>
            <p:nvPr/>
          </p:nvSpPr>
          <p:spPr>
            <a:xfrm>
              <a:off x="6941400" y="635546"/>
              <a:ext cx="4731204" cy="553998"/>
            </a:xfrm>
            <a:prstGeom prst="rect">
              <a:avLst/>
            </a:prstGeom>
            <a:noFill/>
          </p:spPr>
          <p:txBody>
            <a:bodyPr wrap="square" rtlCol="0">
              <a:spAutoFit/>
            </a:bodyPr>
            <a:lstStyle/>
            <a:p>
              <a:r>
                <a:rPr lang="en-US" sz="1600" b="1" dirty="0">
                  <a:solidFill>
                    <a:srgbClr val="2A66BC"/>
                  </a:solidFill>
                </a:rPr>
                <a:t>7. Announcements</a:t>
              </a:r>
            </a:p>
            <a:p>
              <a:r>
                <a:rPr lang="en-US" sz="1400" dirty="0">
                  <a:solidFill>
                    <a:srgbClr val="1D5166"/>
                  </a:solidFill>
                </a:rPr>
                <a:t>Ability to add and notify members of new announcements.</a:t>
              </a:r>
            </a:p>
          </p:txBody>
        </p:sp>
        <p:sp>
          <p:nvSpPr>
            <p:cNvPr id="22" name="TextBox 21">
              <a:extLst>
                <a:ext uri="{FF2B5EF4-FFF2-40B4-BE49-F238E27FC236}">
                  <a16:creationId xmlns:a16="http://schemas.microsoft.com/office/drawing/2014/main" id="{450052A6-07D5-B804-D182-B6A78A46BC78}"/>
                </a:ext>
              </a:extLst>
            </p:cNvPr>
            <p:cNvSpPr txBox="1"/>
            <p:nvPr/>
          </p:nvSpPr>
          <p:spPr>
            <a:xfrm>
              <a:off x="6943725" y="4414160"/>
              <a:ext cx="4731204" cy="1415772"/>
            </a:xfrm>
            <a:prstGeom prst="rect">
              <a:avLst/>
            </a:prstGeom>
            <a:noFill/>
          </p:spPr>
          <p:txBody>
            <a:bodyPr wrap="square" rtlCol="0">
              <a:spAutoFit/>
            </a:bodyPr>
            <a:lstStyle/>
            <a:p>
              <a:r>
                <a:rPr lang="en-US" sz="1600" b="1" dirty="0">
                  <a:solidFill>
                    <a:srgbClr val="2A66BC"/>
                  </a:solidFill>
                </a:rPr>
                <a:t>11. Nomination Process</a:t>
              </a:r>
            </a:p>
            <a:p>
              <a:pPr marL="742950" lvl="1" indent="-285750">
                <a:buFont typeface="Arial" panose="020B0604020202020204" pitchFamily="34" charset="0"/>
                <a:buChar char="•"/>
              </a:pPr>
              <a:r>
                <a:rPr lang="en-US" sz="1400" dirty="0">
                  <a:solidFill>
                    <a:srgbClr val="1D5166"/>
                  </a:solidFill>
                </a:rPr>
                <a:t>Ability to fill out the Capital Markets Authority nomination form for new board members and track applications.</a:t>
              </a:r>
              <a:endParaRPr lang="ar-EG" sz="1400" dirty="0">
                <a:solidFill>
                  <a:srgbClr val="1D5166"/>
                </a:solidFill>
              </a:endParaRPr>
            </a:p>
            <a:p>
              <a:pPr marL="742950" lvl="1" indent="-285750">
                <a:buFont typeface="Arial" panose="020B0604020202020204" pitchFamily="34" charset="0"/>
                <a:buChar char="•"/>
              </a:pPr>
              <a:r>
                <a:rPr lang="en-US" sz="1400" dirty="0"/>
                <a:t>The application will send a reminder to Compliance if the response from the CMA exceeds two weeks.</a:t>
              </a:r>
            </a:p>
          </p:txBody>
        </p:sp>
      </p:grpSp>
    </p:spTree>
    <p:extLst>
      <p:ext uri="{BB962C8B-B14F-4D97-AF65-F5344CB8AC3E}">
        <p14:creationId xmlns:p14="http://schemas.microsoft.com/office/powerpoint/2010/main" val="3213256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DE5C3901-1CA8-6230-1A81-4108D3546EA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59249CF-8DF5-2821-6AA4-B18AE29AE7F8}"/>
              </a:ext>
            </a:extLst>
          </p:cNvPr>
          <p:cNvGrpSpPr>
            <a:grpSpLocks/>
          </p:cNvGrpSpPr>
          <p:nvPr/>
        </p:nvGrpSpPr>
        <p:grpSpPr>
          <a:xfrm flipH="1">
            <a:off x="1" y="1"/>
            <a:ext cx="12191999" cy="6861095"/>
            <a:chOff x="1" y="1"/>
            <a:chExt cx="12191999" cy="6861095"/>
          </a:xfrm>
          <a:solidFill>
            <a:srgbClr val="D4E0F2">
              <a:alpha val="60000"/>
            </a:srgbClr>
          </a:solidFill>
        </p:grpSpPr>
        <p:sp>
          <p:nvSpPr>
            <p:cNvPr id="10" name="Freeform: Shape 9">
              <a:extLst>
                <a:ext uri="{FF2B5EF4-FFF2-40B4-BE49-F238E27FC236}">
                  <a16:creationId xmlns:a16="http://schemas.microsoft.com/office/drawing/2014/main" id="{DC057DAC-93FA-6981-380B-D097BA3563B5}"/>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23" name="Freeform: Shape 22">
              <a:extLst>
                <a:ext uri="{FF2B5EF4-FFF2-40B4-BE49-F238E27FC236}">
                  <a16:creationId xmlns:a16="http://schemas.microsoft.com/office/drawing/2014/main" id="{DF1037DA-6DDA-1605-9229-B874D2BD21E0}"/>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24" name="Freeform: Shape 23">
              <a:extLst>
                <a:ext uri="{FF2B5EF4-FFF2-40B4-BE49-F238E27FC236}">
                  <a16:creationId xmlns:a16="http://schemas.microsoft.com/office/drawing/2014/main" id="{724E8AB8-128E-3D18-6DC4-D221923D7061}"/>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25" name="Graphic 24">
              <a:extLst>
                <a:ext uri="{FF2B5EF4-FFF2-40B4-BE49-F238E27FC236}">
                  <a16:creationId xmlns:a16="http://schemas.microsoft.com/office/drawing/2014/main" id="{A1818F26-BA35-F837-B033-D82FD598F2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3B288356-C1C3-FB8C-7149-67036138FC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C5FF58D5-2F62-00DF-9A2E-0ED34B0857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6230249D-6C14-3D2E-5580-74CD50188F43}"/>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906E64DF-97D6-DE59-6B00-66A242185393}"/>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4A56AD25-9D3E-90CC-3B61-3D92740510E5}"/>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5611CB7-9FEF-E4C7-D17E-0F33550720CE}"/>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4E238E2D-468F-BC58-5ED7-1D08781AFF55}"/>
              </a:ext>
            </a:extLst>
          </p:cNvPr>
          <p:cNvSpPr txBox="1"/>
          <p:nvPr/>
        </p:nvSpPr>
        <p:spPr>
          <a:xfrm>
            <a:off x="6863997" y="1769995"/>
            <a:ext cx="4847573" cy="3539430"/>
          </a:xfrm>
          <a:prstGeom prst="rect">
            <a:avLst/>
          </a:prstGeom>
          <a:noFill/>
        </p:spPr>
        <p:txBody>
          <a:bodyPr wrap="square" rtlCol="0">
            <a:spAutoFit/>
          </a:bodyPr>
          <a:lstStyle/>
          <a:p>
            <a:r>
              <a:rPr lang="en-US" sz="1600" b="1" dirty="0">
                <a:solidFill>
                  <a:srgbClr val="2A66BC"/>
                </a:solidFill>
              </a:rPr>
              <a:t>17. Technical Features</a:t>
            </a:r>
          </a:p>
          <a:p>
            <a:pPr marL="285750" indent="-285750">
              <a:buFont typeface="Arial" panose="020B0604020202020204" pitchFamily="34" charset="0"/>
              <a:buChar char="•"/>
            </a:pPr>
            <a:r>
              <a:rPr lang="en-US" sz="1600" dirty="0">
                <a:solidFill>
                  <a:srgbClr val="1D5166"/>
                </a:solidFill>
              </a:rPr>
              <a:t>High-level data security</a:t>
            </a:r>
          </a:p>
          <a:p>
            <a:pPr marL="285750" indent="-285750">
              <a:buFont typeface="Arial" panose="020B0604020202020204" pitchFamily="34" charset="0"/>
              <a:buChar char="•"/>
            </a:pPr>
            <a:r>
              <a:rPr lang="en-US" sz="1600" dirty="0">
                <a:solidFill>
                  <a:srgbClr val="1D5166"/>
                </a:solidFill>
              </a:rPr>
              <a:t>Cloud hosting</a:t>
            </a:r>
          </a:p>
          <a:p>
            <a:pPr marL="285750" indent="-285750">
              <a:buFont typeface="Arial" panose="020B0604020202020204" pitchFamily="34" charset="0"/>
              <a:buChar char="•"/>
            </a:pPr>
            <a:r>
              <a:rPr lang="en-US" sz="1600" dirty="0">
                <a:solidFill>
                  <a:srgbClr val="1D5166"/>
                </a:solidFill>
              </a:rPr>
              <a:t>Interface available in Arabic and English</a:t>
            </a:r>
          </a:p>
          <a:p>
            <a:pPr marL="285750" indent="-285750">
              <a:buFont typeface="Arial" panose="020B0604020202020204" pitchFamily="34" charset="0"/>
              <a:buChar char="•"/>
            </a:pPr>
            <a:r>
              <a:rPr lang="en-US" sz="1600" dirty="0">
                <a:solidFill>
                  <a:srgbClr val="1D5166"/>
                </a:solidFill>
              </a:rPr>
              <a:t>Advanced search</a:t>
            </a:r>
          </a:p>
          <a:p>
            <a:pPr marL="285750" indent="-285750">
              <a:buFont typeface="Arial" panose="020B0604020202020204" pitchFamily="34" charset="0"/>
              <a:buChar char="•"/>
            </a:pPr>
            <a:r>
              <a:rPr lang="en-US" sz="1600" dirty="0">
                <a:solidFill>
                  <a:srgbClr val="1D5166"/>
                </a:solidFill>
              </a:rPr>
              <a:t>Synchronized calendars</a:t>
            </a:r>
          </a:p>
          <a:p>
            <a:pPr marL="285750" indent="-285750">
              <a:buFont typeface="Arial" panose="020B0604020202020204" pitchFamily="34" charset="0"/>
              <a:buChar char="•"/>
            </a:pPr>
            <a:r>
              <a:rPr lang="en-US" sz="1600" dirty="0">
                <a:solidFill>
                  <a:srgbClr val="1D5166"/>
                </a:solidFill>
              </a:rPr>
              <a:t>Record of all actions saved</a:t>
            </a:r>
          </a:p>
          <a:p>
            <a:pPr marL="285750" indent="-285750">
              <a:buFont typeface="Arial" panose="020B0604020202020204" pitchFamily="34" charset="0"/>
              <a:buChar char="•"/>
            </a:pPr>
            <a:r>
              <a:rPr lang="en-US" sz="1600" dirty="0">
                <a:solidFill>
                  <a:srgbClr val="1D5166"/>
                </a:solidFill>
              </a:rPr>
              <a:t>Add tagged keywords</a:t>
            </a:r>
          </a:p>
          <a:p>
            <a:pPr marL="285750" indent="-285750">
              <a:buFont typeface="Arial" panose="020B0604020202020204" pitchFamily="34" charset="0"/>
              <a:buChar char="•"/>
            </a:pPr>
            <a:r>
              <a:rPr lang="en-US" sz="1600" dirty="0">
                <a:solidFill>
                  <a:srgbClr val="1D5166"/>
                </a:solidFill>
              </a:rPr>
              <a:t>Notification center</a:t>
            </a:r>
          </a:p>
          <a:p>
            <a:pPr marL="285750" indent="-285750">
              <a:buFont typeface="Arial" panose="020B0604020202020204" pitchFamily="34" charset="0"/>
              <a:buChar char="•"/>
            </a:pPr>
            <a:r>
              <a:rPr lang="en-US" sz="1600" dirty="0">
                <a:solidFill>
                  <a:srgbClr val="1D5166"/>
                </a:solidFill>
              </a:rPr>
              <a:t>General settings</a:t>
            </a:r>
          </a:p>
          <a:p>
            <a:pPr marL="285750" indent="-285750">
              <a:buFont typeface="Arial" panose="020B0604020202020204" pitchFamily="34" charset="0"/>
              <a:buChar char="•"/>
            </a:pPr>
            <a:r>
              <a:rPr lang="en-US" sz="1600" dirty="0">
                <a:solidFill>
                  <a:srgbClr val="1D5166"/>
                </a:solidFill>
              </a:rPr>
              <a:t>iPad application for members</a:t>
            </a:r>
          </a:p>
          <a:p>
            <a:pPr marL="285750" indent="-285750">
              <a:buFont typeface="Arial" panose="020B0604020202020204" pitchFamily="34" charset="0"/>
              <a:buChar char="•"/>
            </a:pPr>
            <a:r>
              <a:rPr lang="en-US" sz="1600" dirty="0">
                <a:solidFill>
                  <a:srgbClr val="1D5166"/>
                </a:solidFill>
              </a:rPr>
              <a:t>Support via email, SMS, and notifications</a:t>
            </a:r>
          </a:p>
          <a:p>
            <a:pPr marL="285750" indent="-285750">
              <a:buFont typeface="Arial" panose="020B0604020202020204" pitchFamily="34" charset="0"/>
              <a:buChar char="•"/>
            </a:pPr>
            <a:r>
              <a:rPr lang="en-US" sz="1600" dirty="0">
                <a:solidFill>
                  <a:srgbClr val="1D5166"/>
                </a:solidFill>
              </a:rPr>
              <a:t>Ability to register and obtain your company’s private server</a:t>
            </a:r>
          </a:p>
        </p:txBody>
      </p:sp>
      <p:grpSp>
        <p:nvGrpSpPr>
          <p:cNvPr id="3" name="Group 2">
            <a:extLst>
              <a:ext uri="{FF2B5EF4-FFF2-40B4-BE49-F238E27FC236}">
                <a16:creationId xmlns:a16="http://schemas.microsoft.com/office/drawing/2014/main" id="{B59620E5-C597-41F6-8874-9DE641966D0D}"/>
              </a:ext>
            </a:extLst>
          </p:cNvPr>
          <p:cNvGrpSpPr/>
          <p:nvPr/>
        </p:nvGrpSpPr>
        <p:grpSpPr>
          <a:xfrm>
            <a:off x="553013" y="1221738"/>
            <a:ext cx="4778279" cy="4408905"/>
            <a:chOff x="6955680" y="784202"/>
            <a:chExt cx="4778279" cy="4408905"/>
          </a:xfrm>
        </p:grpSpPr>
        <p:sp>
          <p:nvSpPr>
            <p:cNvPr id="2" name="TextBox 1">
              <a:extLst>
                <a:ext uri="{FF2B5EF4-FFF2-40B4-BE49-F238E27FC236}">
                  <a16:creationId xmlns:a16="http://schemas.microsoft.com/office/drawing/2014/main" id="{3841E825-A857-D5B3-2CAA-36D6FA490BE3}"/>
                </a:ext>
              </a:extLst>
            </p:cNvPr>
            <p:cNvSpPr txBox="1">
              <a:spLocks/>
            </p:cNvSpPr>
            <p:nvPr/>
          </p:nvSpPr>
          <p:spPr>
            <a:xfrm>
              <a:off x="7002755" y="784202"/>
              <a:ext cx="4731204" cy="584775"/>
            </a:xfrm>
            <a:prstGeom prst="rect">
              <a:avLst/>
            </a:prstGeom>
            <a:noFill/>
          </p:spPr>
          <p:txBody>
            <a:bodyPr wrap="square" rtlCol="0">
              <a:spAutoFit/>
            </a:bodyPr>
            <a:lstStyle/>
            <a:p>
              <a:r>
                <a:rPr lang="en-US" sz="1600" b="1" dirty="0">
                  <a:solidFill>
                    <a:srgbClr val="2A66BC"/>
                  </a:solidFill>
                </a:rPr>
                <a:t>13. Corporate Governance</a:t>
              </a:r>
            </a:p>
            <a:p>
              <a:r>
                <a:rPr lang="en-US" sz="1600" dirty="0"/>
                <a:t>Display corporate governance content.</a:t>
              </a:r>
            </a:p>
          </p:txBody>
        </p:sp>
        <p:sp>
          <p:nvSpPr>
            <p:cNvPr id="6" name="TextBox 5">
              <a:extLst>
                <a:ext uri="{FF2B5EF4-FFF2-40B4-BE49-F238E27FC236}">
                  <a16:creationId xmlns:a16="http://schemas.microsoft.com/office/drawing/2014/main" id="{600D8628-0E06-4060-BDDF-99AFF35D0866}"/>
                </a:ext>
              </a:extLst>
            </p:cNvPr>
            <p:cNvSpPr txBox="1">
              <a:spLocks/>
            </p:cNvSpPr>
            <p:nvPr/>
          </p:nvSpPr>
          <p:spPr>
            <a:xfrm>
              <a:off x="7002755" y="1416186"/>
              <a:ext cx="4731204" cy="1569660"/>
            </a:xfrm>
            <a:prstGeom prst="rect">
              <a:avLst/>
            </a:prstGeom>
            <a:noFill/>
          </p:spPr>
          <p:txBody>
            <a:bodyPr wrap="square" rtlCol="0">
              <a:spAutoFit/>
            </a:bodyPr>
            <a:lstStyle/>
            <a:p>
              <a:r>
                <a:rPr lang="en-US" sz="1600" b="1" dirty="0">
                  <a:solidFill>
                    <a:srgbClr val="2A66BC"/>
                  </a:solidFill>
                </a:rPr>
                <a:t>14. Adding and Updating Members</a:t>
              </a:r>
            </a:p>
            <a:p>
              <a:r>
                <a:rPr lang="en-US" sz="1600" dirty="0">
                  <a:solidFill>
                    <a:srgbClr val="1D5166"/>
                  </a:solidFill>
                </a:rPr>
                <a:t>A section to display all board members with their roles and responsibilities.</a:t>
              </a:r>
            </a:p>
            <a:p>
              <a:r>
                <a:rPr lang="en-US" sz="1600" dirty="0">
                  <a:solidFill>
                    <a:srgbClr val="1D5166"/>
                  </a:solidFill>
                </a:rPr>
                <a:t>Track members with dates and versions.</a:t>
              </a:r>
            </a:p>
            <a:p>
              <a:r>
                <a:rPr lang="en-US" sz="1600" dirty="0">
                  <a:solidFill>
                    <a:srgbClr val="1D5166"/>
                  </a:solidFill>
                </a:rPr>
                <a:t>Ability to add, update, or delete members and generate reports.</a:t>
              </a:r>
            </a:p>
          </p:txBody>
        </p:sp>
        <p:sp>
          <p:nvSpPr>
            <p:cNvPr id="7" name="TextBox 6">
              <a:extLst>
                <a:ext uri="{FF2B5EF4-FFF2-40B4-BE49-F238E27FC236}">
                  <a16:creationId xmlns:a16="http://schemas.microsoft.com/office/drawing/2014/main" id="{0B4BB52F-99D3-2ADA-DE1C-EE61AEF52E2D}"/>
                </a:ext>
              </a:extLst>
            </p:cNvPr>
            <p:cNvSpPr txBox="1">
              <a:spLocks/>
            </p:cNvSpPr>
            <p:nvPr/>
          </p:nvSpPr>
          <p:spPr>
            <a:xfrm>
              <a:off x="7002755" y="2985846"/>
              <a:ext cx="4731204" cy="1323439"/>
            </a:xfrm>
            <a:prstGeom prst="rect">
              <a:avLst/>
            </a:prstGeom>
            <a:noFill/>
          </p:spPr>
          <p:txBody>
            <a:bodyPr wrap="square" rtlCol="0">
              <a:spAutoFit/>
            </a:bodyPr>
            <a:lstStyle/>
            <a:p>
              <a:r>
                <a:rPr lang="en-US" sz="1600" b="1" dirty="0">
                  <a:solidFill>
                    <a:srgbClr val="2A66BC"/>
                  </a:solidFill>
                </a:rPr>
                <a:t>15. Committees Information and Guidelines</a:t>
              </a:r>
            </a:p>
            <a:p>
              <a:r>
                <a:rPr lang="en-US" sz="1600" dirty="0">
                  <a:solidFill>
                    <a:srgbClr val="1D5166"/>
                  </a:solidFill>
                </a:rPr>
                <a:t>Add committees and set up their information.</a:t>
              </a:r>
            </a:p>
            <a:p>
              <a:r>
                <a:rPr lang="en-US" sz="1600" dirty="0">
                  <a:solidFill>
                    <a:srgbClr val="1D5166"/>
                  </a:solidFill>
                </a:rPr>
                <a:t>Assign members to each committee.</a:t>
              </a:r>
            </a:p>
            <a:p>
              <a:r>
                <a:rPr lang="en-US" sz="1600" dirty="0">
                  <a:solidFill>
                    <a:srgbClr val="1D5166"/>
                  </a:solidFill>
                </a:rPr>
                <a:t>Provide information and guidelines about committees to members.</a:t>
              </a:r>
            </a:p>
          </p:txBody>
        </p:sp>
        <p:sp>
          <p:nvSpPr>
            <p:cNvPr id="8" name="TextBox 7">
              <a:extLst>
                <a:ext uri="{FF2B5EF4-FFF2-40B4-BE49-F238E27FC236}">
                  <a16:creationId xmlns:a16="http://schemas.microsoft.com/office/drawing/2014/main" id="{78F93E1A-0E4C-0AC0-4EF8-02845A7EFD40}"/>
                </a:ext>
              </a:extLst>
            </p:cNvPr>
            <p:cNvSpPr txBox="1">
              <a:spLocks/>
            </p:cNvSpPr>
            <p:nvPr/>
          </p:nvSpPr>
          <p:spPr>
            <a:xfrm>
              <a:off x="6955680" y="4362110"/>
              <a:ext cx="4731204" cy="830997"/>
            </a:xfrm>
            <a:prstGeom prst="rect">
              <a:avLst/>
            </a:prstGeom>
            <a:noFill/>
          </p:spPr>
          <p:txBody>
            <a:bodyPr wrap="square" rtlCol="0">
              <a:spAutoFit/>
            </a:bodyPr>
            <a:lstStyle/>
            <a:p>
              <a:r>
                <a:rPr lang="en-US" sz="1600" b="1" dirty="0">
                  <a:solidFill>
                    <a:srgbClr val="2A66BC"/>
                  </a:solidFill>
                </a:rPr>
                <a:t>16. File Templates</a:t>
              </a:r>
            </a:p>
            <a:p>
              <a:r>
                <a:rPr lang="en-US" sz="1600" dirty="0">
                  <a:solidFill>
                    <a:srgbClr val="1D5166"/>
                  </a:solidFill>
                </a:rPr>
                <a:t>Ability to add all official documents to the system, edit them, and use them in other parts of the system.</a:t>
              </a:r>
            </a:p>
          </p:txBody>
        </p:sp>
      </p:grpSp>
    </p:spTree>
    <p:extLst>
      <p:ext uri="{BB962C8B-B14F-4D97-AF65-F5344CB8AC3E}">
        <p14:creationId xmlns:p14="http://schemas.microsoft.com/office/powerpoint/2010/main" val="7760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5ECF7"/>
        </a:solidFill>
        <a:effectLst/>
      </p:bgPr>
    </p:bg>
    <p:spTree>
      <p:nvGrpSpPr>
        <p:cNvPr id="1" name="">
          <a:extLst>
            <a:ext uri="{FF2B5EF4-FFF2-40B4-BE49-F238E27FC236}">
              <a16:creationId xmlns:a16="http://schemas.microsoft.com/office/drawing/2014/main" id="{FE139A75-462F-50CC-5646-34F02881D06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BBACCF0-6198-365D-BE25-04C4A8E419EF}"/>
              </a:ext>
            </a:extLst>
          </p:cNvPr>
          <p:cNvGrpSpPr>
            <a:grpSpLocks/>
          </p:cNvGrpSpPr>
          <p:nvPr/>
        </p:nvGrpSpPr>
        <p:grpSpPr>
          <a:xfrm flipH="1">
            <a:off x="1" y="1"/>
            <a:ext cx="12191999" cy="6861095"/>
            <a:chOff x="1" y="1"/>
            <a:chExt cx="12191999" cy="6861095"/>
          </a:xfrm>
          <a:solidFill>
            <a:srgbClr val="D4E0F2">
              <a:alpha val="60000"/>
            </a:srgbClr>
          </a:solidFill>
        </p:grpSpPr>
        <p:sp>
          <p:nvSpPr>
            <p:cNvPr id="11" name="Freeform: Shape 10">
              <a:extLst>
                <a:ext uri="{FF2B5EF4-FFF2-40B4-BE49-F238E27FC236}">
                  <a16:creationId xmlns:a16="http://schemas.microsoft.com/office/drawing/2014/main" id="{465A16E0-511D-9BBB-72D4-7E9AD2B83FDE}"/>
                </a:ext>
              </a:extLst>
            </p:cNvPr>
            <p:cNvSpPr>
              <a:spLocks/>
            </p:cNvSpPr>
            <p:nvPr/>
          </p:nvSpPr>
          <p:spPr>
            <a:xfrm>
              <a:off x="6168165" y="1"/>
              <a:ext cx="1956141" cy="2038763"/>
            </a:xfrm>
            <a:custGeom>
              <a:avLst/>
              <a:gdLst>
                <a:gd name="connsiteX0" fmla="*/ 1956142 w 1956141"/>
                <a:gd name="connsiteY0" fmla="*/ 0 h 2038763"/>
                <a:gd name="connsiteX1" fmla="*/ 759619 w 1956141"/>
                <a:gd name="connsiteY1" fmla="*/ 2038763 h 2038763"/>
                <a:gd name="connsiteX2" fmla="*/ 247269 w 1956141"/>
                <a:gd name="connsiteY2" fmla="*/ 1824257 h 2038763"/>
                <a:gd name="connsiteX3" fmla="*/ 0 w 1956141"/>
                <a:gd name="connsiteY3" fmla="*/ 1715986 h 2038763"/>
                <a:gd name="connsiteX4" fmla="*/ 824697 w 1956141"/>
                <a:gd name="connsiteY4" fmla="*/ 64 h 2038763"/>
                <a:gd name="connsiteX5" fmla="*/ 1956078 w 1956141"/>
                <a:gd name="connsiteY5" fmla="*/ 64 h 20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141" h="2038763">
                  <a:moveTo>
                    <a:pt x="1956142" y="0"/>
                  </a:moveTo>
                  <a:cubicBezTo>
                    <a:pt x="1339591" y="504395"/>
                    <a:pt x="903324" y="1221324"/>
                    <a:pt x="759619" y="2038763"/>
                  </a:cubicBezTo>
                  <a:cubicBezTo>
                    <a:pt x="589896" y="1973241"/>
                    <a:pt x="418137" y="1901230"/>
                    <a:pt x="247269" y="1824257"/>
                  </a:cubicBezTo>
                  <a:cubicBezTo>
                    <a:pt x="163552" y="1786534"/>
                    <a:pt x="80981" y="1750338"/>
                    <a:pt x="0" y="1715986"/>
                  </a:cubicBezTo>
                  <a:cubicBezTo>
                    <a:pt x="141733" y="1077302"/>
                    <a:pt x="428825" y="493072"/>
                    <a:pt x="824697" y="64"/>
                  </a:cubicBezTo>
                  <a:lnTo>
                    <a:pt x="1956078" y="64"/>
                  </a:lnTo>
                  <a:close/>
                </a:path>
              </a:pathLst>
            </a:custGeom>
            <a:solidFill>
              <a:srgbClr val="DEE8F5"/>
            </a:solidFill>
            <a:ln w="4432" cap="flat">
              <a:noFill/>
              <a:prstDash val="solid"/>
              <a:miter/>
            </a:ln>
          </p:spPr>
          <p:txBody>
            <a:bodyPr rtlCol="0" anchor="ctr"/>
            <a:lstStyle/>
            <a:p>
              <a:endParaRPr lang="en-US" sz="1600" dirty="0"/>
            </a:p>
          </p:txBody>
        </p:sp>
        <p:sp>
          <p:nvSpPr>
            <p:cNvPr id="12" name="Freeform: Shape 11">
              <a:extLst>
                <a:ext uri="{FF2B5EF4-FFF2-40B4-BE49-F238E27FC236}">
                  <a16:creationId xmlns:a16="http://schemas.microsoft.com/office/drawing/2014/main" id="{4780C7E7-A21A-509E-D32D-76BD7F031532}"/>
                </a:ext>
              </a:extLst>
            </p:cNvPr>
            <p:cNvSpPr>
              <a:spLocks/>
            </p:cNvSpPr>
            <p:nvPr/>
          </p:nvSpPr>
          <p:spPr>
            <a:xfrm>
              <a:off x="7703625" y="5437275"/>
              <a:ext cx="4488375" cy="1400524"/>
            </a:xfrm>
            <a:custGeom>
              <a:avLst/>
              <a:gdLst>
                <a:gd name="connsiteX0" fmla="*/ 4488375 w 4488375"/>
                <a:gd name="connsiteY0" fmla="*/ 0 h 1400524"/>
                <a:gd name="connsiteX1" fmla="*/ 4488375 w 4488375"/>
                <a:gd name="connsiteY1" fmla="*/ 939006 h 1400524"/>
                <a:gd name="connsiteX2" fmla="*/ 2571102 w 4488375"/>
                <a:gd name="connsiteY2" fmla="*/ 1400525 h 1400524"/>
                <a:gd name="connsiteX3" fmla="*/ 0 w 4488375"/>
                <a:gd name="connsiteY3" fmla="*/ 523479 h 1400524"/>
                <a:gd name="connsiteX4" fmla="*/ 1822997 w 4488375"/>
                <a:gd name="connsiteY4" fmla="*/ 782451 h 1400524"/>
                <a:gd name="connsiteX5" fmla="*/ 4419862 w 4488375"/>
                <a:gd name="connsiteY5" fmla="*/ 45866 h 1400524"/>
                <a:gd name="connsiteX6" fmla="*/ 4420117 w 4488375"/>
                <a:gd name="connsiteY6" fmla="*/ 45738 h 1400524"/>
                <a:gd name="connsiteX7" fmla="*/ 4424062 w 4488375"/>
                <a:gd name="connsiteY7" fmla="*/ 43194 h 1400524"/>
                <a:gd name="connsiteX8" fmla="*/ 4424634 w 4488375"/>
                <a:gd name="connsiteY8" fmla="*/ 42621 h 1400524"/>
                <a:gd name="connsiteX9" fmla="*/ 4488375 w 4488375"/>
                <a:gd name="connsiteY9" fmla="*/ 0 h 140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8375" h="1400524">
                  <a:moveTo>
                    <a:pt x="4488375" y="0"/>
                  </a:moveTo>
                  <a:lnTo>
                    <a:pt x="4488375" y="939006"/>
                  </a:lnTo>
                  <a:cubicBezTo>
                    <a:pt x="3913493" y="1234047"/>
                    <a:pt x="3261637" y="1400525"/>
                    <a:pt x="2571102" y="1400525"/>
                  </a:cubicBezTo>
                  <a:cubicBezTo>
                    <a:pt x="1602892" y="1400525"/>
                    <a:pt x="711081" y="1073295"/>
                    <a:pt x="0" y="523479"/>
                  </a:cubicBezTo>
                  <a:cubicBezTo>
                    <a:pt x="628637" y="695619"/>
                    <a:pt x="1238254" y="782451"/>
                    <a:pt x="1822997" y="782451"/>
                  </a:cubicBezTo>
                  <a:cubicBezTo>
                    <a:pt x="3403941" y="782325"/>
                    <a:pt x="4295243" y="141859"/>
                    <a:pt x="4419862" y="45866"/>
                  </a:cubicBezTo>
                  <a:lnTo>
                    <a:pt x="4420117" y="45738"/>
                  </a:lnTo>
                  <a:lnTo>
                    <a:pt x="4424062" y="43194"/>
                  </a:lnTo>
                  <a:cubicBezTo>
                    <a:pt x="4424570" y="42685"/>
                    <a:pt x="4424634" y="42621"/>
                    <a:pt x="4424634" y="42621"/>
                  </a:cubicBezTo>
                  <a:cubicBezTo>
                    <a:pt x="4446072" y="28626"/>
                    <a:pt x="4467255" y="14504"/>
                    <a:pt x="4488375" y="0"/>
                  </a:cubicBezTo>
                  <a:close/>
                </a:path>
              </a:pathLst>
            </a:custGeom>
            <a:solidFill>
              <a:srgbClr val="DEE8F5"/>
            </a:solidFill>
            <a:ln w="4432" cap="flat">
              <a:noFill/>
              <a:prstDash val="solid"/>
              <a:miter/>
            </a:ln>
          </p:spPr>
          <p:txBody>
            <a:bodyPr rtlCol="0" anchor="ctr"/>
            <a:lstStyle/>
            <a:p>
              <a:endParaRPr lang="en-US" sz="1600"/>
            </a:p>
          </p:txBody>
        </p:sp>
        <p:sp>
          <p:nvSpPr>
            <p:cNvPr id="13" name="Freeform: Shape 12">
              <a:extLst>
                <a:ext uri="{FF2B5EF4-FFF2-40B4-BE49-F238E27FC236}">
                  <a16:creationId xmlns:a16="http://schemas.microsoft.com/office/drawing/2014/main" id="{0B5226EF-7316-1883-5AD9-23D89C2F9FF3}"/>
                </a:ext>
              </a:extLst>
            </p:cNvPr>
            <p:cNvSpPr>
              <a:spLocks/>
            </p:cNvSpPr>
            <p:nvPr/>
          </p:nvSpPr>
          <p:spPr>
            <a:xfrm>
              <a:off x="7501687" y="1"/>
              <a:ext cx="3754228" cy="3539988"/>
            </a:xfrm>
            <a:custGeom>
              <a:avLst/>
              <a:gdLst>
                <a:gd name="connsiteX0" fmla="*/ 3754229 w 3754228"/>
                <a:gd name="connsiteY0" fmla="*/ 0 h 3539988"/>
                <a:gd name="connsiteX1" fmla="*/ 71402 w 3754228"/>
                <a:gd name="connsiteY1" fmla="*/ 3539988 h 3539988"/>
                <a:gd name="connsiteX2" fmla="*/ 347488 w 3754228"/>
                <a:gd name="connsiteY2" fmla="*/ 1357331 h 3539988"/>
                <a:gd name="connsiteX3" fmla="*/ 568930 w 3754228"/>
                <a:gd name="connsiteY3" fmla="*/ 971894 h 3539988"/>
                <a:gd name="connsiteX4" fmla="*/ 1557051 w 3754228"/>
                <a:gd name="connsiteY4" fmla="*/ 0 h 3539988"/>
                <a:gd name="connsiteX5" fmla="*/ 3754229 w 3754228"/>
                <a:gd name="connsiteY5" fmla="*/ 0 h 353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4228" h="3539988">
                  <a:moveTo>
                    <a:pt x="3754229" y="0"/>
                  </a:moveTo>
                  <a:cubicBezTo>
                    <a:pt x="824405" y="276212"/>
                    <a:pt x="27" y="2508425"/>
                    <a:pt x="71402" y="3539988"/>
                  </a:cubicBezTo>
                  <a:cubicBezTo>
                    <a:pt x="-77010" y="2827067"/>
                    <a:pt x="1681" y="2061537"/>
                    <a:pt x="347488" y="1357331"/>
                  </a:cubicBezTo>
                  <a:cubicBezTo>
                    <a:pt x="413901" y="1222151"/>
                    <a:pt x="487758" y="1093524"/>
                    <a:pt x="568930" y="971894"/>
                  </a:cubicBezTo>
                  <a:cubicBezTo>
                    <a:pt x="832994" y="573798"/>
                    <a:pt x="1171931" y="246631"/>
                    <a:pt x="1557051" y="0"/>
                  </a:cubicBezTo>
                  <a:lnTo>
                    <a:pt x="3754229" y="0"/>
                  </a:lnTo>
                  <a:close/>
                </a:path>
              </a:pathLst>
            </a:custGeom>
            <a:solidFill>
              <a:srgbClr val="DEE8F5"/>
            </a:solidFill>
            <a:ln w="4432" cap="flat">
              <a:noFill/>
              <a:prstDash val="solid"/>
              <a:miter/>
            </a:ln>
          </p:spPr>
          <p:txBody>
            <a:bodyPr rtlCol="0" anchor="ctr"/>
            <a:lstStyle/>
            <a:p>
              <a:endParaRPr lang="en-US" sz="1600"/>
            </a:p>
          </p:txBody>
        </p:sp>
        <p:pic>
          <p:nvPicPr>
            <p:cNvPr id="14" name="Graphic 13">
              <a:extLst>
                <a:ext uri="{FF2B5EF4-FFF2-40B4-BE49-F238E27FC236}">
                  <a16:creationId xmlns:a16="http://schemas.microsoft.com/office/drawing/2014/main" id="{504C82B3-D6ED-3D9D-1C76-A25BFFE293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1489260"/>
              <a:ext cx="10375391" cy="5371836"/>
            </a:xfrm>
            <a:prstGeom prst="rect">
              <a:avLst/>
            </a:prstGeom>
          </p:spPr>
        </p:pic>
      </p:grpSp>
      <p:pic>
        <p:nvPicPr>
          <p:cNvPr id="20" name="Graphic 19">
            <a:extLst>
              <a:ext uri="{FF2B5EF4-FFF2-40B4-BE49-F238E27FC236}">
                <a16:creationId xmlns:a16="http://schemas.microsoft.com/office/drawing/2014/main" id="{F3968626-1DD3-30DB-E20A-18A53809AA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398" y="87263"/>
            <a:ext cx="11887181" cy="889685"/>
          </a:xfrm>
          <a:prstGeom prst="rect">
            <a:avLst/>
          </a:prstGeom>
        </p:spPr>
      </p:pic>
      <p:pic>
        <p:nvPicPr>
          <p:cNvPr id="15" name="Graphic 14">
            <a:extLst>
              <a:ext uri="{FF2B5EF4-FFF2-40B4-BE49-F238E27FC236}">
                <a16:creationId xmlns:a16="http://schemas.microsoft.com/office/drawing/2014/main" id="{59F9DA74-2983-144F-3382-90AF9532E8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609" y="5972860"/>
            <a:ext cx="685800" cy="548640"/>
          </a:xfrm>
          <a:prstGeom prst="rect">
            <a:avLst/>
          </a:prstGeom>
        </p:spPr>
      </p:pic>
      <p:grpSp>
        <p:nvGrpSpPr>
          <p:cNvPr id="16" name="Group 15">
            <a:extLst>
              <a:ext uri="{FF2B5EF4-FFF2-40B4-BE49-F238E27FC236}">
                <a16:creationId xmlns:a16="http://schemas.microsoft.com/office/drawing/2014/main" id="{DB065F19-CCC1-5D14-CACD-4C89C7B97B3F}"/>
              </a:ext>
            </a:extLst>
          </p:cNvPr>
          <p:cNvGrpSpPr/>
          <p:nvPr/>
        </p:nvGrpSpPr>
        <p:grpSpPr>
          <a:xfrm flipH="1">
            <a:off x="1661489" y="6475780"/>
            <a:ext cx="9137333" cy="91440"/>
            <a:chOff x="1373087" y="6475780"/>
            <a:chExt cx="9137333" cy="91440"/>
          </a:xfrm>
        </p:grpSpPr>
        <p:sp>
          <p:nvSpPr>
            <p:cNvPr id="17" name="Graphic 2">
              <a:extLst>
                <a:ext uri="{FF2B5EF4-FFF2-40B4-BE49-F238E27FC236}">
                  <a16:creationId xmlns:a16="http://schemas.microsoft.com/office/drawing/2014/main" id="{58FF7175-AA13-AAB8-87C3-9E3F80D5F818}"/>
                </a:ext>
              </a:extLst>
            </p:cNvPr>
            <p:cNvSpPr/>
            <p:nvPr/>
          </p:nvSpPr>
          <p:spPr>
            <a:xfrm>
              <a:off x="1373087" y="6516738"/>
              <a:ext cx="8696515" cy="9525"/>
            </a:xfrm>
            <a:custGeom>
              <a:avLst/>
              <a:gdLst>
                <a:gd name="connsiteX0" fmla="*/ 0 w 8696515"/>
                <a:gd name="connsiteY0" fmla="*/ 0 h 9525"/>
                <a:gd name="connsiteX1" fmla="*/ 8696516 w 8696515"/>
                <a:gd name="connsiteY1" fmla="*/ 0 h 9525"/>
              </a:gdLst>
              <a:ahLst/>
              <a:cxnLst>
                <a:cxn ang="0">
                  <a:pos x="connsiteX0" y="connsiteY0"/>
                </a:cxn>
                <a:cxn ang="0">
                  <a:pos x="connsiteX1" y="connsiteY1"/>
                </a:cxn>
              </a:cxnLst>
              <a:rect l="l" t="t" r="r" b="b"/>
              <a:pathLst>
                <a:path w="8696515" h="9525">
                  <a:moveTo>
                    <a:pt x="0" y="0"/>
                  </a:moveTo>
                  <a:lnTo>
                    <a:pt x="8696516" y="0"/>
                  </a:lnTo>
                </a:path>
              </a:pathLst>
            </a:custGeom>
            <a:ln w="28575" cap="rnd">
              <a:solidFill>
                <a:srgbClr val="1E5166"/>
              </a:solidFill>
              <a:prstDash val="solid"/>
              <a:round/>
            </a:ln>
          </p:spPr>
          <p:txBody>
            <a:bodyPr rtlCol="0" anchor="ctr"/>
            <a:lstStyle/>
            <a:p>
              <a:endParaRPr lang="en-US"/>
            </a:p>
          </p:txBody>
        </p:sp>
        <p:sp>
          <p:nvSpPr>
            <p:cNvPr id="18" name="Oval 17">
              <a:extLst>
                <a:ext uri="{FF2B5EF4-FFF2-40B4-BE49-F238E27FC236}">
                  <a16:creationId xmlns:a16="http://schemas.microsoft.com/office/drawing/2014/main" id="{07907C44-9B1D-7555-56A1-EF37815EE2F8}"/>
                </a:ext>
              </a:extLst>
            </p:cNvPr>
            <p:cNvSpPr>
              <a:spLocks noChangeAspect="1"/>
            </p:cNvSpPr>
            <p:nvPr/>
          </p:nvSpPr>
          <p:spPr>
            <a:xfrm>
              <a:off x="10212095"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DF47064-09E3-17D2-2687-AE240E7CF31D}"/>
                </a:ext>
              </a:extLst>
            </p:cNvPr>
            <p:cNvSpPr>
              <a:spLocks noChangeAspect="1"/>
            </p:cNvSpPr>
            <p:nvPr/>
          </p:nvSpPr>
          <p:spPr>
            <a:xfrm>
              <a:off x="10418980" y="6475780"/>
              <a:ext cx="91440" cy="91440"/>
            </a:xfrm>
            <a:prstGeom prst="ellipse">
              <a:avLst/>
            </a:prstGeom>
            <a:solidFill>
              <a:srgbClr val="2A66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D4A21046-336E-C470-4147-331099DEA157}"/>
              </a:ext>
            </a:extLst>
          </p:cNvPr>
          <p:cNvSpPr txBox="1"/>
          <p:nvPr/>
        </p:nvSpPr>
        <p:spPr>
          <a:xfrm>
            <a:off x="793789" y="887657"/>
            <a:ext cx="4731204" cy="1938992"/>
          </a:xfrm>
          <a:prstGeom prst="rect">
            <a:avLst/>
          </a:prstGeom>
          <a:noFill/>
        </p:spPr>
        <p:txBody>
          <a:bodyPr wrap="square" rtlCol="0">
            <a:spAutoFit/>
          </a:bodyPr>
          <a:lstStyle/>
          <a:p>
            <a:r>
              <a:rPr lang="en-US" sz="2800" b="1" dirty="0">
                <a:solidFill>
                  <a:srgbClr val="2A66BC"/>
                </a:solidFill>
              </a:rPr>
              <a:t>Board Product Updates</a:t>
            </a:r>
          </a:p>
          <a:p>
            <a:endParaRPr lang="en-US" sz="2800" b="1" dirty="0">
              <a:solidFill>
                <a:srgbClr val="2A66BC"/>
              </a:solidFill>
            </a:endParaRPr>
          </a:p>
          <a:p>
            <a:r>
              <a:rPr lang="ar-SA" sz="1600" b="1" dirty="0">
                <a:solidFill>
                  <a:srgbClr val="2A66BC"/>
                </a:solidFill>
                <a:latin typeface="Tajawal ExtraBold" panose="00000800000000000000" pitchFamily="2" charset="-78"/>
                <a:cs typeface="Tajawal ExtraBold" panose="00000800000000000000" pitchFamily="2" charset="-78"/>
              </a:rPr>
              <a:t>1</a:t>
            </a:r>
            <a:r>
              <a:rPr lang="en-US" sz="1600" b="1" dirty="0">
                <a:solidFill>
                  <a:srgbClr val="2A66BC"/>
                </a:solidFill>
              </a:rPr>
              <a:t>. Board Member Tablet Application</a:t>
            </a:r>
          </a:p>
          <a:p>
            <a:r>
              <a:rPr lang="en-US" sz="1600" dirty="0">
                <a:solidFill>
                  <a:srgbClr val="1D5166"/>
                </a:solidFill>
              </a:rPr>
              <a:t>A board member can access Board by downloading the application on their iPad, logging in, and following all meetings, tasks, and more.</a:t>
            </a:r>
          </a:p>
        </p:txBody>
      </p:sp>
      <p:sp>
        <p:nvSpPr>
          <p:cNvPr id="4" name="TextBox 3">
            <a:extLst>
              <a:ext uri="{FF2B5EF4-FFF2-40B4-BE49-F238E27FC236}">
                <a16:creationId xmlns:a16="http://schemas.microsoft.com/office/drawing/2014/main" id="{38FEEC53-10DA-947B-20C9-3E05C3C4F4E7}"/>
              </a:ext>
            </a:extLst>
          </p:cNvPr>
          <p:cNvSpPr txBox="1"/>
          <p:nvPr/>
        </p:nvSpPr>
        <p:spPr>
          <a:xfrm>
            <a:off x="793789" y="3221413"/>
            <a:ext cx="4731204" cy="2062103"/>
          </a:xfrm>
          <a:prstGeom prst="rect">
            <a:avLst/>
          </a:prstGeom>
          <a:noFill/>
        </p:spPr>
        <p:txBody>
          <a:bodyPr wrap="square" rtlCol="0">
            <a:spAutoFit/>
          </a:bodyPr>
          <a:lstStyle/>
          <a:p>
            <a:r>
              <a:rPr lang="en-US" sz="1600" b="1" dirty="0">
                <a:solidFill>
                  <a:srgbClr val="2A66BC"/>
                </a:solidFill>
              </a:rPr>
              <a:t>2. Online Meetings</a:t>
            </a:r>
          </a:p>
          <a:p>
            <a:r>
              <a:rPr lang="en-US" sz="1600" dirty="0">
                <a:solidFill>
                  <a:srgbClr val="1D5166"/>
                </a:solidFill>
              </a:rPr>
              <a:t>The Board application facilitates members’ participation in meetings and enhances communication between participants through modern communication tools.</a:t>
            </a:r>
          </a:p>
          <a:p>
            <a:r>
              <a:rPr lang="en-US" sz="1600" dirty="0">
                <a:solidFill>
                  <a:srgbClr val="1D5166"/>
                </a:solidFill>
              </a:rPr>
              <a:t>The Board Secretary can create a meeting and send attendance invitations to members, who in turn can register their attendance online.</a:t>
            </a:r>
          </a:p>
        </p:txBody>
      </p:sp>
      <p:pic>
        <p:nvPicPr>
          <p:cNvPr id="9" name="Picture 2">
            <a:extLst>
              <a:ext uri="{FF2B5EF4-FFF2-40B4-BE49-F238E27FC236}">
                <a16:creationId xmlns:a16="http://schemas.microsoft.com/office/drawing/2014/main" id="{5008BEA2-EC1F-2A7E-4F8A-719936B62A41}"/>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l="7851" r="6652"/>
          <a:stretch/>
        </p:blipFill>
        <p:spPr bwMode="auto">
          <a:xfrm>
            <a:off x="6695124" y="1362717"/>
            <a:ext cx="507162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457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360</TotalTime>
  <Words>1621</Words>
  <Application>Microsoft Office PowerPoint</Application>
  <PresentationFormat>Widescreen</PresentationFormat>
  <Paragraphs>168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Nunito Light</vt:lpstr>
      <vt:lpstr>Tajawal</vt:lpstr>
      <vt:lpstr>Tajawal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Mattur</dc:creator>
  <cp:lastModifiedBy>Ahmed Hussein</cp:lastModifiedBy>
  <cp:revision>28</cp:revision>
  <dcterms:created xsi:type="dcterms:W3CDTF">2025-06-11T11:41:15Z</dcterms:created>
  <dcterms:modified xsi:type="dcterms:W3CDTF">2025-08-24T14:36:50Z</dcterms:modified>
</cp:coreProperties>
</file>