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9" r:id="rId4"/>
    <p:sldId id="260" r:id="rId5"/>
    <p:sldId id="261" r:id="rId6"/>
    <p:sldId id="262" r:id="rId7"/>
    <p:sldId id="263" r:id="rId8"/>
    <p:sldId id="264" r:id="rId9"/>
    <p:sldId id="270"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93"/>
    <a:srgbClr val="DEE8F5"/>
    <a:srgbClr val="E5ECF7"/>
    <a:srgbClr val="1D5166"/>
    <a:srgbClr val="2A6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D925-ADEA-5F6E-F51A-C91096983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1762D4-C437-6FED-279F-8381EC04E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E646FF-5A1B-BBDC-BBBE-E7FB67E06AF4}"/>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5" name="Footer Placeholder 4">
            <a:extLst>
              <a:ext uri="{FF2B5EF4-FFF2-40B4-BE49-F238E27FC236}">
                <a16:creationId xmlns:a16="http://schemas.microsoft.com/office/drawing/2014/main" id="{756061C8-993D-6338-A2B1-2306F83E0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9A3AE-5365-ABFE-779F-414FD401ED82}"/>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03840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8495-558A-EB2C-87A5-2191F2B2BB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5C0B4-C0FD-F6B1-9E8F-33117895E1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1EBB3-F065-C634-6903-C9BE854F0E3F}"/>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5" name="Footer Placeholder 4">
            <a:extLst>
              <a:ext uri="{FF2B5EF4-FFF2-40B4-BE49-F238E27FC236}">
                <a16:creationId xmlns:a16="http://schemas.microsoft.com/office/drawing/2014/main" id="{577455E9-C974-5D6F-855C-A2F4D5B5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32CB9-EE2F-A63A-4C03-FDE9F67601C6}"/>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24212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F11FA-E170-0969-9020-39AA6C94A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C7D9F0-348E-4553-2635-7AEB5D891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7D92B-D7E5-55E2-6B91-4E7892E87A5D}"/>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5" name="Footer Placeholder 4">
            <a:extLst>
              <a:ext uri="{FF2B5EF4-FFF2-40B4-BE49-F238E27FC236}">
                <a16:creationId xmlns:a16="http://schemas.microsoft.com/office/drawing/2014/main" id="{B708A55A-0B42-1AA5-AF36-39747A406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FB4EF-8DA7-33E4-5B9A-A138F28453C6}"/>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5456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5057-68F7-66B1-7AC9-8F131E8304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7BA90-F917-B169-33C9-A41AA0C1C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F0AC5-21B5-C4CE-2414-49AE4D062DAC}"/>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5" name="Footer Placeholder 4">
            <a:extLst>
              <a:ext uri="{FF2B5EF4-FFF2-40B4-BE49-F238E27FC236}">
                <a16:creationId xmlns:a16="http://schemas.microsoft.com/office/drawing/2014/main" id="{F38BCAA6-66E8-AE50-A283-0EAB6F94E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6EFEE-86AD-4F52-00F9-3BCD16857939}"/>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31664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C9B0-2BFB-E9A7-7A76-3DA1EA7BA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9123B6-306B-B64F-A341-D3F4CE90A1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4AB71-2675-BBB0-88E7-3607669E4D0B}"/>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5" name="Footer Placeholder 4">
            <a:extLst>
              <a:ext uri="{FF2B5EF4-FFF2-40B4-BE49-F238E27FC236}">
                <a16:creationId xmlns:a16="http://schemas.microsoft.com/office/drawing/2014/main" id="{1589FC71-2FF4-B358-8423-9850085E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D771F-50E2-ABFC-C632-9E655F8C2448}"/>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104220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6764-1E85-7C55-0B92-69D91E348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0CCC7-0AA4-8A35-8DF0-BE058809F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B1001-F6DD-5666-5D40-A8AF24F1AB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D07C4-190F-8A95-76A2-C15D08B3AAA3}"/>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6" name="Footer Placeholder 5">
            <a:extLst>
              <a:ext uri="{FF2B5EF4-FFF2-40B4-BE49-F238E27FC236}">
                <a16:creationId xmlns:a16="http://schemas.microsoft.com/office/drawing/2014/main" id="{75BEDE36-568C-A295-5540-12AA2B65D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B408C-F8D5-C3E0-BFF5-9D2D157CBCE0}"/>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11297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D1F7-3101-0D69-B447-29C65774D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BF179F-EED7-DC46-6C9A-43D8A7C87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3FB3D-F925-7933-BF18-2D5748DCB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046314-729E-9891-056E-2F469B440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C4ACC-DCC3-6A09-DAD7-120E077336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8FDB-0148-E287-97DE-A42B3D0D1E6B}"/>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8" name="Footer Placeholder 7">
            <a:extLst>
              <a:ext uri="{FF2B5EF4-FFF2-40B4-BE49-F238E27FC236}">
                <a16:creationId xmlns:a16="http://schemas.microsoft.com/office/drawing/2014/main" id="{922DCFF6-2756-6C99-013F-B03E276DD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D320EF-E057-768F-08EE-C9E883BB5FC4}"/>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82555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A7D4-E563-E3DD-218A-1073ADBE94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00465E-80DC-073D-C1A0-7AB6223559F3}"/>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4" name="Footer Placeholder 3">
            <a:extLst>
              <a:ext uri="{FF2B5EF4-FFF2-40B4-BE49-F238E27FC236}">
                <a16:creationId xmlns:a16="http://schemas.microsoft.com/office/drawing/2014/main" id="{CBC9A844-3F22-9D69-292E-E79808D159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5383F7-BF59-71B1-F65B-921A53C3192A}"/>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84161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13098-A2F7-4164-37C7-983B969694C7}"/>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3" name="Footer Placeholder 2">
            <a:extLst>
              <a:ext uri="{FF2B5EF4-FFF2-40B4-BE49-F238E27FC236}">
                <a16:creationId xmlns:a16="http://schemas.microsoft.com/office/drawing/2014/main" id="{E5202DD2-8861-82AB-DCD4-C04F946A6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79B2E-A6A9-550C-C16B-C911FF9DB473}"/>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76953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C184-D59B-4480-2F30-D762D0065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050D1-2D27-C767-D82E-5AAFAE575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9C81B-8DBB-8560-0482-BBDAF9F1A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8490-AC21-8746-5D1E-048B4C91A6CC}"/>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6" name="Footer Placeholder 5">
            <a:extLst>
              <a:ext uri="{FF2B5EF4-FFF2-40B4-BE49-F238E27FC236}">
                <a16:creationId xmlns:a16="http://schemas.microsoft.com/office/drawing/2014/main" id="{26F28B4E-51F7-A052-C16F-B28795AB5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FF3FE-3DC5-3B52-3360-10E006324CDF}"/>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9233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6621-A5F9-708F-B875-D8595C55E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6A3C70-1E43-73EA-1E68-E621A3990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16E0C-4E5A-8395-9B18-6BE50CB4E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ACA4D-FEB9-9326-C381-ACAE72DB148C}"/>
              </a:ext>
            </a:extLst>
          </p:cNvPr>
          <p:cNvSpPr>
            <a:spLocks noGrp="1"/>
          </p:cNvSpPr>
          <p:nvPr>
            <p:ph type="dt" sz="half" idx="10"/>
          </p:nvPr>
        </p:nvSpPr>
        <p:spPr/>
        <p:txBody>
          <a:bodyPr/>
          <a:lstStyle/>
          <a:p>
            <a:fld id="{14601269-8A65-451C-9820-009ADAF0F99F}" type="datetimeFigureOut">
              <a:rPr lang="en-US" smtClean="0"/>
              <a:t>9/8/2025</a:t>
            </a:fld>
            <a:endParaRPr lang="en-US"/>
          </a:p>
        </p:txBody>
      </p:sp>
      <p:sp>
        <p:nvSpPr>
          <p:cNvPr id="6" name="Footer Placeholder 5">
            <a:extLst>
              <a:ext uri="{FF2B5EF4-FFF2-40B4-BE49-F238E27FC236}">
                <a16:creationId xmlns:a16="http://schemas.microsoft.com/office/drawing/2014/main" id="{6ED80C76-B855-D411-A73F-273A291E9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CE3E4-8BC2-F01A-2056-6EE5332C9E08}"/>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83709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84B9D-6C6B-FF64-6A8A-9F0ADB9A9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F2FA62-F9BE-69B8-D053-85BD6E3B5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7E35D-C2AE-6735-A4E0-E3DE778AA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601269-8A65-451C-9820-009ADAF0F99F}" type="datetimeFigureOut">
              <a:rPr lang="en-US" smtClean="0"/>
              <a:t>9/8/2025</a:t>
            </a:fld>
            <a:endParaRPr lang="en-US"/>
          </a:p>
        </p:txBody>
      </p:sp>
      <p:sp>
        <p:nvSpPr>
          <p:cNvPr id="5" name="Footer Placeholder 4">
            <a:extLst>
              <a:ext uri="{FF2B5EF4-FFF2-40B4-BE49-F238E27FC236}">
                <a16:creationId xmlns:a16="http://schemas.microsoft.com/office/drawing/2014/main" id="{845B9D33-59F3-463E-29AC-651566F4B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0A3E43-3A43-F143-AB43-E17059248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BAE93C-2A30-4A17-A032-9CCC32BEDFA9}" type="slidenum">
              <a:rPr lang="en-US" smtClean="0"/>
              <a:t>‹#›</a:t>
            </a:fld>
            <a:endParaRPr lang="en-US"/>
          </a:p>
        </p:txBody>
      </p:sp>
    </p:spTree>
    <p:extLst>
      <p:ext uri="{BB962C8B-B14F-4D97-AF65-F5344CB8AC3E}">
        <p14:creationId xmlns:p14="http://schemas.microsoft.com/office/powerpoint/2010/main" val="227469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svg"/><Relationship Id="rId4" Type="http://schemas.openxmlformats.org/officeDocument/2006/relationships/image" Target="../media/image10.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6.svg"/><Relationship Id="rId7" Type="http://schemas.openxmlformats.org/officeDocument/2006/relationships/image" Target="../media/image14.sv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20.svg"/><Relationship Id="rId5" Type="http://schemas.openxmlformats.org/officeDocument/2006/relationships/image" Target="../media/image11.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E612EF9C-5CC4-B7AC-872A-DD9DE5BB140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49EB743-4853-B944-4343-BED0F98BD234}"/>
              </a:ext>
            </a:extLst>
          </p:cNvPr>
          <p:cNvGrpSpPr>
            <a:grpSpLocks/>
          </p:cNvGrpSpPr>
          <p:nvPr/>
        </p:nvGrpSpPr>
        <p:grpSpPr>
          <a:xfrm flipH="1">
            <a:off x="1" y="1"/>
            <a:ext cx="12191999" cy="6861095"/>
            <a:chOff x="1" y="1"/>
            <a:chExt cx="12191999" cy="6861095"/>
          </a:xfrm>
        </p:grpSpPr>
        <p:sp>
          <p:nvSpPr>
            <p:cNvPr id="3" name="Freeform: Shape 2">
              <a:extLst>
                <a:ext uri="{FF2B5EF4-FFF2-40B4-BE49-F238E27FC236}">
                  <a16:creationId xmlns:a16="http://schemas.microsoft.com/office/drawing/2014/main" id="{88284B9A-33CA-E78D-D3DB-50838DEE7886}"/>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1D5166"/>
            </a:solidFill>
            <a:ln w="443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9EA155A0-1804-E54A-A9F1-61BCB89A574B}"/>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1D5166"/>
            </a:solidFill>
            <a:ln w="443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40CCEB5-3DF0-814C-2DAF-FA48AFF9FDA4}"/>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2A66BC"/>
            </a:solidFill>
            <a:ln w="4432"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003FBEB1-0D78-E32E-804A-1032E2F4FD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sp>
        <p:nvSpPr>
          <p:cNvPr id="14" name="Freeform: Shape 13">
            <a:extLst>
              <a:ext uri="{FF2B5EF4-FFF2-40B4-BE49-F238E27FC236}">
                <a16:creationId xmlns:a16="http://schemas.microsoft.com/office/drawing/2014/main" id="{4E569846-D3AE-D0BC-313C-7BBFE7C87FEA}"/>
              </a:ext>
            </a:extLst>
          </p:cNvPr>
          <p:cNvSpPr>
            <a:spLocks noChangeAspect="1"/>
          </p:cNvSpPr>
          <p:nvPr/>
        </p:nvSpPr>
        <p:spPr>
          <a:xfrm flipH="1">
            <a:off x="-372630" y="1162972"/>
            <a:ext cx="4355327" cy="4355328"/>
          </a:xfrm>
          <a:custGeom>
            <a:avLst/>
            <a:gdLst>
              <a:gd name="connsiteX0" fmla="*/ 4836478 w 4836477"/>
              <a:gd name="connsiteY0" fmla="*/ 2418239 h 4836478"/>
              <a:gd name="connsiteX1" fmla="*/ 2418239 w 4836477"/>
              <a:gd name="connsiteY1" fmla="*/ 4836479 h 4836478"/>
              <a:gd name="connsiteX2" fmla="*/ 0 w 4836477"/>
              <a:gd name="connsiteY2" fmla="*/ 2418239 h 4836478"/>
              <a:gd name="connsiteX3" fmla="*/ 2418239 w 4836477"/>
              <a:gd name="connsiteY3" fmla="*/ 0 h 4836478"/>
              <a:gd name="connsiteX4" fmla="*/ 4836478 w 4836477"/>
              <a:gd name="connsiteY4" fmla="*/ 2418239 h 483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477" h="4836478">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dpi="0" rotWithShape="1">
            <a:blip r:embed="rId4"/>
            <a:srcRect/>
            <a:tile tx="-285750" ty="-6350" sx="50000" sy="50000" flip="xy" algn="ctr"/>
          </a:blipFill>
          <a:ln w="14922" cap="flat">
            <a:noFill/>
            <a:prstDash val="solid"/>
            <a:miter/>
          </a:ln>
          <a:effectLst/>
        </p:spPr>
        <p:txBody>
          <a:bodyPr rtlCol="0" anchor="ctr"/>
          <a:lstStyle/>
          <a:p>
            <a:endParaRPr lang="en-US"/>
          </a:p>
        </p:txBody>
      </p:sp>
      <p:sp>
        <p:nvSpPr>
          <p:cNvPr id="15" name="TextBox 14">
            <a:extLst>
              <a:ext uri="{FF2B5EF4-FFF2-40B4-BE49-F238E27FC236}">
                <a16:creationId xmlns:a16="http://schemas.microsoft.com/office/drawing/2014/main" id="{D4D6BBBB-44A5-A645-8EC9-17263B08E640}"/>
              </a:ext>
            </a:extLst>
          </p:cNvPr>
          <p:cNvSpPr txBox="1">
            <a:spLocks/>
          </p:cNvSpPr>
          <p:nvPr/>
        </p:nvSpPr>
        <p:spPr>
          <a:xfrm>
            <a:off x="6530503" y="2293494"/>
            <a:ext cx="5381625" cy="630942"/>
          </a:xfrm>
          <a:prstGeom prst="rect">
            <a:avLst/>
          </a:prstGeom>
          <a:noFill/>
        </p:spPr>
        <p:txBody>
          <a:bodyPr wrap="square">
            <a:spAutoFit/>
          </a:bodyPr>
          <a:lstStyle/>
          <a:p>
            <a:pPr algn="r" rtl="1"/>
            <a:r>
              <a:rPr lang="ar-EG" sz="3500" dirty="0">
                <a:solidFill>
                  <a:schemeClr val="bg1"/>
                </a:solidFill>
                <a:effectLst>
                  <a:glow>
                    <a:schemeClr val="bg1"/>
                  </a:glow>
                </a:effectLst>
                <a:latin typeface="Tajawal ExtraBold" panose="00000800000000000000" pitchFamily="2" charset="-78"/>
                <a:cs typeface="Tajawal ExtraBold" panose="00000800000000000000" pitchFamily="2" charset="-78"/>
              </a:rPr>
              <a:t>عن نظام بورد ..</a:t>
            </a:r>
            <a:endParaRPr lang="en-US" sz="4000" b="1" dirty="0">
              <a:solidFill>
                <a:schemeClr val="bg1"/>
              </a:solidFill>
              <a:latin typeface="Tajawal ExtraBold" panose="00000800000000000000" pitchFamily="2" charset="-78"/>
              <a:cs typeface="Tajawal ExtraBold" panose="00000800000000000000" pitchFamily="2" charset="-78"/>
            </a:endParaRPr>
          </a:p>
        </p:txBody>
      </p:sp>
      <p:sp>
        <p:nvSpPr>
          <p:cNvPr id="16" name="TextBox 15">
            <a:extLst>
              <a:ext uri="{FF2B5EF4-FFF2-40B4-BE49-F238E27FC236}">
                <a16:creationId xmlns:a16="http://schemas.microsoft.com/office/drawing/2014/main" id="{1F0E74AF-763B-EA16-4807-4608F1F46AAD}"/>
              </a:ext>
            </a:extLst>
          </p:cNvPr>
          <p:cNvSpPr txBox="1"/>
          <p:nvPr/>
        </p:nvSpPr>
        <p:spPr>
          <a:xfrm>
            <a:off x="5410986" y="3330134"/>
            <a:ext cx="6464694" cy="1169551"/>
          </a:xfrm>
          <a:prstGeom prst="rect">
            <a:avLst/>
          </a:prstGeom>
          <a:noFill/>
        </p:spPr>
        <p:txBody>
          <a:bodyPr wrap="square" rtlCol="0">
            <a:spAutoFit/>
          </a:bodyPr>
          <a:lstStyle/>
          <a:p>
            <a:pPr algn="r" rtl="1">
              <a:lnSpc>
                <a:spcPct val="150000"/>
              </a:lnSpc>
            </a:pPr>
            <a:r>
              <a:rPr lang="ar-EG" sz="1600" i="0" dirty="0">
                <a:solidFill>
                  <a:schemeClr val="bg1"/>
                </a:solidFill>
                <a:effectLst/>
                <a:latin typeface="Tajawal Medium" panose="00000600000000000000" pitchFamily="2" charset="-78"/>
                <a:cs typeface="Tajawal Medium" panose="00000600000000000000" pitchFamily="2" charset="-78"/>
              </a:rPr>
              <a:t>نظام متخصص في إدارة مجالس الإدارة وأمنائها، يوفّر منصة موحّدة تشمل الاجتماعات، القرارات، الوثائق، والالتزامات. صُمّم ليبسط العمل، ويوفّر الوقت، ويقلّل الأخطاء، ويعزّز التزام المؤسسات بمعايير الحوكمة الحديثة."</a:t>
            </a:r>
            <a:endParaRPr lang="en-US" sz="1600" dirty="0">
              <a:solidFill>
                <a:schemeClr val="bg1"/>
              </a:solidFill>
              <a:latin typeface="Tajawal Medium" panose="00000600000000000000" pitchFamily="2" charset="-78"/>
              <a:cs typeface="Tajawal Medium" panose="00000600000000000000" pitchFamily="2" charset="-78"/>
            </a:endParaRPr>
          </a:p>
        </p:txBody>
      </p:sp>
      <p:pic>
        <p:nvPicPr>
          <p:cNvPr id="17" name="Graphic 16">
            <a:extLst>
              <a:ext uri="{FF2B5EF4-FFF2-40B4-BE49-F238E27FC236}">
                <a16:creationId xmlns:a16="http://schemas.microsoft.com/office/drawing/2014/main" id="{0707D443-C697-F3A1-18BA-47B0903813A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5862"/>
          <a:stretch/>
        </p:blipFill>
        <p:spPr>
          <a:xfrm>
            <a:off x="9643834" y="477308"/>
            <a:ext cx="1982451" cy="609835"/>
          </a:xfrm>
          <a:prstGeom prst="rect">
            <a:avLst/>
          </a:prstGeom>
        </p:spPr>
      </p:pic>
      <p:grpSp>
        <p:nvGrpSpPr>
          <p:cNvPr id="11" name="Group 10">
            <a:extLst>
              <a:ext uri="{FF2B5EF4-FFF2-40B4-BE49-F238E27FC236}">
                <a16:creationId xmlns:a16="http://schemas.microsoft.com/office/drawing/2014/main" id="{D4B96FEF-E0CE-4BC1-AA07-508C7E654FBC}"/>
              </a:ext>
            </a:extLst>
          </p:cNvPr>
          <p:cNvGrpSpPr/>
          <p:nvPr/>
        </p:nvGrpSpPr>
        <p:grpSpPr>
          <a:xfrm>
            <a:off x="6950236" y="5483461"/>
            <a:ext cx="2084505" cy="727897"/>
            <a:chOff x="5476872" y="5365920"/>
            <a:chExt cx="2084505" cy="727897"/>
          </a:xfrm>
        </p:grpSpPr>
        <p:pic>
          <p:nvPicPr>
            <p:cNvPr id="12" name="Picture 11">
              <a:extLst>
                <a:ext uri="{FF2B5EF4-FFF2-40B4-BE49-F238E27FC236}">
                  <a16:creationId xmlns:a16="http://schemas.microsoft.com/office/drawing/2014/main" id="{9DCABBE7-DDC2-4429-A729-56A75E93CC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373" t="18513" r="17923" b="47907"/>
            <a:stretch/>
          </p:blipFill>
          <p:spPr>
            <a:xfrm>
              <a:off x="5476872" y="5672902"/>
              <a:ext cx="774096" cy="420915"/>
            </a:xfrm>
            <a:prstGeom prst="rect">
              <a:avLst/>
            </a:prstGeom>
          </p:spPr>
        </p:pic>
        <p:pic>
          <p:nvPicPr>
            <p:cNvPr id="13" name="Picture 12">
              <a:extLst>
                <a:ext uri="{FF2B5EF4-FFF2-40B4-BE49-F238E27FC236}">
                  <a16:creationId xmlns:a16="http://schemas.microsoft.com/office/drawing/2014/main" id="{DE619CC3-7E9C-4CB4-8F37-FA440C40FE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2094" r="7460" b="26678"/>
            <a:stretch/>
          </p:blipFill>
          <p:spPr>
            <a:xfrm>
              <a:off x="6036038" y="5732867"/>
              <a:ext cx="1525339" cy="360950"/>
            </a:xfrm>
            <a:prstGeom prst="rect">
              <a:avLst/>
            </a:prstGeom>
          </p:spPr>
        </p:pic>
        <p:sp>
          <p:nvSpPr>
            <p:cNvPr id="18" name="TextBox 17">
              <a:extLst>
                <a:ext uri="{FF2B5EF4-FFF2-40B4-BE49-F238E27FC236}">
                  <a16:creationId xmlns:a16="http://schemas.microsoft.com/office/drawing/2014/main" id="{70227F7C-A8CF-47F0-A0E0-7181952DAB1A}"/>
                </a:ext>
              </a:extLst>
            </p:cNvPr>
            <p:cNvSpPr txBox="1"/>
            <p:nvPr/>
          </p:nvSpPr>
          <p:spPr>
            <a:xfrm>
              <a:off x="5588493" y="5365920"/>
              <a:ext cx="1749287" cy="276999"/>
            </a:xfrm>
            <a:prstGeom prst="rect">
              <a:avLst/>
            </a:prstGeom>
            <a:noFill/>
          </p:spPr>
          <p:txBody>
            <a:bodyPr wrap="square">
              <a:spAutoFit/>
            </a:bodyPr>
            <a:lstStyle/>
            <a:p>
              <a:pPr algn="ctr"/>
              <a:r>
                <a:rPr lang="ar-EG" sz="1200" dirty="0">
                  <a:latin typeface="Tajawal" pitchFamily="2" charset="-78"/>
                  <a:cs typeface="Tajawal" pitchFamily="2" charset="-78"/>
                </a:rPr>
                <a:t>من تطوير</a:t>
              </a:r>
              <a:endParaRPr lang="ar-EG" sz="1200" dirty="0">
                <a:solidFill>
                  <a:srgbClr val="1D5166"/>
                </a:solidFill>
                <a:latin typeface="Tajawal" pitchFamily="2" charset="-78"/>
                <a:cs typeface="Tajawal" panose="00000500000000000000" pitchFamily="2" charset="-78"/>
              </a:endParaRPr>
            </a:p>
          </p:txBody>
        </p:sp>
      </p:grpSp>
    </p:spTree>
    <p:extLst>
      <p:ext uri="{BB962C8B-B14F-4D97-AF65-F5344CB8AC3E}">
        <p14:creationId xmlns:p14="http://schemas.microsoft.com/office/powerpoint/2010/main" val="181809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E3D8C34F-978B-81B6-06ED-27BA01D5A9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23FE4A-E998-1E1E-C206-EE8BC730A502}"/>
              </a:ext>
            </a:extLst>
          </p:cNvPr>
          <p:cNvSpPr txBox="1"/>
          <p:nvPr/>
        </p:nvSpPr>
        <p:spPr>
          <a:xfrm>
            <a:off x="425112" y="2920387"/>
            <a:ext cx="3671941" cy="1015663"/>
          </a:xfrm>
          <a:prstGeom prst="rect">
            <a:avLst/>
          </a:prstGeom>
          <a:noFill/>
        </p:spPr>
        <p:txBody>
          <a:bodyPr wrap="square" rtlCol="0">
            <a:spAutoFit/>
          </a:bodyPr>
          <a:lstStyle/>
          <a:p>
            <a:pPr algn="r" rtl="1"/>
            <a:r>
              <a:rPr lang="ar-EG" sz="6000" dirty="0">
                <a:solidFill>
                  <a:srgbClr val="2A66BC"/>
                </a:solidFill>
                <a:latin typeface="Tajawal ExtraBold" panose="00000800000000000000" pitchFamily="2" charset="-78"/>
                <a:cs typeface="Tajawal ExtraBold" panose="00000800000000000000" pitchFamily="2" charset="-78"/>
              </a:rPr>
              <a:t>شكرًا!</a:t>
            </a:r>
            <a:endParaRPr lang="en-US" sz="6000" dirty="0">
              <a:solidFill>
                <a:srgbClr val="2A66BC"/>
              </a:solidFill>
              <a:latin typeface="Tajawal ExtraBold" panose="00000800000000000000" pitchFamily="2" charset="-78"/>
              <a:cs typeface="Tajawal ExtraBold" panose="00000800000000000000" pitchFamily="2" charset="-78"/>
            </a:endParaRPr>
          </a:p>
        </p:txBody>
      </p:sp>
      <p:grpSp>
        <p:nvGrpSpPr>
          <p:cNvPr id="2" name="Group 1">
            <a:extLst>
              <a:ext uri="{FF2B5EF4-FFF2-40B4-BE49-F238E27FC236}">
                <a16:creationId xmlns:a16="http://schemas.microsoft.com/office/drawing/2014/main" id="{72C1164E-4241-5359-1D6F-4659EEBE630B}"/>
              </a:ext>
            </a:extLst>
          </p:cNvPr>
          <p:cNvGrpSpPr>
            <a:grpSpLocks/>
          </p:cNvGrpSpPr>
          <p:nvPr/>
        </p:nvGrpSpPr>
        <p:grpSpPr>
          <a:xfrm flipH="1">
            <a:off x="1" y="1"/>
            <a:ext cx="12191999" cy="6861095"/>
            <a:chOff x="1" y="1"/>
            <a:chExt cx="12191999" cy="6861095"/>
          </a:xfrm>
        </p:grpSpPr>
        <p:sp>
          <p:nvSpPr>
            <p:cNvPr id="5" name="Freeform: Shape 4">
              <a:extLst>
                <a:ext uri="{FF2B5EF4-FFF2-40B4-BE49-F238E27FC236}">
                  <a16:creationId xmlns:a16="http://schemas.microsoft.com/office/drawing/2014/main" id="{22DB8D2C-6509-6F18-9277-C96727DFBC8D}"/>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1D5166"/>
            </a:solidFill>
            <a:ln w="443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217CB71-4051-6021-CBC3-4DB2DA2F881F}"/>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1D5166"/>
            </a:solidFill>
            <a:ln w="443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81E12D0-A213-925B-27A5-690303DFCC9E}"/>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2A66BC"/>
            </a:solidFill>
            <a:ln w="4432"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601D8E0D-093F-8FED-8727-4927A9ADD3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sp>
        <p:nvSpPr>
          <p:cNvPr id="9" name="TextBox 8">
            <a:extLst>
              <a:ext uri="{FF2B5EF4-FFF2-40B4-BE49-F238E27FC236}">
                <a16:creationId xmlns:a16="http://schemas.microsoft.com/office/drawing/2014/main" id="{558A576C-3C11-FD97-BEE5-3EE8CD8118CB}"/>
              </a:ext>
            </a:extLst>
          </p:cNvPr>
          <p:cNvSpPr txBox="1"/>
          <p:nvPr/>
        </p:nvSpPr>
        <p:spPr>
          <a:xfrm>
            <a:off x="7610708" y="3671542"/>
            <a:ext cx="2509573" cy="323165"/>
          </a:xfrm>
          <a:prstGeom prst="rect">
            <a:avLst/>
          </a:prstGeom>
          <a:noFill/>
        </p:spPr>
        <p:txBody>
          <a:bodyPr wrap="square">
            <a:spAutoFit/>
          </a:bodyPr>
          <a:lstStyle/>
          <a:p>
            <a:r>
              <a:rPr lang="en-US" sz="1500" dirty="0">
                <a:solidFill>
                  <a:schemeClr val="bg1"/>
                </a:solidFill>
                <a:latin typeface="Nunito Light" pitchFamily="2" charset="0"/>
              </a:rPr>
              <a:t>www.mazayasolutions.com</a:t>
            </a:r>
          </a:p>
        </p:txBody>
      </p:sp>
      <p:grpSp>
        <p:nvGrpSpPr>
          <p:cNvPr id="12" name="Group 11">
            <a:extLst>
              <a:ext uri="{FF2B5EF4-FFF2-40B4-BE49-F238E27FC236}">
                <a16:creationId xmlns:a16="http://schemas.microsoft.com/office/drawing/2014/main" id="{768B8423-84CA-5D7B-A5E1-F0E9D7F859EB}"/>
              </a:ext>
            </a:extLst>
          </p:cNvPr>
          <p:cNvGrpSpPr>
            <a:grpSpLocks noChangeAspect="1"/>
          </p:cNvGrpSpPr>
          <p:nvPr/>
        </p:nvGrpSpPr>
        <p:grpSpPr>
          <a:xfrm>
            <a:off x="8644478" y="3089082"/>
            <a:ext cx="2240369" cy="457200"/>
            <a:chOff x="6083046" y="4971990"/>
            <a:chExt cx="2520415" cy="514350"/>
          </a:xfrm>
          <a:solidFill>
            <a:schemeClr val="bg1"/>
          </a:solidFill>
        </p:grpSpPr>
        <p:pic>
          <p:nvPicPr>
            <p:cNvPr id="13" name="Graphic 12">
              <a:extLst>
                <a:ext uri="{FF2B5EF4-FFF2-40B4-BE49-F238E27FC236}">
                  <a16:creationId xmlns:a16="http://schemas.microsoft.com/office/drawing/2014/main" id="{76552E16-0DA9-1B9D-8A67-8F28A15F85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0341" y="5060914"/>
              <a:ext cx="2103120" cy="336500"/>
            </a:xfrm>
            <a:prstGeom prst="rect">
              <a:avLst/>
            </a:prstGeom>
          </p:spPr>
        </p:pic>
        <p:pic>
          <p:nvPicPr>
            <p:cNvPr id="14" name="Graphic 13">
              <a:extLst>
                <a:ext uri="{FF2B5EF4-FFF2-40B4-BE49-F238E27FC236}">
                  <a16:creationId xmlns:a16="http://schemas.microsoft.com/office/drawing/2014/main" id="{DBBBC39D-3E92-BB72-A741-83978E4B7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3046" y="4971990"/>
              <a:ext cx="38100" cy="514350"/>
            </a:xfrm>
            <a:prstGeom prst="rect">
              <a:avLst/>
            </a:prstGeom>
          </p:spPr>
        </p:pic>
      </p:grpSp>
      <p:pic>
        <p:nvPicPr>
          <p:cNvPr id="21" name="Graphic 20">
            <a:extLst>
              <a:ext uri="{FF2B5EF4-FFF2-40B4-BE49-F238E27FC236}">
                <a16:creationId xmlns:a16="http://schemas.microsoft.com/office/drawing/2014/main" id="{F1012D81-47D5-50F8-FB11-C7356DA15B2B}"/>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r="15822" b="-7589"/>
          <a:stretch/>
        </p:blipFill>
        <p:spPr>
          <a:xfrm>
            <a:off x="6929182" y="3082788"/>
            <a:ext cx="1363051" cy="450907"/>
          </a:xfrm>
          <a:prstGeom prst="rect">
            <a:avLst/>
          </a:prstGeom>
        </p:spPr>
      </p:pic>
    </p:spTree>
    <p:extLst>
      <p:ext uri="{BB962C8B-B14F-4D97-AF65-F5344CB8AC3E}">
        <p14:creationId xmlns:p14="http://schemas.microsoft.com/office/powerpoint/2010/main" val="374431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C7013597-A417-B13A-5A7F-A001B676F5EA}"/>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1A852084-6826-4BD2-0D93-D9345018734D}"/>
              </a:ext>
            </a:extLst>
          </p:cNvPr>
          <p:cNvGrpSpPr>
            <a:grpSpLocks/>
          </p:cNvGrpSpPr>
          <p:nvPr/>
        </p:nvGrpSpPr>
        <p:grpSpPr>
          <a:xfrm flipH="1">
            <a:off x="1" y="1"/>
            <a:ext cx="12191999" cy="6861095"/>
            <a:chOff x="1" y="1"/>
            <a:chExt cx="12191999" cy="6861095"/>
          </a:xfrm>
          <a:solidFill>
            <a:srgbClr val="D4E0F2">
              <a:alpha val="65000"/>
            </a:srgbClr>
          </a:solidFill>
        </p:grpSpPr>
        <p:sp>
          <p:nvSpPr>
            <p:cNvPr id="31" name="Freeform: Shape 30">
              <a:extLst>
                <a:ext uri="{FF2B5EF4-FFF2-40B4-BE49-F238E27FC236}">
                  <a16:creationId xmlns:a16="http://schemas.microsoft.com/office/drawing/2014/main" id="{2837516A-42AD-42BA-5E6D-445D50222EFB}"/>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4E0F2">
                <a:alpha val="60000"/>
              </a:srgbClr>
            </a:solidFill>
            <a:ln w="4432" cap="flat">
              <a:noFill/>
              <a:prstDash val="solid"/>
              <a:miter/>
            </a:ln>
          </p:spPr>
          <p:txBody>
            <a:bodyPr rtlCol="0" anchor="ctr"/>
            <a:lstStyle/>
            <a:p>
              <a:endParaRPr lang="en-US" sz="1600"/>
            </a:p>
          </p:txBody>
        </p:sp>
        <p:sp>
          <p:nvSpPr>
            <p:cNvPr id="32" name="Freeform: Shape 31">
              <a:extLst>
                <a:ext uri="{FF2B5EF4-FFF2-40B4-BE49-F238E27FC236}">
                  <a16:creationId xmlns:a16="http://schemas.microsoft.com/office/drawing/2014/main" id="{FDFDA2CF-60C0-F8D0-1951-428E8FB327A2}"/>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E5ECF7">
                <a:alpha val="60000"/>
              </a:srgbClr>
            </a:solidFill>
            <a:ln w="4432" cap="flat">
              <a:noFill/>
              <a:prstDash val="solid"/>
              <a:miter/>
            </a:ln>
          </p:spPr>
          <p:txBody>
            <a:bodyPr rtlCol="0" anchor="ctr"/>
            <a:lstStyle/>
            <a:p>
              <a:endParaRPr lang="en-US" sz="1600"/>
            </a:p>
          </p:txBody>
        </p:sp>
        <p:sp>
          <p:nvSpPr>
            <p:cNvPr id="33" name="Freeform: Shape 32">
              <a:extLst>
                <a:ext uri="{FF2B5EF4-FFF2-40B4-BE49-F238E27FC236}">
                  <a16:creationId xmlns:a16="http://schemas.microsoft.com/office/drawing/2014/main" id="{542B410E-945F-3A8E-8A94-42319534BE08}"/>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4E0F2">
                <a:alpha val="80000"/>
              </a:srgbClr>
            </a:solidFill>
            <a:ln w="4432" cap="flat">
              <a:noFill/>
              <a:prstDash val="solid"/>
              <a:miter/>
            </a:ln>
          </p:spPr>
          <p:txBody>
            <a:bodyPr rtlCol="0" anchor="ctr"/>
            <a:lstStyle/>
            <a:p>
              <a:endParaRPr lang="en-US" sz="1600"/>
            </a:p>
          </p:txBody>
        </p:sp>
        <p:pic>
          <p:nvPicPr>
            <p:cNvPr id="34" name="Graphic 33">
              <a:extLst>
                <a:ext uri="{FF2B5EF4-FFF2-40B4-BE49-F238E27FC236}">
                  <a16:creationId xmlns:a16="http://schemas.microsoft.com/office/drawing/2014/main" id="{77884C60-0CD2-451E-9165-8940F4CB0C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D84D1FF8-C382-CCF4-DCB9-890FCB4B1E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sp>
        <p:nvSpPr>
          <p:cNvPr id="28" name="TextBox 27">
            <a:extLst>
              <a:ext uri="{FF2B5EF4-FFF2-40B4-BE49-F238E27FC236}">
                <a16:creationId xmlns:a16="http://schemas.microsoft.com/office/drawing/2014/main" id="{4AD56BA0-958E-3269-2654-A686FF57B7A8}"/>
              </a:ext>
            </a:extLst>
          </p:cNvPr>
          <p:cNvSpPr txBox="1"/>
          <p:nvPr/>
        </p:nvSpPr>
        <p:spPr>
          <a:xfrm>
            <a:off x="4611757" y="976948"/>
            <a:ext cx="7184621" cy="938719"/>
          </a:xfrm>
          <a:prstGeom prst="rect">
            <a:avLst/>
          </a:prstGeom>
          <a:noFill/>
        </p:spPr>
        <p:txBody>
          <a:bodyPr wrap="square" rtlCol="0">
            <a:spAutoFit/>
          </a:bodyPr>
          <a:lstStyle/>
          <a:p>
            <a:pPr algn="r" rtl="1">
              <a:spcBef>
                <a:spcPts val="600"/>
              </a:spcBef>
            </a:pPr>
            <a:r>
              <a:rPr lang="ar-SA" sz="2500" dirty="0">
                <a:solidFill>
                  <a:srgbClr val="2A66BC"/>
                </a:solidFill>
                <a:latin typeface="Tajawal ExtraBold" panose="00000800000000000000" pitchFamily="2" charset="-78"/>
                <a:cs typeface="Tajawal ExtraBold" panose="00000800000000000000" pitchFamily="2" charset="-78"/>
              </a:rPr>
              <a:t>استثمر وقت وجهد أعضاء</a:t>
            </a:r>
            <a:endParaRPr lang="en-US" sz="2500" dirty="0">
              <a:solidFill>
                <a:srgbClr val="2A66BC"/>
              </a:solidFill>
              <a:latin typeface="Tajawal ExtraBold" panose="00000800000000000000" pitchFamily="2" charset="-78"/>
              <a:cs typeface="Tajawal ExtraBold" panose="00000800000000000000" pitchFamily="2" charset="-78"/>
            </a:endParaRPr>
          </a:p>
          <a:p>
            <a:pPr algn="r" rtl="1">
              <a:spcBef>
                <a:spcPts val="600"/>
              </a:spcBef>
            </a:pPr>
            <a:r>
              <a:rPr lang="ar-SA" sz="2500" dirty="0">
                <a:solidFill>
                  <a:srgbClr val="2A66BC"/>
                </a:solidFill>
                <a:latin typeface="Tajawal ExtraBold" panose="00000800000000000000" pitchFamily="2" charset="-78"/>
                <a:cs typeface="Tajawal ExtraBold" panose="00000800000000000000" pitchFamily="2" charset="-78"/>
              </a:rPr>
              <a:t>مجلس إدارتك</a:t>
            </a:r>
            <a:endParaRPr lang="en-US" sz="2500" dirty="0">
              <a:solidFill>
                <a:srgbClr val="2A66BC"/>
              </a:solidFill>
              <a:latin typeface="Tajawal ExtraBold" panose="00000800000000000000" pitchFamily="2" charset="-78"/>
              <a:cs typeface="Tajawal ExtraBold" panose="00000800000000000000" pitchFamily="2" charset="-78"/>
            </a:endParaRPr>
          </a:p>
        </p:txBody>
      </p:sp>
      <p:sp>
        <p:nvSpPr>
          <p:cNvPr id="29" name="TextBox 28">
            <a:extLst>
              <a:ext uri="{FF2B5EF4-FFF2-40B4-BE49-F238E27FC236}">
                <a16:creationId xmlns:a16="http://schemas.microsoft.com/office/drawing/2014/main" id="{D0D44196-786A-948D-91D0-37F139FCF126}"/>
              </a:ext>
            </a:extLst>
          </p:cNvPr>
          <p:cNvSpPr txBox="1"/>
          <p:nvPr/>
        </p:nvSpPr>
        <p:spPr>
          <a:xfrm>
            <a:off x="7211027" y="2148809"/>
            <a:ext cx="4585349" cy="3385542"/>
          </a:xfrm>
          <a:prstGeom prst="rect">
            <a:avLst/>
          </a:prstGeom>
          <a:noFill/>
        </p:spPr>
        <p:txBody>
          <a:bodyPr wrap="square" rtlCol="0">
            <a:spAutoFit/>
          </a:bodyPr>
          <a:lstStyle/>
          <a:p>
            <a:pPr algn="r" rtl="1">
              <a:lnSpc>
                <a:spcPct val="150000"/>
              </a:lnSpc>
              <a:spcBef>
                <a:spcPts val="600"/>
              </a:spcBef>
            </a:pPr>
            <a:r>
              <a:rPr lang="ar-SA" sz="1600" dirty="0">
                <a:solidFill>
                  <a:srgbClr val="1D5166"/>
                </a:solidFill>
                <a:latin typeface="Tajawal Medium" panose="00000600000000000000" pitchFamily="2" charset="-78"/>
                <a:cs typeface="Tajawal Medium" panose="00000600000000000000" pitchFamily="2" charset="-78"/>
              </a:rPr>
              <a:t>يعمل تطبيق بورد كمنصة تسهل عمل أعضاء مجلس الإدارة وسكرتير مجلس الإدارة على حد سواء. حيث دمج هذا التطبيق جميع الوظائف الهامة للمجلس والتي تتطلب عادة جهودا هائلة ووقتا طويلا ومتابعة مستمرة من سكرتير مجلس الإدارة والأعضاء وعمل على ميكنتها ودمجها مع لوائح هيئة أسواق المال والبورصة وإرشادات البنك المركزي، مما خلق نظام واحد يمكنهم من تقليل الجهد وتوفير الوقت وتجنب الأخطاء والعقوبات بشكل كبير</a:t>
            </a:r>
            <a:r>
              <a:rPr lang="en-US" sz="1600" dirty="0">
                <a:solidFill>
                  <a:srgbClr val="1D5166"/>
                </a:solidFill>
                <a:latin typeface="Tajawal Medium" panose="00000600000000000000" pitchFamily="2" charset="-78"/>
                <a:cs typeface="Tajawal Medium" panose="00000600000000000000" pitchFamily="2" charset="-78"/>
              </a:rPr>
              <a:t>.</a:t>
            </a:r>
          </a:p>
        </p:txBody>
      </p:sp>
      <p:grpSp>
        <p:nvGrpSpPr>
          <p:cNvPr id="23" name="Group 22">
            <a:extLst>
              <a:ext uri="{FF2B5EF4-FFF2-40B4-BE49-F238E27FC236}">
                <a16:creationId xmlns:a16="http://schemas.microsoft.com/office/drawing/2014/main" id="{82050916-1145-20AA-4B74-CF235F48CC72}"/>
              </a:ext>
            </a:extLst>
          </p:cNvPr>
          <p:cNvGrpSpPr/>
          <p:nvPr/>
        </p:nvGrpSpPr>
        <p:grpSpPr>
          <a:xfrm flipH="1">
            <a:off x="-162050" y="1212922"/>
            <a:ext cx="11997459" cy="5354298"/>
            <a:chOff x="336500" y="1212922"/>
            <a:chExt cx="11997459" cy="5354298"/>
          </a:xfrm>
        </p:grpSpPr>
        <p:grpSp>
          <p:nvGrpSpPr>
            <p:cNvPr id="10" name="Group 9">
              <a:extLst>
                <a:ext uri="{FF2B5EF4-FFF2-40B4-BE49-F238E27FC236}">
                  <a16:creationId xmlns:a16="http://schemas.microsoft.com/office/drawing/2014/main" id="{80B16645-B2A0-AFA1-F8EC-51F9D4240D41}"/>
                </a:ext>
              </a:extLst>
            </p:cNvPr>
            <p:cNvGrpSpPr/>
            <p:nvPr/>
          </p:nvGrpSpPr>
          <p:grpSpPr>
            <a:xfrm>
              <a:off x="9941327" y="1212922"/>
              <a:ext cx="1622322" cy="1372875"/>
              <a:chOff x="9845042" y="-468400"/>
              <a:chExt cx="1622322" cy="1372875"/>
            </a:xfrm>
          </p:grpSpPr>
          <p:sp>
            <p:nvSpPr>
              <p:cNvPr id="12" name="Freeform: Shape 11">
                <a:extLst>
                  <a:ext uri="{FF2B5EF4-FFF2-40B4-BE49-F238E27FC236}">
                    <a16:creationId xmlns:a16="http://schemas.microsoft.com/office/drawing/2014/main" id="{37B60943-7181-7DF9-422D-369F83CD8526}"/>
                  </a:ext>
                </a:extLst>
              </p:cNvPr>
              <p:cNvSpPr/>
              <p:nvPr/>
            </p:nvSpPr>
            <p:spPr>
              <a:xfrm>
                <a:off x="9925887" y="-468400"/>
                <a:ext cx="1541477" cy="1372875"/>
              </a:xfrm>
              <a:custGeom>
                <a:avLst/>
                <a:gdLst>
                  <a:gd name="connsiteX0" fmla="*/ 859302 w 1541477"/>
                  <a:gd name="connsiteY0" fmla="*/ 1372875 h 1372875"/>
                  <a:gd name="connsiteX1" fmla="*/ 97521 w 1541477"/>
                  <a:gd name="connsiteY1" fmla="*/ 712029 h 1372875"/>
                  <a:gd name="connsiteX2" fmla="*/ 67316 w 1541477"/>
                  <a:gd name="connsiteY2" fmla="*/ 645278 h 1372875"/>
                  <a:gd name="connsiteX3" fmla="*/ 5403 w 1541477"/>
                  <a:gd name="connsiteY3" fmla="*/ 496939 h 1372875"/>
                  <a:gd name="connsiteX4" fmla="*/ 43040 w 1541477"/>
                  <a:gd name="connsiteY4" fmla="*/ 405499 h 1372875"/>
                  <a:gd name="connsiteX5" fmla="*/ 134480 w 1541477"/>
                  <a:gd name="connsiteY5" fmla="*/ 443137 h 1372875"/>
                  <a:gd name="connsiteX6" fmla="*/ 195479 w 1541477"/>
                  <a:gd name="connsiteY6" fmla="*/ 589352 h 1372875"/>
                  <a:gd name="connsiteX7" fmla="*/ 225005 w 1541477"/>
                  <a:gd name="connsiteY7" fmla="*/ 654511 h 1372875"/>
                  <a:gd name="connsiteX8" fmla="*/ 925670 w 1541477"/>
                  <a:gd name="connsiteY8" fmla="*/ 1230612 h 1372875"/>
                  <a:gd name="connsiteX9" fmla="*/ 1398118 w 1541477"/>
                  <a:gd name="connsiteY9" fmla="*/ 759313 h 1372875"/>
                  <a:gd name="connsiteX10" fmla="*/ 1186185 w 1541477"/>
                  <a:gd name="connsiteY10" fmla="*/ 259932 h 1372875"/>
                  <a:gd name="connsiteX11" fmla="*/ 665185 w 1541477"/>
                  <a:gd name="connsiteY11" fmla="*/ 171442 h 1372875"/>
                  <a:gd name="connsiteX12" fmla="*/ 662205 w 1541477"/>
                  <a:gd name="connsiteY12" fmla="*/ 172563 h 1372875"/>
                  <a:gd name="connsiteX13" fmla="*/ 503071 w 1541477"/>
                  <a:gd name="connsiteY13" fmla="*/ 266333 h 1372875"/>
                  <a:gd name="connsiteX14" fmla="*/ 404758 w 1541477"/>
                  <a:gd name="connsiteY14" fmla="*/ 255832 h 1372875"/>
                  <a:gd name="connsiteX15" fmla="*/ 415259 w 1541477"/>
                  <a:gd name="connsiteY15" fmla="*/ 157520 h 1372875"/>
                  <a:gd name="connsiteX16" fmla="*/ 613182 w 1541477"/>
                  <a:gd name="connsiteY16" fmla="*/ 41597 h 1372875"/>
                  <a:gd name="connsiteX17" fmla="*/ 615660 w 1541477"/>
                  <a:gd name="connsiteY17" fmla="*/ 40683 h 1372875"/>
                  <a:gd name="connsiteX18" fmla="*/ 1272787 w 1541477"/>
                  <a:gd name="connsiteY18" fmla="*/ 150175 h 1372875"/>
                  <a:gd name="connsiteX19" fmla="*/ 1536989 w 1541477"/>
                  <a:gd name="connsiteY19" fmla="*/ 775212 h 1372875"/>
                  <a:gd name="connsiteX20" fmla="*/ 935345 w 1541477"/>
                  <a:gd name="connsiteY20" fmla="*/ 1370132 h 1372875"/>
                  <a:gd name="connsiteX21" fmla="*/ 859273 w 1541477"/>
                  <a:gd name="connsiteY21" fmla="*/ 1372875 h 13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1477" h="1372875">
                    <a:moveTo>
                      <a:pt x="859302" y="1372875"/>
                    </a:moveTo>
                    <a:cubicBezTo>
                      <a:pt x="395496" y="1372875"/>
                      <a:pt x="250579" y="1051390"/>
                      <a:pt x="97521" y="712029"/>
                    </a:cubicBezTo>
                    <a:cubicBezTo>
                      <a:pt x="87580" y="690025"/>
                      <a:pt x="77551" y="667755"/>
                      <a:pt x="67316" y="645278"/>
                    </a:cubicBezTo>
                    <a:lnTo>
                      <a:pt x="5403" y="496939"/>
                    </a:lnTo>
                    <a:cubicBezTo>
                      <a:pt x="-9464" y="461336"/>
                      <a:pt x="7408" y="420395"/>
                      <a:pt x="43040" y="405499"/>
                    </a:cubicBezTo>
                    <a:cubicBezTo>
                      <a:pt x="78702" y="390662"/>
                      <a:pt x="119584" y="407505"/>
                      <a:pt x="134480" y="443137"/>
                    </a:cubicBezTo>
                    <a:lnTo>
                      <a:pt x="195479" y="589352"/>
                    </a:lnTo>
                    <a:cubicBezTo>
                      <a:pt x="204889" y="609882"/>
                      <a:pt x="215006" y="632329"/>
                      <a:pt x="225005" y="654511"/>
                    </a:cubicBezTo>
                    <a:cubicBezTo>
                      <a:pt x="383668" y="1006289"/>
                      <a:pt x="498322" y="1260522"/>
                      <a:pt x="925670" y="1230612"/>
                    </a:cubicBezTo>
                    <a:cubicBezTo>
                      <a:pt x="1158310" y="1214360"/>
                      <a:pt x="1370273" y="1002927"/>
                      <a:pt x="1398118" y="759313"/>
                    </a:cubicBezTo>
                    <a:cubicBezTo>
                      <a:pt x="1419916" y="568557"/>
                      <a:pt x="1340688" y="381872"/>
                      <a:pt x="1186185" y="259932"/>
                    </a:cubicBezTo>
                    <a:cubicBezTo>
                      <a:pt x="1035811" y="141237"/>
                      <a:pt x="841073" y="108289"/>
                      <a:pt x="665185" y="171442"/>
                    </a:cubicBezTo>
                    <a:lnTo>
                      <a:pt x="662205" y="172563"/>
                    </a:lnTo>
                    <a:cubicBezTo>
                      <a:pt x="639434" y="180586"/>
                      <a:pt x="550885" y="227722"/>
                      <a:pt x="503071" y="266333"/>
                    </a:cubicBezTo>
                    <a:cubicBezTo>
                      <a:pt x="472984" y="290609"/>
                      <a:pt x="428975" y="285890"/>
                      <a:pt x="404758" y="255832"/>
                    </a:cubicBezTo>
                    <a:cubicBezTo>
                      <a:pt x="380512" y="225805"/>
                      <a:pt x="385202" y="181766"/>
                      <a:pt x="415259" y="157520"/>
                    </a:cubicBezTo>
                    <a:cubicBezTo>
                      <a:pt x="471922" y="111770"/>
                      <a:pt x="572476" y="56788"/>
                      <a:pt x="613182" y="41597"/>
                    </a:cubicBezTo>
                    <a:lnTo>
                      <a:pt x="615660" y="40683"/>
                    </a:lnTo>
                    <a:cubicBezTo>
                      <a:pt x="837976" y="-40050"/>
                      <a:pt x="1083625" y="862"/>
                      <a:pt x="1272787" y="150175"/>
                    </a:cubicBezTo>
                    <a:cubicBezTo>
                      <a:pt x="1465577" y="302319"/>
                      <a:pt x="1564332" y="535963"/>
                      <a:pt x="1536989" y="775212"/>
                    </a:cubicBezTo>
                    <a:cubicBezTo>
                      <a:pt x="1501268" y="1087730"/>
                      <a:pt x="1237007" y="1349042"/>
                      <a:pt x="935345" y="1370132"/>
                    </a:cubicBezTo>
                    <a:cubicBezTo>
                      <a:pt x="909093" y="1371961"/>
                      <a:pt x="883726" y="1372875"/>
                      <a:pt x="859273" y="1372875"/>
                    </a:cubicBezTo>
                    <a:close/>
                  </a:path>
                </a:pathLst>
              </a:custGeom>
              <a:solidFill>
                <a:srgbClr val="1D5166"/>
              </a:solidFill>
              <a:ln w="294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73E92BD-FC45-BA30-BF7D-CAB79D9632C9}"/>
                  </a:ext>
                </a:extLst>
              </p:cNvPr>
              <p:cNvSpPr/>
              <p:nvPr/>
            </p:nvSpPr>
            <p:spPr>
              <a:xfrm>
                <a:off x="9845042" y="-248967"/>
                <a:ext cx="139814" cy="139814"/>
              </a:xfrm>
              <a:custGeom>
                <a:avLst/>
                <a:gdLst>
                  <a:gd name="connsiteX0" fmla="*/ 139814 w 139814"/>
                  <a:gd name="connsiteY0" fmla="*/ 69907 h 139814"/>
                  <a:gd name="connsiteX1" fmla="*/ 69907 w 139814"/>
                  <a:gd name="connsiteY1" fmla="*/ 139815 h 139814"/>
                  <a:gd name="connsiteX2" fmla="*/ 0 w 139814"/>
                  <a:gd name="connsiteY2" fmla="*/ 69907 h 139814"/>
                  <a:gd name="connsiteX3" fmla="*/ 69907 w 139814"/>
                  <a:gd name="connsiteY3" fmla="*/ 0 h 139814"/>
                  <a:gd name="connsiteX4" fmla="*/ 139814 w 139814"/>
                  <a:gd name="connsiteY4" fmla="*/ 69907 h 13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14" h="139814">
                    <a:moveTo>
                      <a:pt x="139814" y="69907"/>
                    </a:moveTo>
                    <a:cubicBezTo>
                      <a:pt x="139814" y="108516"/>
                      <a:pt x="108516" y="139815"/>
                      <a:pt x="69907" y="139815"/>
                    </a:cubicBezTo>
                    <a:cubicBezTo>
                      <a:pt x="31299" y="139815"/>
                      <a:pt x="0" y="108516"/>
                      <a:pt x="0" y="69907"/>
                    </a:cubicBezTo>
                    <a:cubicBezTo>
                      <a:pt x="0" y="31299"/>
                      <a:pt x="31299" y="0"/>
                      <a:pt x="69907" y="0"/>
                    </a:cubicBezTo>
                    <a:cubicBezTo>
                      <a:pt x="108516" y="0"/>
                      <a:pt x="139814" y="31299"/>
                      <a:pt x="139814" y="69907"/>
                    </a:cubicBezTo>
                    <a:close/>
                  </a:path>
                </a:pathLst>
              </a:custGeom>
              <a:solidFill>
                <a:srgbClr val="2A66BC"/>
              </a:solidFill>
              <a:ln w="2944" cap="flat">
                <a:noFill/>
                <a:prstDash val="solid"/>
                <a:miter/>
              </a:ln>
            </p:spPr>
            <p:txBody>
              <a:bodyPr rtlCol="0" anchor="ctr"/>
              <a:lstStyle/>
              <a:p>
                <a:endParaRPr lang="en-US"/>
              </a:p>
            </p:txBody>
          </p:sp>
        </p:grpSp>
        <p:pic>
          <p:nvPicPr>
            <p:cNvPr id="14" name="Picture 13" descr="A computer with a blank screen&#10;&#10;AI-generated content may be incorrect.">
              <a:extLst>
                <a:ext uri="{FF2B5EF4-FFF2-40B4-BE49-F238E27FC236}">
                  <a16:creationId xmlns:a16="http://schemas.microsoft.com/office/drawing/2014/main" id="{A4F73916-0628-52E3-8EB5-E6E02274CE84}"/>
                </a:ext>
              </a:extLst>
            </p:cNvPr>
            <p:cNvPicPr/>
            <p:nvPr/>
          </p:nvPicPr>
          <p:blipFill>
            <a:blip r:embed="rId6">
              <a:extLst>
                <a:ext uri="{28A0092B-C50C-407E-A947-70E740481C1C}">
                  <a14:useLocalDpi xmlns:a14="http://schemas.microsoft.com/office/drawing/2010/main" val="0"/>
                </a:ext>
              </a:extLst>
            </a:blip>
            <a:stretch>
              <a:fillRect/>
            </a:stretch>
          </p:blipFill>
          <p:spPr>
            <a:xfrm>
              <a:off x="4548851" y="1300194"/>
              <a:ext cx="7785108" cy="5029200"/>
            </a:xfrm>
            <a:prstGeom prst="rect">
              <a:avLst/>
            </a:prstGeom>
          </p:spPr>
        </p:pic>
        <p:pic>
          <p:nvPicPr>
            <p:cNvPr id="15" name="Graphic 14">
              <a:extLst>
                <a:ext uri="{FF2B5EF4-FFF2-40B4-BE49-F238E27FC236}">
                  <a16:creationId xmlns:a16="http://schemas.microsoft.com/office/drawing/2014/main" id="{91419B7B-928F-68FB-AC61-438E3429B8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6500" y="5972860"/>
              <a:ext cx="685800" cy="548640"/>
            </a:xfrm>
            <a:prstGeom prst="rect">
              <a:avLst/>
            </a:prstGeom>
          </p:spPr>
        </p:pic>
        <p:grpSp>
          <p:nvGrpSpPr>
            <p:cNvPr id="16" name="Group 15">
              <a:extLst>
                <a:ext uri="{FF2B5EF4-FFF2-40B4-BE49-F238E27FC236}">
                  <a16:creationId xmlns:a16="http://schemas.microsoft.com/office/drawing/2014/main" id="{EDBCE36F-CAFF-44C7-38C5-9ED6FE4CB971}"/>
                </a:ext>
              </a:extLst>
            </p:cNvPr>
            <p:cNvGrpSpPr/>
            <p:nvPr/>
          </p:nvGrpSpPr>
          <p:grpSpPr>
            <a:xfrm>
              <a:off x="1373087" y="6475780"/>
              <a:ext cx="9137333" cy="91440"/>
              <a:chOff x="1373087" y="6475780"/>
              <a:chExt cx="9137333" cy="91440"/>
            </a:xfrm>
          </p:grpSpPr>
          <p:sp>
            <p:nvSpPr>
              <p:cNvPr id="17" name="Graphic 2">
                <a:extLst>
                  <a:ext uri="{FF2B5EF4-FFF2-40B4-BE49-F238E27FC236}">
                    <a16:creationId xmlns:a16="http://schemas.microsoft.com/office/drawing/2014/main" id="{800E7C94-8207-DEC5-96DE-47B88CF89AB5}"/>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59A6F13E-1D09-7D23-1993-B98911E34E25}"/>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0D0E4E-DAAA-6D5E-B670-29A1A01D1122}"/>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Graphic 20">
              <a:extLst>
                <a:ext uri="{FF2B5EF4-FFF2-40B4-BE49-F238E27FC236}">
                  <a16:creationId xmlns:a16="http://schemas.microsoft.com/office/drawing/2014/main" id="{3E69D18C-0DE5-D686-3ABB-FD36BE129294}"/>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15692"/>
            <a:stretch/>
          </p:blipFill>
          <p:spPr>
            <a:xfrm flipH="1">
              <a:off x="6577935" y="3218126"/>
              <a:ext cx="3634160" cy="1115673"/>
            </a:xfrm>
            <a:prstGeom prst="rect">
              <a:avLst/>
            </a:prstGeom>
          </p:spPr>
        </p:pic>
      </p:grpSp>
    </p:spTree>
    <p:extLst>
      <p:ext uri="{BB962C8B-B14F-4D97-AF65-F5344CB8AC3E}">
        <p14:creationId xmlns:p14="http://schemas.microsoft.com/office/powerpoint/2010/main" val="234166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109839C5-86A4-618F-D1E0-427B945A5AC5}"/>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BCBB99C7-A264-ACEA-EB77-5BE56AE62027}"/>
              </a:ext>
            </a:extLst>
          </p:cNvPr>
          <p:cNvGrpSpPr>
            <a:grpSpLocks/>
          </p:cNvGrpSpPr>
          <p:nvPr/>
        </p:nvGrpSpPr>
        <p:grpSpPr>
          <a:xfrm flipH="1">
            <a:off x="1" y="1"/>
            <a:ext cx="12191999" cy="6861095"/>
            <a:chOff x="1" y="1"/>
            <a:chExt cx="12191999" cy="6861095"/>
          </a:xfrm>
          <a:solidFill>
            <a:srgbClr val="D4E0F2">
              <a:alpha val="60000"/>
            </a:srgbClr>
          </a:solidFill>
        </p:grpSpPr>
        <p:sp>
          <p:nvSpPr>
            <p:cNvPr id="38" name="Freeform: Shape 37">
              <a:extLst>
                <a:ext uri="{FF2B5EF4-FFF2-40B4-BE49-F238E27FC236}">
                  <a16:creationId xmlns:a16="http://schemas.microsoft.com/office/drawing/2014/main" id="{ABA12821-214A-5E7F-F6F8-182CA8F2EBE6}"/>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39" name="Freeform: Shape 38">
              <a:extLst>
                <a:ext uri="{FF2B5EF4-FFF2-40B4-BE49-F238E27FC236}">
                  <a16:creationId xmlns:a16="http://schemas.microsoft.com/office/drawing/2014/main" id="{4547852D-7667-0678-9D1C-A43C0456955F}"/>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40" name="Freeform: Shape 39">
              <a:extLst>
                <a:ext uri="{FF2B5EF4-FFF2-40B4-BE49-F238E27FC236}">
                  <a16:creationId xmlns:a16="http://schemas.microsoft.com/office/drawing/2014/main" id="{088D4153-3BF6-ED3D-E49F-F492DD225265}"/>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41" name="Graphic 40">
              <a:extLst>
                <a:ext uri="{FF2B5EF4-FFF2-40B4-BE49-F238E27FC236}">
                  <a16:creationId xmlns:a16="http://schemas.microsoft.com/office/drawing/2014/main" id="{2246A7F6-F2E0-92E1-AE85-6D8134A595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9EA7F1C1-5711-686B-FCEE-90727B09E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724FD1AB-777A-5662-0D26-EDD45F08D5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40AA83C9-5D1D-1DA4-9788-5785929B644B}"/>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35C43D96-208A-5C62-A402-C2DCF8CF68FF}"/>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F187AE18-D041-DB61-BFB7-90577FA5C0C3}"/>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B858159-CF41-DE1C-913F-7C67AC094279}"/>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47508E7-FADD-FB5E-B10A-6FF4B1A52AC7}"/>
              </a:ext>
            </a:extLst>
          </p:cNvPr>
          <p:cNvSpPr txBox="1"/>
          <p:nvPr/>
        </p:nvSpPr>
        <p:spPr>
          <a:xfrm>
            <a:off x="4861019" y="975145"/>
            <a:ext cx="6813910" cy="553998"/>
          </a:xfrm>
          <a:prstGeom prst="rect">
            <a:avLst/>
          </a:prstGeom>
          <a:noFill/>
        </p:spPr>
        <p:txBody>
          <a:bodyPr wrap="square" rtlCol="0">
            <a:spAutoFit/>
          </a:bodyPr>
          <a:lstStyle/>
          <a:p>
            <a:pPr algn="r" rtl="1"/>
            <a:r>
              <a:rPr lang="ar-SA" sz="3000" dirty="0">
                <a:solidFill>
                  <a:srgbClr val="2A66BC"/>
                </a:solidFill>
                <a:latin typeface="Tajawal ExtraBold" panose="00000800000000000000" pitchFamily="2" charset="-78"/>
                <a:cs typeface="Tajawal ExtraBold" panose="00000800000000000000" pitchFamily="2" charset="-78"/>
              </a:rPr>
              <a:t>قيم فريق بورد</a:t>
            </a:r>
            <a:endParaRPr lang="en-US" sz="3000" dirty="0">
              <a:solidFill>
                <a:srgbClr val="2A66BC"/>
              </a:solidFill>
              <a:latin typeface="Tajawal ExtraBold" panose="00000800000000000000" pitchFamily="2" charset="-78"/>
              <a:cs typeface="Tajawal ExtraBold" panose="00000800000000000000" pitchFamily="2" charset="-78"/>
            </a:endParaRPr>
          </a:p>
        </p:txBody>
      </p:sp>
      <p:sp>
        <p:nvSpPr>
          <p:cNvPr id="8" name="TextBox 7">
            <a:extLst>
              <a:ext uri="{FF2B5EF4-FFF2-40B4-BE49-F238E27FC236}">
                <a16:creationId xmlns:a16="http://schemas.microsoft.com/office/drawing/2014/main" id="{6E43878E-8E37-D9EB-0B0F-5076716161C0}"/>
              </a:ext>
            </a:extLst>
          </p:cNvPr>
          <p:cNvSpPr txBox="1"/>
          <p:nvPr/>
        </p:nvSpPr>
        <p:spPr>
          <a:xfrm>
            <a:off x="6727630" y="2241198"/>
            <a:ext cx="3905979" cy="1151854"/>
          </a:xfrm>
          <a:prstGeom prst="rect">
            <a:avLst/>
          </a:prstGeom>
          <a:noFill/>
        </p:spPr>
        <p:txBody>
          <a:bodyPr wrap="square" rtlCol="0">
            <a:spAutoFit/>
          </a:bodyPr>
          <a:lstStyle/>
          <a:p>
            <a:pPr algn="just" rtl="1"/>
            <a:r>
              <a:rPr lang="ar-SA" dirty="0">
                <a:solidFill>
                  <a:srgbClr val="2A66BC"/>
                </a:solidFill>
                <a:latin typeface="Tajawal ExtraBold" panose="00000800000000000000" pitchFamily="2" charset="-78"/>
                <a:cs typeface="Tajawal ExtraBold" panose="00000800000000000000" pitchFamily="2" charset="-78"/>
              </a:rPr>
              <a:t>التعاون</a:t>
            </a:r>
          </a:p>
          <a:p>
            <a:pPr algn="just"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نحن نعتبر عملائنا شركاء لنا، فنعمل معاً بشكل وثيق لبناء أفضل الحلول. من خلال مساعدة بعضنا البعض نستثمر في نمو بعضنا البعض</a:t>
            </a:r>
            <a:r>
              <a:rPr lang="en-US" sz="1400" dirty="0">
                <a:solidFill>
                  <a:srgbClr val="1D5166"/>
                </a:solidFill>
                <a:latin typeface="Tajawal" panose="00000500000000000000" pitchFamily="2" charset="-78"/>
                <a:cs typeface="Tajawal" panose="00000500000000000000" pitchFamily="2" charset="-78"/>
              </a:rPr>
              <a:t>.</a:t>
            </a:r>
          </a:p>
        </p:txBody>
      </p:sp>
      <p:sp>
        <p:nvSpPr>
          <p:cNvPr id="9" name="TextBox 8">
            <a:extLst>
              <a:ext uri="{FF2B5EF4-FFF2-40B4-BE49-F238E27FC236}">
                <a16:creationId xmlns:a16="http://schemas.microsoft.com/office/drawing/2014/main" id="{7CAB4256-C043-348C-D756-C9B334943071}"/>
              </a:ext>
            </a:extLst>
          </p:cNvPr>
          <p:cNvSpPr txBox="1"/>
          <p:nvPr/>
        </p:nvSpPr>
        <p:spPr>
          <a:xfrm>
            <a:off x="1030315" y="2241198"/>
            <a:ext cx="3797927" cy="1151854"/>
          </a:xfrm>
          <a:prstGeom prst="rect">
            <a:avLst/>
          </a:prstGeom>
          <a:noFill/>
        </p:spPr>
        <p:txBody>
          <a:bodyPr wrap="square" rtlCol="0">
            <a:spAutoFit/>
          </a:bodyPr>
          <a:lstStyle/>
          <a:p>
            <a:pPr algn="just" rtl="1"/>
            <a:r>
              <a:rPr lang="ar-SA" dirty="0">
                <a:solidFill>
                  <a:srgbClr val="2A66BC"/>
                </a:solidFill>
                <a:latin typeface="Tajawal ExtraBold" panose="00000800000000000000" pitchFamily="2" charset="-78"/>
                <a:cs typeface="Tajawal ExtraBold" panose="00000800000000000000" pitchFamily="2" charset="-78"/>
              </a:rPr>
              <a:t>المرونة</a:t>
            </a:r>
          </a:p>
          <a:p>
            <a:pPr algn="just"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نحن نقدم حلولاً مبتكرة في التصميم التفني والتطوير التي تحقق التوازن الصحيح بين احتياجات العملاء وأهداف العمل.</a:t>
            </a:r>
            <a:endParaRPr lang="en-US" sz="1400" dirty="0">
              <a:solidFill>
                <a:srgbClr val="1D5166"/>
              </a:solidFill>
              <a:latin typeface="Tajawal" panose="00000500000000000000" pitchFamily="2" charset="-78"/>
              <a:cs typeface="Tajawal" panose="00000500000000000000" pitchFamily="2" charset="-78"/>
            </a:endParaRPr>
          </a:p>
        </p:txBody>
      </p:sp>
      <p:sp>
        <p:nvSpPr>
          <p:cNvPr id="11" name="TextBox 10">
            <a:extLst>
              <a:ext uri="{FF2B5EF4-FFF2-40B4-BE49-F238E27FC236}">
                <a16:creationId xmlns:a16="http://schemas.microsoft.com/office/drawing/2014/main" id="{9B247B8F-BB7F-9C08-B34F-02AB7CDDF461}"/>
              </a:ext>
            </a:extLst>
          </p:cNvPr>
          <p:cNvSpPr txBox="1"/>
          <p:nvPr/>
        </p:nvSpPr>
        <p:spPr>
          <a:xfrm>
            <a:off x="6727630" y="3790217"/>
            <a:ext cx="3905979" cy="1151854"/>
          </a:xfrm>
          <a:prstGeom prst="rect">
            <a:avLst/>
          </a:prstGeom>
          <a:noFill/>
        </p:spPr>
        <p:txBody>
          <a:bodyPr wrap="square" rtlCol="0">
            <a:spAutoFit/>
          </a:bodyPr>
          <a:lstStyle/>
          <a:p>
            <a:pPr algn="just" rtl="1"/>
            <a:r>
              <a:rPr lang="ar-SA" dirty="0">
                <a:solidFill>
                  <a:srgbClr val="2A66BC"/>
                </a:solidFill>
                <a:latin typeface="Tajawal ExtraBold" panose="00000800000000000000" pitchFamily="2" charset="-78"/>
                <a:cs typeface="Tajawal ExtraBold" panose="00000800000000000000" pitchFamily="2" charset="-78"/>
              </a:rPr>
              <a:t>التحسين الذاتي</a:t>
            </a:r>
          </a:p>
          <a:p>
            <a:pPr algn="just"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نحن نتطور، ونتحقق، ونتحسن باستمرار للتأكد من أننا نقدم أفضل تجربة لعملائنا. نحن لا نخشى ارتكاب الأخطاء، بل نتعلم من الآخرين ومن تحدياتنا ونجاحاتنا</a:t>
            </a:r>
            <a:r>
              <a:rPr lang="en-US" sz="1400" dirty="0">
                <a:solidFill>
                  <a:srgbClr val="1D5166"/>
                </a:solidFill>
                <a:latin typeface="Tajawal" panose="00000500000000000000" pitchFamily="2" charset="-78"/>
                <a:cs typeface="Tajawal" panose="00000500000000000000" pitchFamily="2" charset="-78"/>
              </a:rPr>
              <a:t>.</a:t>
            </a:r>
            <a:endParaRPr lang="ar-SA" sz="1400" dirty="0">
              <a:solidFill>
                <a:srgbClr val="1D5166"/>
              </a:solidFill>
              <a:latin typeface="Tajawal" panose="00000500000000000000" pitchFamily="2" charset="-78"/>
              <a:cs typeface="Tajawal" panose="00000500000000000000" pitchFamily="2" charset="-78"/>
            </a:endParaRPr>
          </a:p>
        </p:txBody>
      </p:sp>
      <p:sp>
        <p:nvSpPr>
          <p:cNvPr id="22" name="TextBox 21">
            <a:extLst>
              <a:ext uri="{FF2B5EF4-FFF2-40B4-BE49-F238E27FC236}">
                <a16:creationId xmlns:a16="http://schemas.microsoft.com/office/drawing/2014/main" id="{F1CD7AFB-F432-87F4-89C4-46DA6271CD9F}"/>
              </a:ext>
            </a:extLst>
          </p:cNvPr>
          <p:cNvSpPr txBox="1"/>
          <p:nvPr/>
        </p:nvSpPr>
        <p:spPr>
          <a:xfrm>
            <a:off x="1030315" y="3790217"/>
            <a:ext cx="3797927" cy="1625830"/>
          </a:xfrm>
          <a:prstGeom prst="rect">
            <a:avLst/>
          </a:prstGeom>
          <a:noFill/>
        </p:spPr>
        <p:txBody>
          <a:bodyPr wrap="square" rtlCol="0">
            <a:spAutoFit/>
          </a:bodyPr>
          <a:lstStyle/>
          <a:p>
            <a:pPr algn="just" rtl="1"/>
            <a:r>
              <a:rPr lang="ar-SA" dirty="0">
                <a:solidFill>
                  <a:srgbClr val="2A66BC"/>
                </a:solidFill>
                <a:latin typeface="Tajawal ExtraBold" panose="00000800000000000000" pitchFamily="2" charset="-78"/>
                <a:cs typeface="Tajawal ExtraBold" panose="00000800000000000000" pitchFamily="2" charset="-78"/>
              </a:rPr>
              <a:t>التميز</a:t>
            </a:r>
          </a:p>
          <a:p>
            <a:pPr algn="just"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سوف نقوم بتقديم أفضل المنتجات والخدمات التي نقدر على توفيرها. سنتحدى العملية، المنتج، وآرائنا. سنكون أول من يكيف التقنيات الجديدة لنقدم لعملائنا أفضل الحلول. نحن نسعى جاهدين لأن نكون معروفين كرواد الابتكار في تطوير التطبيقات</a:t>
            </a:r>
            <a:r>
              <a:rPr lang="en-US" sz="1400" dirty="0">
                <a:solidFill>
                  <a:srgbClr val="1D5166"/>
                </a:solidFill>
                <a:latin typeface="Tajawal" panose="00000500000000000000" pitchFamily="2" charset="-78"/>
                <a:cs typeface="Tajawal" panose="00000500000000000000" pitchFamily="2" charset="-78"/>
              </a:rPr>
              <a:t>.</a:t>
            </a:r>
          </a:p>
        </p:txBody>
      </p:sp>
      <p:pic>
        <p:nvPicPr>
          <p:cNvPr id="27" name="Graphic 26">
            <a:extLst>
              <a:ext uri="{FF2B5EF4-FFF2-40B4-BE49-F238E27FC236}">
                <a16:creationId xmlns:a16="http://schemas.microsoft.com/office/drawing/2014/main" id="{42654375-EB99-605D-7310-0683B04B39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51969" y="2330588"/>
            <a:ext cx="822960" cy="822960"/>
          </a:xfrm>
          <a:prstGeom prst="rect">
            <a:avLst/>
          </a:prstGeom>
        </p:spPr>
      </p:pic>
      <p:pic>
        <p:nvPicPr>
          <p:cNvPr id="31" name="Graphic 30">
            <a:extLst>
              <a:ext uri="{FF2B5EF4-FFF2-40B4-BE49-F238E27FC236}">
                <a16:creationId xmlns:a16="http://schemas.microsoft.com/office/drawing/2014/main" id="{B5CC26C2-115A-DD22-235A-CC4C7915DD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95283" y="3845560"/>
            <a:ext cx="736333" cy="822960"/>
          </a:xfrm>
          <a:prstGeom prst="rect">
            <a:avLst/>
          </a:prstGeom>
        </p:spPr>
      </p:pic>
      <p:pic>
        <p:nvPicPr>
          <p:cNvPr id="33" name="Graphic 32">
            <a:extLst>
              <a:ext uri="{FF2B5EF4-FFF2-40B4-BE49-F238E27FC236}">
                <a16:creationId xmlns:a16="http://schemas.microsoft.com/office/drawing/2014/main" id="{A3229D03-D3D7-7B35-FAD6-582BCDBAD1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20283" y="3891721"/>
            <a:ext cx="689506" cy="822960"/>
          </a:xfrm>
          <a:prstGeom prst="rect">
            <a:avLst/>
          </a:prstGeom>
        </p:spPr>
      </p:pic>
      <p:pic>
        <p:nvPicPr>
          <p:cNvPr id="35" name="Graphic 34">
            <a:extLst>
              <a:ext uri="{FF2B5EF4-FFF2-40B4-BE49-F238E27FC236}">
                <a16:creationId xmlns:a16="http://schemas.microsoft.com/office/drawing/2014/main" id="{38DBEEFB-E421-4771-0AED-73A151832C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24163" y="2330588"/>
            <a:ext cx="881745" cy="822960"/>
          </a:xfrm>
          <a:prstGeom prst="rect">
            <a:avLst/>
          </a:prstGeom>
        </p:spPr>
      </p:pic>
    </p:spTree>
    <p:extLst>
      <p:ext uri="{BB962C8B-B14F-4D97-AF65-F5344CB8AC3E}">
        <p14:creationId xmlns:p14="http://schemas.microsoft.com/office/powerpoint/2010/main" val="3043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7691EA3F-C2AF-41A3-5EFC-0A4C315B8DAB}"/>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6860B244-EA6C-338D-BB19-47CD2328FDFC}"/>
              </a:ext>
            </a:extLst>
          </p:cNvPr>
          <p:cNvGrpSpPr>
            <a:grpSpLocks/>
          </p:cNvGrpSpPr>
          <p:nvPr/>
        </p:nvGrpSpPr>
        <p:grpSpPr>
          <a:xfrm flipH="1">
            <a:off x="1" y="1"/>
            <a:ext cx="12191999" cy="6861095"/>
            <a:chOff x="1" y="1"/>
            <a:chExt cx="12191999" cy="6861095"/>
          </a:xfrm>
          <a:solidFill>
            <a:srgbClr val="D4E0F2">
              <a:alpha val="60000"/>
            </a:srgbClr>
          </a:solidFill>
        </p:grpSpPr>
        <p:sp>
          <p:nvSpPr>
            <p:cNvPr id="38" name="Freeform: Shape 37">
              <a:extLst>
                <a:ext uri="{FF2B5EF4-FFF2-40B4-BE49-F238E27FC236}">
                  <a16:creationId xmlns:a16="http://schemas.microsoft.com/office/drawing/2014/main" id="{88E5A083-4364-24E2-749C-00DA2BCCB005}"/>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39" name="Freeform: Shape 38">
              <a:extLst>
                <a:ext uri="{FF2B5EF4-FFF2-40B4-BE49-F238E27FC236}">
                  <a16:creationId xmlns:a16="http://schemas.microsoft.com/office/drawing/2014/main" id="{9FB88C0E-2B6A-B154-8211-AE611D9F305B}"/>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40" name="Freeform: Shape 39">
              <a:extLst>
                <a:ext uri="{FF2B5EF4-FFF2-40B4-BE49-F238E27FC236}">
                  <a16:creationId xmlns:a16="http://schemas.microsoft.com/office/drawing/2014/main" id="{C8544BD6-433A-9321-E7F4-B4FEC4BA8A9C}"/>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41" name="Graphic 40">
              <a:extLst>
                <a:ext uri="{FF2B5EF4-FFF2-40B4-BE49-F238E27FC236}">
                  <a16:creationId xmlns:a16="http://schemas.microsoft.com/office/drawing/2014/main" id="{EA7B1C16-3C35-B2B0-F12E-E5D2E4AC22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0333D5BA-E253-A94E-18E2-E315D4DE01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863875FB-A429-7343-05BF-67EE6ECC4C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6DE52D6E-E76B-2676-CAFA-89F0EEAC97BA}"/>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12CB09E6-8B6E-33BB-8F93-D2E73353BC29}"/>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086CB65A-3BB8-1417-6CBD-20755EA8648A}"/>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E7F297B-0359-F8C4-B432-24330B60C443}"/>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7D6BE36-600C-600C-2D63-B8271E14CFF6}"/>
              </a:ext>
            </a:extLst>
          </p:cNvPr>
          <p:cNvSpPr txBox="1"/>
          <p:nvPr/>
        </p:nvSpPr>
        <p:spPr>
          <a:xfrm>
            <a:off x="1109173" y="641297"/>
            <a:ext cx="9433183" cy="461665"/>
          </a:xfrm>
          <a:prstGeom prst="rect">
            <a:avLst/>
          </a:prstGeom>
          <a:noFill/>
        </p:spPr>
        <p:txBody>
          <a:bodyPr wrap="square" rtlCol="0">
            <a:spAutoFit/>
          </a:bodyPr>
          <a:lstStyle/>
          <a:p>
            <a:pPr algn="ctr" rtl="1"/>
            <a:r>
              <a:rPr lang="ar-EG" sz="2400" b="1" dirty="0">
                <a:solidFill>
                  <a:srgbClr val="2A66BC"/>
                </a:solidFill>
                <a:latin typeface="Tajawal" panose="00000500000000000000" pitchFamily="2" charset="-78"/>
                <a:cs typeface="Tajawal" panose="00000500000000000000" pitchFamily="2" charset="-78"/>
              </a:rPr>
              <a:t>ما يُميز نظام بورد هو خصائصه المتقدمة لكل أطراف مجلس الإدارة</a:t>
            </a:r>
            <a:endParaRPr lang="en-US" sz="2400" b="1" dirty="0">
              <a:solidFill>
                <a:srgbClr val="2A66BC"/>
              </a:solidFill>
              <a:latin typeface="Tajawal" panose="00000500000000000000" pitchFamily="2" charset="-78"/>
              <a:cs typeface="Tajawal" panose="00000500000000000000" pitchFamily="2" charset="-78"/>
            </a:endParaRPr>
          </a:p>
        </p:txBody>
      </p:sp>
      <p:sp>
        <p:nvSpPr>
          <p:cNvPr id="3" name="TextBox 2">
            <a:extLst>
              <a:ext uri="{FF2B5EF4-FFF2-40B4-BE49-F238E27FC236}">
                <a16:creationId xmlns:a16="http://schemas.microsoft.com/office/drawing/2014/main" id="{8E4185B4-71B2-5C29-5511-1B8CEF00D51C}"/>
              </a:ext>
            </a:extLst>
          </p:cNvPr>
          <p:cNvSpPr txBox="1"/>
          <p:nvPr/>
        </p:nvSpPr>
        <p:spPr>
          <a:xfrm>
            <a:off x="5825765" y="1579304"/>
            <a:ext cx="5849164" cy="1754326"/>
          </a:xfrm>
          <a:prstGeom prst="rect">
            <a:avLst/>
          </a:prstGeom>
          <a:noFill/>
        </p:spPr>
        <p:txBody>
          <a:bodyPr wrap="square" rtlCol="0">
            <a:spAutoFit/>
          </a:bodyPr>
          <a:lstStyle/>
          <a:p>
            <a:pPr lvl="1" algn="r" rtl="1">
              <a:lnSpc>
                <a:spcPct val="200000"/>
              </a:lnSpc>
              <a:spcBef>
                <a:spcPts val="600"/>
              </a:spcBef>
            </a:pPr>
            <a:r>
              <a:rPr lang="ar-SA" sz="1600" b="1" dirty="0">
                <a:solidFill>
                  <a:srgbClr val="2A66BC"/>
                </a:solidFill>
                <a:latin typeface="Tajawal ExtraBold" panose="00000800000000000000" pitchFamily="2" charset="-78"/>
                <a:cs typeface="Tajawal ExtraBold" panose="00000800000000000000" pitchFamily="2" charset="-78"/>
              </a:rPr>
              <a:t>1</a:t>
            </a:r>
            <a:r>
              <a:rPr lang="en-US" sz="1600" b="1" dirty="0">
                <a:solidFill>
                  <a:srgbClr val="2A66BC"/>
                </a:solidFill>
                <a:latin typeface="Tajawal ExtraBold" panose="00000800000000000000" pitchFamily="2" charset="-78"/>
                <a:cs typeface="Tajawal ExtraBold" panose="00000800000000000000" pitchFamily="2" charset="-78"/>
              </a:rPr>
              <a:t> .</a:t>
            </a:r>
            <a:r>
              <a:rPr lang="ar-SA" sz="1600" b="1" dirty="0">
                <a:solidFill>
                  <a:srgbClr val="2A66BC"/>
                </a:solidFill>
                <a:latin typeface="Tajawal ExtraBold" panose="00000800000000000000" pitchFamily="2" charset="-78"/>
                <a:cs typeface="Tajawal ExtraBold" panose="00000800000000000000" pitchFamily="2" charset="-78"/>
              </a:rPr>
              <a:t>اجتماعات المجلس، اللجان، والجمعية العمومية</a:t>
            </a:r>
            <a:endParaRPr lang="en-US" sz="1600" b="1" dirty="0">
              <a:solidFill>
                <a:srgbClr val="2A66BC"/>
              </a:solidFill>
              <a:latin typeface="Tajawal ExtraBold" panose="00000800000000000000" pitchFamily="2" charset="-78"/>
              <a:cs typeface="Tajawal ExtraBold" panose="00000800000000000000" pitchFamily="2" charset="-78"/>
            </a:endParaRPr>
          </a:p>
          <a:p>
            <a:pPr lvl="2" indent="-182880" algn="r" rtl="1">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قبول / رفض الاجتماع مع إضافة السبب</a:t>
            </a:r>
            <a:r>
              <a:rPr lang="en-US" sz="1400" dirty="0">
                <a:solidFill>
                  <a:srgbClr val="1D5166"/>
                </a:solidFill>
                <a:latin typeface="Tajawal" panose="00000500000000000000" pitchFamily="2" charset="-78"/>
                <a:cs typeface="Tajawal" panose="00000500000000000000" pitchFamily="2" charset="-78"/>
              </a:rPr>
              <a:t>.</a:t>
            </a:r>
            <a:endParaRPr lang="ar-SA" sz="1400" dirty="0">
              <a:solidFill>
                <a:srgbClr val="1D5166"/>
              </a:solidFill>
              <a:latin typeface="Tajawal" panose="00000500000000000000" pitchFamily="2" charset="-78"/>
              <a:cs typeface="Tajawal" panose="00000500000000000000" pitchFamily="2" charset="-78"/>
            </a:endParaRPr>
          </a:p>
          <a:p>
            <a:pPr lvl="2" indent="-182880" algn="r" rtl="1">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حضور الاجتماع عبر الإنترنت</a:t>
            </a:r>
            <a:r>
              <a:rPr lang="en-US" sz="1400" dirty="0">
                <a:solidFill>
                  <a:srgbClr val="1D5166"/>
                </a:solidFill>
                <a:latin typeface="Tajawal" panose="00000500000000000000" pitchFamily="2" charset="-78"/>
                <a:cs typeface="Tajawal" panose="00000500000000000000" pitchFamily="2" charset="-78"/>
              </a:rPr>
              <a:t>.</a:t>
            </a:r>
            <a:r>
              <a:rPr lang="ar-SA" sz="1400" dirty="0">
                <a:solidFill>
                  <a:srgbClr val="1D5166"/>
                </a:solidFill>
                <a:latin typeface="Tajawal" panose="00000500000000000000" pitchFamily="2" charset="-78"/>
                <a:cs typeface="Tajawal" panose="00000500000000000000" pitchFamily="2" charset="-78"/>
              </a:rPr>
              <a:t> </a:t>
            </a:r>
          </a:p>
          <a:p>
            <a:pPr lvl="2" indent="-182880" algn="r" rtl="1">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عرض جدول أعمال الاجتماع</a:t>
            </a:r>
            <a:r>
              <a:rPr lang="en-US" sz="1400" dirty="0">
                <a:solidFill>
                  <a:srgbClr val="1D5166"/>
                </a:solidFill>
                <a:latin typeface="Tajawal" panose="00000500000000000000" pitchFamily="2" charset="-78"/>
                <a:cs typeface="Tajawal" panose="00000500000000000000" pitchFamily="2" charset="-78"/>
              </a:rPr>
              <a:t>.</a:t>
            </a:r>
            <a:endParaRPr lang="ar-EG" sz="1400" dirty="0">
              <a:solidFill>
                <a:srgbClr val="1D5166"/>
              </a:solidFill>
              <a:latin typeface="Tajawal" panose="00000500000000000000" pitchFamily="2" charset="-78"/>
              <a:cs typeface="Tajawal" panose="00000500000000000000" pitchFamily="2" charset="-78"/>
            </a:endParaRPr>
          </a:p>
          <a:p>
            <a:pPr lvl="2" indent="-182880" algn="r" rtl="1">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عرض محاضر الاجتماع وغيرها من الملفات المتعلقة بالاجتماع</a:t>
            </a:r>
            <a:r>
              <a:rPr lang="en-US" sz="1400" dirty="0">
                <a:solidFill>
                  <a:srgbClr val="1D5166"/>
                </a:solidFill>
                <a:latin typeface="Tajawal" panose="00000500000000000000" pitchFamily="2" charset="-78"/>
                <a:cs typeface="Tajawal" panose="00000500000000000000" pitchFamily="2" charset="-78"/>
              </a:rPr>
              <a:t>.</a:t>
            </a:r>
          </a:p>
        </p:txBody>
      </p:sp>
      <p:sp>
        <p:nvSpPr>
          <p:cNvPr id="4" name="TextBox 3">
            <a:extLst>
              <a:ext uri="{FF2B5EF4-FFF2-40B4-BE49-F238E27FC236}">
                <a16:creationId xmlns:a16="http://schemas.microsoft.com/office/drawing/2014/main" id="{5AE2E90D-0066-29EA-20FC-28622285CCC6}"/>
              </a:ext>
            </a:extLst>
          </p:cNvPr>
          <p:cNvSpPr txBox="1"/>
          <p:nvPr/>
        </p:nvSpPr>
        <p:spPr>
          <a:xfrm>
            <a:off x="5887017" y="3252414"/>
            <a:ext cx="5787912" cy="893321"/>
          </a:xfrm>
          <a:prstGeom prst="rect">
            <a:avLst/>
          </a:prstGeom>
          <a:noFill/>
        </p:spPr>
        <p:txBody>
          <a:bodyPr wrap="square" rtlCol="0">
            <a:spAutoFit/>
          </a:bodyPr>
          <a:lstStyle/>
          <a:p>
            <a:pPr lvl="1" algn="r" rtl="1">
              <a:lnSpc>
                <a:spcPct val="200000"/>
              </a:lnSpc>
              <a:spcBef>
                <a:spcPts val="600"/>
              </a:spcBef>
            </a:pPr>
            <a:r>
              <a:rPr lang="ar-SA" sz="1600" b="1" dirty="0">
                <a:solidFill>
                  <a:srgbClr val="2A66BC"/>
                </a:solidFill>
                <a:latin typeface="Tajawal" panose="00000500000000000000" pitchFamily="2" charset="-78"/>
                <a:cs typeface="Tajawal" panose="00000500000000000000" pitchFamily="2" charset="-78"/>
              </a:rPr>
              <a:t>2</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التقويم</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عرض التقويم الخاص بالاجتماعات والمهام ومزامنته </a:t>
            </a:r>
            <a:r>
              <a:rPr lang="ar-EG" sz="1400" dirty="0">
                <a:solidFill>
                  <a:srgbClr val="1D5166"/>
                </a:solidFill>
                <a:latin typeface="Tajawal" panose="00000500000000000000" pitchFamily="2" charset="-78"/>
                <a:cs typeface="Tajawal" panose="00000500000000000000" pitchFamily="2" charset="-78"/>
              </a:rPr>
              <a:t>مع الأنظمة الأخرى.</a:t>
            </a:r>
            <a:endParaRPr lang="ar-SA" sz="1400" dirty="0">
              <a:solidFill>
                <a:srgbClr val="1D5166"/>
              </a:solidFill>
              <a:latin typeface="Tajawal" panose="00000500000000000000" pitchFamily="2" charset="-78"/>
              <a:cs typeface="Tajawal" panose="00000500000000000000" pitchFamily="2" charset="-78"/>
            </a:endParaRPr>
          </a:p>
        </p:txBody>
      </p:sp>
      <p:sp>
        <p:nvSpPr>
          <p:cNvPr id="5" name="TextBox 4">
            <a:extLst>
              <a:ext uri="{FF2B5EF4-FFF2-40B4-BE49-F238E27FC236}">
                <a16:creationId xmlns:a16="http://schemas.microsoft.com/office/drawing/2014/main" id="{2871893B-58E3-EC32-30FC-E86C0D5E124A}"/>
              </a:ext>
            </a:extLst>
          </p:cNvPr>
          <p:cNvSpPr txBox="1"/>
          <p:nvPr/>
        </p:nvSpPr>
        <p:spPr>
          <a:xfrm>
            <a:off x="466434" y="1528802"/>
            <a:ext cx="5673367" cy="1130309"/>
          </a:xfrm>
          <a:prstGeom prst="rect">
            <a:avLst/>
          </a:prstGeom>
          <a:noFill/>
        </p:spPr>
        <p:txBody>
          <a:bodyPr wrap="square" rtlCol="0" anchor="ctr">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4</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مركز الوثائق</a:t>
            </a:r>
            <a:endParaRPr lang="en-US" sz="1600" dirty="0">
              <a:solidFill>
                <a:srgbClr val="2A66BC"/>
              </a:solidFill>
              <a:latin typeface="Tajawal ExtraBold" panose="00000800000000000000" pitchFamily="2" charset="-78"/>
              <a:cs typeface="Tajawal ExtraBold" panose="00000800000000000000" pitchFamily="2" charset="-78"/>
            </a:endParaRPr>
          </a:p>
          <a:p>
            <a:pPr lvl="2"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تخزين إصدارات متعددة من الملفات لتتبع التغييرات التي تحدث في كل منها، ومتى تم نشرها أو تحميلها على التطبيق.</a:t>
            </a:r>
          </a:p>
        </p:txBody>
      </p:sp>
      <p:sp>
        <p:nvSpPr>
          <p:cNvPr id="6" name="TextBox 5">
            <a:extLst>
              <a:ext uri="{FF2B5EF4-FFF2-40B4-BE49-F238E27FC236}">
                <a16:creationId xmlns:a16="http://schemas.microsoft.com/office/drawing/2014/main" id="{66E351BC-9D1F-4164-A63C-F3ACDAB4EF5B}"/>
              </a:ext>
            </a:extLst>
          </p:cNvPr>
          <p:cNvSpPr txBox="1"/>
          <p:nvPr/>
        </p:nvSpPr>
        <p:spPr>
          <a:xfrm>
            <a:off x="43801" y="2687260"/>
            <a:ext cx="6096000" cy="1130309"/>
          </a:xfrm>
          <a:prstGeom prst="rect">
            <a:avLst/>
          </a:prstGeom>
          <a:noFill/>
        </p:spPr>
        <p:txBody>
          <a:bodyPr wrap="square" rtlCol="0" anchor="ctr">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5</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قرارات مجلس الإدارة واللجان</a:t>
            </a:r>
            <a:endParaRPr lang="en-US" sz="1600" dirty="0">
              <a:solidFill>
                <a:srgbClr val="2A66BC"/>
              </a:solidFill>
              <a:latin typeface="Tajawal ExtraBold" panose="00000800000000000000" pitchFamily="2" charset="-78"/>
              <a:cs typeface="Tajawal ExtraBold" panose="00000800000000000000" pitchFamily="2" charset="-78"/>
            </a:endParaRPr>
          </a:p>
          <a:p>
            <a:pPr lvl="2"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عرض قرارات مجلس الإدارة واللجان المرسلة من قبل أمين سر مجلس الإدارة وتوقيعها.</a:t>
            </a:r>
          </a:p>
        </p:txBody>
      </p:sp>
      <p:sp>
        <p:nvSpPr>
          <p:cNvPr id="10" name="TextBox 9">
            <a:extLst>
              <a:ext uri="{FF2B5EF4-FFF2-40B4-BE49-F238E27FC236}">
                <a16:creationId xmlns:a16="http://schemas.microsoft.com/office/drawing/2014/main" id="{13E6D868-11B7-7D88-5384-1A49B7163C64}"/>
              </a:ext>
            </a:extLst>
          </p:cNvPr>
          <p:cNvSpPr txBox="1"/>
          <p:nvPr/>
        </p:nvSpPr>
        <p:spPr>
          <a:xfrm>
            <a:off x="6304984" y="4347078"/>
            <a:ext cx="5369945" cy="893321"/>
          </a:xfrm>
          <a:prstGeom prst="rect">
            <a:avLst/>
          </a:prstGeom>
          <a:noFill/>
        </p:spPr>
        <p:txBody>
          <a:bodyPr wrap="square" rtlCol="0">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3</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المهام</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متابعة المهام المطلوبة وتنفيذها وانشاء مهام جديدة.</a:t>
            </a:r>
          </a:p>
        </p:txBody>
      </p:sp>
      <p:sp>
        <p:nvSpPr>
          <p:cNvPr id="12" name="TextBox 11">
            <a:extLst>
              <a:ext uri="{FF2B5EF4-FFF2-40B4-BE49-F238E27FC236}">
                <a16:creationId xmlns:a16="http://schemas.microsoft.com/office/drawing/2014/main" id="{96FA8381-AC92-64C8-39FE-EBA591D7A6DD}"/>
              </a:ext>
            </a:extLst>
          </p:cNvPr>
          <p:cNvSpPr txBox="1"/>
          <p:nvPr/>
        </p:nvSpPr>
        <p:spPr>
          <a:xfrm>
            <a:off x="-97601" y="3786444"/>
            <a:ext cx="6237402" cy="1207254"/>
          </a:xfrm>
          <a:prstGeom prst="rect">
            <a:avLst/>
          </a:prstGeom>
          <a:noFill/>
        </p:spPr>
        <p:txBody>
          <a:bodyPr wrap="square" rtlCol="0" anchor="ctr">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6</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a:t>
            </a:r>
            <a:r>
              <a:rPr lang="ar-KW" sz="1600" dirty="0">
                <a:solidFill>
                  <a:srgbClr val="2A66BC"/>
                </a:solidFill>
                <a:latin typeface="Tajawal ExtraBold" panose="00000800000000000000" pitchFamily="2" charset="-78"/>
                <a:cs typeface="Tajawal ExtraBold" panose="00000800000000000000" pitchFamily="2" charset="-78"/>
              </a:rPr>
              <a:t>أ</a:t>
            </a:r>
            <a:r>
              <a:rPr lang="ar-SA" sz="1600" dirty="0">
                <a:solidFill>
                  <a:srgbClr val="2A66BC"/>
                </a:solidFill>
                <a:latin typeface="Tajawal ExtraBold" panose="00000800000000000000" pitchFamily="2" charset="-78"/>
                <a:cs typeface="Tajawal ExtraBold" panose="00000800000000000000" pitchFamily="2" charset="-78"/>
              </a:rPr>
              <a:t>فصاحات</a:t>
            </a:r>
          </a:p>
          <a:p>
            <a:pPr lvl="2"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متابعة ال</a:t>
            </a:r>
            <a:r>
              <a:rPr lang="ar-KW" sz="1400" dirty="0">
                <a:solidFill>
                  <a:srgbClr val="1D5166"/>
                </a:solidFill>
                <a:latin typeface="Tajawal" panose="00000500000000000000" pitchFamily="2" charset="-78"/>
                <a:cs typeface="Tajawal" panose="00000500000000000000" pitchFamily="2" charset="-78"/>
              </a:rPr>
              <a:t>أ</a:t>
            </a:r>
            <a:r>
              <a:rPr lang="ar-SA" sz="1400" dirty="0">
                <a:solidFill>
                  <a:srgbClr val="1D5166"/>
                </a:solidFill>
                <a:latin typeface="Tajawal" panose="00000500000000000000" pitchFamily="2" charset="-78"/>
                <a:cs typeface="Tajawal" panose="00000500000000000000" pitchFamily="2" charset="-78"/>
              </a:rPr>
              <a:t>فصاحات المرسلة من قبل </a:t>
            </a:r>
            <a:r>
              <a:rPr lang="ar-EG" sz="1400" dirty="0">
                <a:solidFill>
                  <a:srgbClr val="1D5166"/>
                </a:solidFill>
                <a:latin typeface="Tajawal" panose="00000500000000000000" pitchFamily="2" charset="-78"/>
                <a:cs typeface="Tajawal" panose="00000500000000000000" pitchFamily="2" charset="-78"/>
              </a:rPr>
              <a:t>أمين السر </a:t>
            </a:r>
            <a:r>
              <a:rPr lang="ar-SA" sz="1400" dirty="0">
                <a:solidFill>
                  <a:srgbClr val="1D5166"/>
                </a:solidFill>
                <a:latin typeface="Tajawal" panose="00000500000000000000" pitchFamily="2" charset="-78"/>
                <a:cs typeface="Tajawal" panose="00000500000000000000" pitchFamily="2" charset="-78"/>
              </a:rPr>
              <a:t>والتوقيع عليها.</a:t>
            </a:r>
          </a:p>
          <a:p>
            <a:pPr algn="r" rtl="1">
              <a:lnSpc>
                <a:spcPct val="110000"/>
              </a:lnSpc>
              <a:spcBef>
                <a:spcPts val="600"/>
              </a:spcBef>
            </a:pPr>
            <a:endParaRPr lang="ar-SA" sz="1400" dirty="0">
              <a:solidFill>
                <a:srgbClr val="1D5166"/>
              </a:solidFill>
              <a:latin typeface="Tajawal" panose="00000500000000000000" pitchFamily="2" charset="-78"/>
              <a:cs typeface="Tajawal" panose="00000500000000000000" pitchFamily="2" charset="-78"/>
            </a:endParaRPr>
          </a:p>
        </p:txBody>
      </p:sp>
      <p:sp>
        <p:nvSpPr>
          <p:cNvPr id="13" name="TextBox 12">
            <a:extLst>
              <a:ext uri="{FF2B5EF4-FFF2-40B4-BE49-F238E27FC236}">
                <a16:creationId xmlns:a16="http://schemas.microsoft.com/office/drawing/2014/main" id="{A6F2807F-E3E2-94A7-90D5-C341203E1D5B}"/>
              </a:ext>
            </a:extLst>
          </p:cNvPr>
          <p:cNvSpPr txBox="1"/>
          <p:nvPr/>
        </p:nvSpPr>
        <p:spPr>
          <a:xfrm>
            <a:off x="1408597" y="4912233"/>
            <a:ext cx="4731204" cy="1207254"/>
          </a:xfrm>
          <a:prstGeom prst="rect">
            <a:avLst/>
          </a:prstGeom>
          <a:noFill/>
        </p:spPr>
        <p:txBody>
          <a:bodyPr wrap="square" rtlCol="0" anchor="ctr">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7</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الاعلانات</a:t>
            </a:r>
          </a:p>
          <a:p>
            <a:pPr lvl="2"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متابعة وعرض كل الإعلانات الجديدة على التطبيق.</a:t>
            </a:r>
          </a:p>
          <a:p>
            <a:pPr algn="r" rtl="1">
              <a:lnSpc>
                <a:spcPct val="110000"/>
              </a:lnSpc>
              <a:spcBef>
                <a:spcPts val="600"/>
              </a:spcBef>
            </a:pPr>
            <a:endParaRPr lang="ar-SA" sz="1400" dirty="0">
              <a:solidFill>
                <a:srgbClr val="1D5166"/>
              </a:solidFill>
              <a:latin typeface="Tajawal" panose="00000500000000000000" pitchFamily="2" charset="-78"/>
              <a:cs typeface="Tajawal" panose="00000500000000000000" pitchFamily="2" charset="-78"/>
            </a:endParaRPr>
          </a:p>
        </p:txBody>
      </p:sp>
      <p:sp>
        <p:nvSpPr>
          <p:cNvPr id="23" name="TextBox 22">
            <a:extLst>
              <a:ext uri="{FF2B5EF4-FFF2-40B4-BE49-F238E27FC236}">
                <a16:creationId xmlns:a16="http://schemas.microsoft.com/office/drawing/2014/main" id="{B4A53F3F-BAA4-4360-BDB0-DD8EEF23BB8E}"/>
              </a:ext>
            </a:extLst>
          </p:cNvPr>
          <p:cNvSpPr txBox="1"/>
          <p:nvPr/>
        </p:nvSpPr>
        <p:spPr>
          <a:xfrm>
            <a:off x="2432116" y="1182053"/>
            <a:ext cx="9696976" cy="461665"/>
          </a:xfrm>
          <a:prstGeom prst="rect">
            <a:avLst/>
          </a:prstGeom>
          <a:noFill/>
        </p:spPr>
        <p:txBody>
          <a:bodyPr wrap="square">
            <a:spAutoFit/>
          </a:bodyPr>
          <a:lstStyle/>
          <a:p>
            <a:pPr marL="285750" indent="-285750" algn="just" rtl="1">
              <a:buFont typeface="Symbol" panose="05050102010706020507" pitchFamily="18" charset="2"/>
              <a:buChar char=""/>
            </a:pPr>
            <a:r>
              <a:rPr lang="ar-EG" sz="2400" b="1" dirty="0">
                <a:solidFill>
                  <a:srgbClr val="1D5166"/>
                </a:solidFill>
                <a:latin typeface="Tajawal" panose="00000500000000000000" pitchFamily="2" charset="-78"/>
                <a:cs typeface="Tajawal" panose="00000500000000000000" pitchFamily="2" charset="-78"/>
              </a:rPr>
              <a:t>المميزات التي يقدمها النظام لأعضاء مجلس الإدارة</a:t>
            </a:r>
            <a:endParaRPr lang="ar-SA" sz="2400" b="1" dirty="0">
              <a:solidFill>
                <a:srgbClr val="1D5166"/>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8400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B628E38C-3FD8-C5DA-C76F-FF91757474D2}"/>
            </a:ext>
          </a:extLst>
        </p:cNvPr>
        <p:cNvGrpSpPr/>
        <p:nvPr/>
      </p:nvGrpSpPr>
      <p:grpSpPr>
        <a:xfrm>
          <a:off x="0" y="0"/>
          <a:ext cx="0" cy="0"/>
          <a:chOff x="0" y="0"/>
          <a:chExt cx="0" cy="0"/>
        </a:xfrm>
      </p:grpSpPr>
      <p:grpSp>
        <p:nvGrpSpPr>
          <p:cNvPr id="32" name="Group 31">
            <a:extLst>
              <a:ext uri="{FF2B5EF4-FFF2-40B4-BE49-F238E27FC236}">
                <a16:creationId xmlns:a16="http://schemas.microsoft.com/office/drawing/2014/main" id="{876040FE-2041-0BA4-CD36-60FE0D49FB62}"/>
              </a:ext>
            </a:extLst>
          </p:cNvPr>
          <p:cNvGrpSpPr>
            <a:grpSpLocks/>
          </p:cNvGrpSpPr>
          <p:nvPr/>
        </p:nvGrpSpPr>
        <p:grpSpPr>
          <a:xfrm flipH="1">
            <a:off x="1" y="1"/>
            <a:ext cx="12191999" cy="6861095"/>
            <a:chOff x="1" y="1"/>
            <a:chExt cx="12191999" cy="6861095"/>
          </a:xfrm>
          <a:solidFill>
            <a:srgbClr val="D4E0F2">
              <a:alpha val="60000"/>
            </a:srgbClr>
          </a:solidFill>
        </p:grpSpPr>
        <p:sp>
          <p:nvSpPr>
            <p:cNvPr id="33" name="Freeform: Shape 32">
              <a:extLst>
                <a:ext uri="{FF2B5EF4-FFF2-40B4-BE49-F238E27FC236}">
                  <a16:creationId xmlns:a16="http://schemas.microsoft.com/office/drawing/2014/main" id="{E382B8B2-CA03-7AAA-6F90-33306292D1AA}"/>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34" name="Freeform: Shape 33">
              <a:extLst>
                <a:ext uri="{FF2B5EF4-FFF2-40B4-BE49-F238E27FC236}">
                  <a16:creationId xmlns:a16="http://schemas.microsoft.com/office/drawing/2014/main" id="{999D3845-52A5-EE0F-D4A5-BD7CE7B81261}"/>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35" name="Freeform: Shape 34">
              <a:extLst>
                <a:ext uri="{FF2B5EF4-FFF2-40B4-BE49-F238E27FC236}">
                  <a16:creationId xmlns:a16="http://schemas.microsoft.com/office/drawing/2014/main" id="{2BC08F2B-2AEA-1333-FABB-D888C0E92FDF}"/>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36" name="Graphic 35">
              <a:extLst>
                <a:ext uri="{FF2B5EF4-FFF2-40B4-BE49-F238E27FC236}">
                  <a16:creationId xmlns:a16="http://schemas.microsoft.com/office/drawing/2014/main" id="{41649F81-AB99-4C16-2359-5FBFF92D4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F17CBCC3-493A-F479-F973-A74B591C72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C9F2062C-493F-B9C3-EAB0-F1619E9723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F2156F79-6E7F-6C66-3ACE-A133F9AB0282}"/>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C93BFEEC-A5F7-0DE1-0733-1BFEEF106F6A}"/>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063EF6A4-3531-2970-3427-F0FC86DC38C7}"/>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AC56A3-5537-355F-C146-ED9784AB13CC}"/>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800FC740-5E4B-207E-E453-99D18E0E1270}"/>
              </a:ext>
            </a:extLst>
          </p:cNvPr>
          <p:cNvSpPr txBox="1">
            <a:spLocks/>
          </p:cNvSpPr>
          <p:nvPr/>
        </p:nvSpPr>
        <p:spPr>
          <a:xfrm>
            <a:off x="6943725" y="1654376"/>
            <a:ext cx="4731204" cy="1130309"/>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9</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البرنامج التعريفي</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مراجعة البنود التي تفرضها هيئة أسواق المال على الأعضاء الجدد في مجلس الإدارة والتوقيع عليها</a:t>
            </a:r>
            <a:r>
              <a:rPr lang="en-US" sz="1400" dirty="0">
                <a:solidFill>
                  <a:srgbClr val="1D5166"/>
                </a:solidFill>
                <a:latin typeface="Tajawal" panose="00000500000000000000" pitchFamily="2" charset="-78"/>
                <a:cs typeface="Tajawal" panose="00000500000000000000" pitchFamily="2" charset="-78"/>
              </a:rPr>
              <a:t>.</a:t>
            </a:r>
          </a:p>
        </p:txBody>
      </p:sp>
      <p:sp>
        <p:nvSpPr>
          <p:cNvPr id="26" name="TextBox 25">
            <a:extLst>
              <a:ext uri="{FF2B5EF4-FFF2-40B4-BE49-F238E27FC236}">
                <a16:creationId xmlns:a16="http://schemas.microsoft.com/office/drawing/2014/main" id="{0F3E85C4-9FAB-E67F-FAF0-872496256172}"/>
              </a:ext>
            </a:extLst>
          </p:cNvPr>
          <p:cNvSpPr txBox="1"/>
          <p:nvPr/>
        </p:nvSpPr>
        <p:spPr>
          <a:xfrm>
            <a:off x="6943725" y="2806892"/>
            <a:ext cx="4731204" cy="893321"/>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10</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حوكمة الشركات</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عرض محتوى حوكمة الشركات</a:t>
            </a:r>
          </a:p>
        </p:txBody>
      </p:sp>
      <p:sp>
        <p:nvSpPr>
          <p:cNvPr id="27" name="TextBox 26">
            <a:extLst>
              <a:ext uri="{FF2B5EF4-FFF2-40B4-BE49-F238E27FC236}">
                <a16:creationId xmlns:a16="http://schemas.microsoft.com/office/drawing/2014/main" id="{DCB56FE4-64B3-1E2F-8BD3-FC9072FA974F}"/>
              </a:ext>
            </a:extLst>
          </p:cNvPr>
          <p:cNvSpPr txBox="1"/>
          <p:nvPr/>
        </p:nvSpPr>
        <p:spPr>
          <a:xfrm>
            <a:off x="152398" y="1551231"/>
            <a:ext cx="5943602" cy="1841273"/>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12</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دورات مكافحة غسيل الأموال</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أصبح التدريب على مكافحة غسيل الأموال لجميع أعضاء مجلس الإدارة إلزاميا وبشكل سنوي بموجب اللوائح التنظيمية الكويتية. يوفر التطبيق دورات على الإنترنت لمكافحة غسيل الأموال، حيث يمكن للأعضاء مشاهدة مقاطع الفيديو، وقراءة المواد، وأخذ الاختبارات القصيرة، والتقدم للامتحان النهائي والحصول على شهادة حضور.</a:t>
            </a:r>
          </a:p>
        </p:txBody>
      </p:sp>
      <p:sp>
        <p:nvSpPr>
          <p:cNvPr id="28" name="TextBox 27">
            <a:extLst>
              <a:ext uri="{FF2B5EF4-FFF2-40B4-BE49-F238E27FC236}">
                <a16:creationId xmlns:a16="http://schemas.microsoft.com/office/drawing/2014/main" id="{5E5D9251-FD8C-5DEA-7921-AD41190B546D}"/>
              </a:ext>
            </a:extLst>
          </p:cNvPr>
          <p:cNvSpPr txBox="1"/>
          <p:nvPr/>
        </p:nvSpPr>
        <p:spPr>
          <a:xfrm>
            <a:off x="320511" y="3578692"/>
            <a:ext cx="5775489" cy="1130309"/>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13</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التوقيع الالكتروني</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يمكن التطبيق أعضاء مجلس الإدارة من التوقيع على المستندات الهامة والعاجلة إلكترونيا توفيراً للوقت والمجهود</a:t>
            </a:r>
          </a:p>
        </p:txBody>
      </p:sp>
      <p:sp>
        <p:nvSpPr>
          <p:cNvPr id="29" name="TextBox 28">
            <a:extLst>
              <a:ext uri="{FF2B5EF4-FFF2-40B4-BE49-F238E27FC236}">
                <a16:creationId xmlns:a16="http://schemas.microsoft.com/office/drawing/2014/main" id="{A36FD31E-9D65-35CB-E32B-636094381FE1}"/>
              </a:ext>
            </a:extLst>
          </p:cNvPr>
          <p:cNvSpPr txBox="1"/>
          <p:nvPr/>
        </p:nvSpPr>
        <p:spPr>
          <a:xfrm>
            <a:off x="6304984" y="3633415"/>
            <a:ext cx="5369945" cy="2232150"/>
          </a:xfrm>
          <a:prstGeom prst="rect">
            <a:avLst/>
          </a:prstGeom>
          <a:noFill/>
        </p:spPr>
        <p:txBody>
          <a:bodyPr wrap="square" rtlCol="0">
            <a:spAutoFit/>
          </a:bodyPr>
          <a:lstStyle/>
          <a:p>
            <a:pPr algn="r" rtl="1">
              <a:lnSpc>
                <a:spcPct val="200000"/>
              </a:lnSpc>
              <a:spcBef>
                <a:spcPts val="600"/>
              </a:spcBef>
            </a:pPr>
            <a:r>
              <a:rPr lang="en-US" sz="1600" dirty="0">
                <a:solidFill>
                  <a:srgbClr val="2A66BC"/>
                </a:solidFill>
                <a:latin typeface="Tajawal ExtraBold" panose="00000800000000000000" pitchFamily="2" charset="-78"/>
                <a:cs typeface="Tajawal ExtraBold" panose="00000800000000000000" pitchFamily="2" charset="-78"/>
              </a:rPr>
              <a:t>1</a:t>
            </a:r>
            <a:r>
              <a:rPr lang="ar-SA" sz="1600" dirty="0">
                <a:solidFill>
                  <a:srgbClr val="2A66BC"/>
                </a:solidFill>
                <a:latin typeface="Tajawal ExtraBold" panose="00000800000000000000" pitchFamily="2" charset="-78"/>
                <a:cs typeface="Tajawal ExtraBold" panose="00000800000000000000" pitchFamily="2" charset="-78"/>
              </a:rPr>
              <a:t>1</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الملف الشخصي</a:t>
            </a:r>
          </a:p>
          <a:p>
            <a:pPr marL="640080"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تشمل مختلف أنواع أعضاء المجلس: عضو المجلس التنفيذي، عضو المجلس غير التنفيذي، عضو مجلس الإدارة المستقل، العضو المنتخب أو الممثل، ومناصبهم .</a:t>
            </a:r>
          </a:p>
          <a:p>
            <a:pPr marL="640080" lvl="1" indent="-182880" algn="r" rtl="1">
              <a:lnSpc>
                <a:spcPct val="110000"/>
              </a:lnSpc>
              <a:spcBef>
                <a:spcPts val="12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يرسل الطلب رسائل تذكير شهرية إلى الأعضاء لمراجعة وتأكيد تحديث ملفهم الشخصي، مما سيساعد على منع أي مشاكل مع الهيئات الرقابية مثل هيئة أسواق المال والبنك المركزي</a:t>
            </a:r>
          </a:p>
        </p:txBody>
      </p:sp>
      <p:sp>
        <p:nvSpPr>
          <p:cNvPr id="30" name="TextBox 29">
            <a:extLst>
              <a:ext uri="{FF2B5EF4-FFF2-40B4-BE49-F238E27FC236}">
                <a16:creationId xmlns:a16="http://schemas.microsoft.com/office/drawing/2014/main" id="{9A2855C3-6461-C86F-82FD-F4913E6EF70A}"/>
              </a:ext>
            </a:extLst>
          </p:cNvPr>
          <p:cNvSpPr txBox="1">
            <a:spLocks/>
          </p:cNvSpPr>
          <p:nvPr/>
        </p:nvSpPr>
        <p:spPr>
          <a:xfrm>
            <a:off x="6943725" y="574153"/>
            <a:ext cx="4731204" cy="1130309"/>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8</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تعيين ومتابعة مؤشرات الأداء الرئيسية</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تعيين أنواع مختلفة من مؤشرات الأداء الرئيسية السنوية، وتحديثها وإجراء التقييم الذاتي</a:t>
            </a:r>
            <a:r>
              <a:rPr lang="en-US" sz="1400" dirty="0">
                <a:solidFill>
                  <a:srgbClr val="1D5166"/>
                </a:solidFill>
                <a:latin typeface="Tajawal" panose="00000500000000000000" pitchFamily="2" charset="-78"/>
                <a:cs typeface="Tajawal" panose="00000500000000000000" pitchFamily="2" charset="-78"/>
              </a:rPr>
              <a:t>.</a:t>
            </a:r>
          </a:p>
        </p:txBody>
      </p:sp>
    </p:spTree>
    <p:extLst>
      <p:ext uri="{BB962C8B-B14F-4D97-AF65-F5344CB8AC3E}">
        <p14:creationId xmlns:p14="http://schemas.microsoft.com/office/powerpoint/2010/main" val="44118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501EE43F-DA2F-8154-E92E-E15A93351B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FEC62C-9B9A-0B99-27A6-15B7542863CA}"/>
              </a:ext>
            </a:extLst>
          </p:cNvPr>
          <p:cNvGrpSpPr>
            <a:grpSpLocks/>
          </p:cNvGrpSpPr>
          <p:nvPr/>
        </p:nvGrpSpPr>
        <p:grpSpPr>
          <a:xfrm flipH="1">
            <a:off x="1" y="1"/>
            <a:ext cx="12191999" cy="6861095"/>
            <a:chOff x="1" y="1"/>
            <a:chExt cx="12191999" cy="6861095"/>
          </a:xfrm>
          <a:solidFill>
            <a:srgbClr val="D4E0F2">
              <a:alpha val="60000"/>
            </a:srgbClr>
          </a:solidFill>
        </p:grpSpPr>
        <p:sp>
          <p:nvSpPr>
            <p:cNvPr id="11" name="Freeform: Shape 10">
              <a:extLst>
                <a:ext uri="{FF2B5EF4-FFF2-40B4-BE49-F238E27FC236}">
                  <a16:creationId xmlns:a16="http://schemas.microsoft.com/office/drawing/2014/main" id="{8EC23E60-E5B9-10F6-81B1-37DC00D8A640}"/>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12" name="Freeform: Shape 11">
              <a:extLst>
                <a:ext uri="{FF2B5EF4-FFF2-40B4-BE49-F238E27FC236}">
                  <a16:creationId xmlns:a16="http://schemas.microsoft.com/office/drawing/2014/main" id="{86AD4D43-C5CB-F5BC-CD12-BDD4E495DFA5}"/>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13" name="Freeform: Shape 12">
              <a:extLst>
                <a:ext uri="{FF2B5EF4-FFF2-40B4-BE49-F238E27FC236}">
                  <a16:creationId xmlns:a16="http://schemas.microsoft.com/office/drawing/2014/main" id="{0721564D-CA00-E8AA-116C-978B354DFD84}"/>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14" name="Graphic 13">
              <a:extLst>
                <a:ext uri="{FF2B5EF4-FFF2-40B4-BE49-F238E27FC236}">
                  <a16:creationId xmlns:a16="http://schemas.microsoft.com/office/drawing/2014/main" id="{AC18370A-6234-1074-A54B-1D799A6402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63895731-B525-B023-ED14-F1E5B277A0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0BFAA6CF-7979-37D0-3453-9834DF5B7D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AC269B0F-212B-95A4-ECE7-A562D6A669E2}"/>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02A4E8AA-C9BA-5FCC-F4EF-DD9F06E671C8}"/>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CD1D8CFE-E1F2-9DEE-86A0-68A16B1B8D60}"/>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189E60-53E2-C8EC-589D-4DF9D97A4031}"/>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5F471D7-2D7A-7A3C-130D-FE7F6E531CC9}"/>
              </a:ext>
            </a:extLst>
          </p:cNvPr>
          <p:cNvSpPr txBox="1"/>
          <p:nvPr/>
        </p:nvSpPr>
        <p:spPr>
          <a:xfrm>
            <a:off x="1816609" y="798828"/>
            <a:ext cx="10164811" cy="584775"/>
          </a:xfrm>
          <a:prstGeom prst="rect">
            <a:avLst/>
          </a:prstGeom>
          <a:noFill/>
        </p:spPr>
        <p:txBody>
          <a:bodyPr wrap="square" rtlCol="0">
            <a:spAutoFit/>
          </a:bodyPr>
          <a:lstStyle/>
          <a:p>
            <a:pPr marL="285750" indent="-285750" algn="just" rtl="1">
              <a:buFont typeface="Symbol" panose="05050102010706020507" pitchFamily="18" charset="2"/>
              <a:buChar char=""/>
            </a:pPr>
            <a:r>
              <a:rPr lang="ar-EG" sz="3200" dirty="0">
                <a:solidFill>
                  <a:srgbClr val="1D5166"/>
                </a:solidFill>
                <a:latin typeface="Tajawal ExtraBold" panose="00000800000000000000" pitchFamily="2" charset="-78"/>
                <a:cs typeface="Tajawal ExtraBold" panose="00000800000000000000" pitchFamily="2" charset="-78"/>
              </a:rPr>
              <a:t>المميزات التي يُقدمها النظام لأمين السر</a:t>
            </a:r>
            <a:endParaRPr lang="ar-SA" sz="3200" dirty="0">
              <a:solidFill>
                <a:srgbClr val="1D5166"/>
              </a:solidFill>
              <a:latin typeface="Tajawal ExtraBold" panose="00000800000000000000" pitchFamily="2" charset="-78"/>
              <a:cs typeface="Tajawal ExtraBold" panose="00000800000000000000" pitchFamily="2" charset="-78"/>
            </a:endParaRPr>
          </a:p>
        </p:txBody>
      </p:sp>
      <p:sp>
        <p:nvSpPr>
          <p:cNvPr id="3" name="TextBox 2">
            <a:extLst>
              <a:ext uri="{FF2B5EF4-FFF2-40B4-BE49-F238E27FC236}">
                <a16:creationId xmlns:a16="http://schemas.microsoft.com/office/drawing/2014/main" id="{5343F4E1-602D-AC6C-9FD6-BAA4B1B357D0}"/>
              </a:ext>
            </a:extLst>
          </p:cNvPr>
          <p:cNvSpPr txBox="1"/>
          <p:nvPr/>
        </p:nvSpPr>
        <p:spPr>
          <a:xfrm>
            <a:off x="5716156" y="1504046"/>
            <a:ext cx="6200927" cy="2031325"/>
          </a:xfrm>
          <a:prstGeom prst="rect">
            <a:avLst/>
          </a:prstGeom>
          <a:noFill/>
        </p:spPr>
        <p:txBody>
          <a:bodyPr wrap="square" rtlCol="0">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1</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اجتماعات المجلس، اللجان، والجمعية العمومية</a:t>
            </a:r>
            <a:endParaRPr lang="en-US" sz="1600" dirty="0">
              <a:solidFill>
                <a:srgbClr val="2A66BC"/>
              </a:solidFill>
              <a:latin typeface="Tajawal ExtraBold" panose="00000800000000000000" pitchFamily="2" charset="-78"/>
              <a:cs typeface="Tajawal ExtraBold" panose="00000800000000000000" pitchFamily="2" charset="-78"/>
            </a:endParaRPr>
          </a:p>
          <a:p>
            <a:pPr marL="1005840" lvl="2" indent="-91440" algn="r" rtl="1">
              <a:spcBef>
                <a:spcPts val="400"/>
              </a:spcBef>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إنشاء وإدارة الاجتماعات المختلفة للمجلس واللجان وتتبع عدد ونوع الاجتماعات المطلوبة في السنة وفقا للوائح.</a:t>
            </a:r>
          </a:p>
          <a:p>
            <a:pPr marL="1005840" lvl="2" indent="-91440" algn="r" rtl="1">
              <a:spcBef>
                <a:spcPts val="400"/>
              </a:spcBef>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جدولة الاجتماعات، وعرض التعارض مع اجتماعات اللجنة الأخرى، وتتبع حالات القبول أو الرفض بسبب التوقيت، وحالة الحضور.</a:t>
            </a:r>
          </a:p>
          <a:p>
            <a:pPr marL="1005840" lvl="2" indent="-91440" algn="r" rtl="1">
              <a:spcBef>
                <a:spcPts val="400"/>
              </a:spcBef>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إنشاء جدول أعمال الاجتماع، ومحاضر الاجتماع، والمذكرات الداخلية، وغيرها من الملفات ذات الصلة بالاجتماع.</a:t>
            </a:r>
            <a:endParaRPr lang="en-US" sz="1400" dirty="0">
              <a:solidFill>
                <a:srgbClr val="1D5166"/>
              </a:solidFill>
              <a:latin typeface="Tajawal" panose="00000500000000000000" pitchFamily="2" charset="-78"/>
              <a:cs typeface="Tajawal" panose="00000500000000000000" pitchFamily="2" charset="-78"/>
            </a:endParaRPr>
          </a:p>
        </p:txBody>
      </p:sp>
      <p:sp>
        <p:nvSpPr>
          <p:cNvPr id="5" name="TextBox 4">
            <a:extLst>
              <a:ext uri="{FF2B5EF4-FFF2-40B4-BE49-F238E27FC236}">
                <a16:creationId xmlns:a16="http://schemas.microsoft.com/office/drawing/2014/main" id="{FF2AB5FD-6E15-CF77-D875-A8E8C1A2F176}"/>
              </a:ext>
            </a:extLst>
          </p:cNvPr>
          <p:cNvSpPr txBox="1"/>
          <p:nvPr/>
        </p:nvSpPr>
        <p:spPr>
          <a:xfrm>
            <a:off x="5474002" y="3387271"/>
            <a:ext cx="6200927" cy="893321"/>
          </a:xfrm>
          <a:prstGeom prst="rect">
            <a:avLst/>
          </a:prstGeom>
          <a:noFill/>
        </p:spPr>
        <p:txBody>
          <a:bodyPr wrap="square" rtlCol="0">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2</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التقويم</a:t>
            </a:r>
            <a:endParaRPr lang="en-US" sz="1600" dirty="0">
              <a:solidFill>
                <a:srgbClr val="2A66BC"/>
              </a:solidFill>
              <a:latin typeface="Tajawal ExtraBold" panose="00000800000000000000" pitchFamily="2" charset="-78"/>
              <a:cs typeface="Tajawal ExtraBold" panose="00000800000000000000" pitchFamily="2" charset="-78"/>
            </a:endParaRPr>
          </a:p>
          <a:p>
            <a:pPr lvl="2"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عرض التقويم الخاص بالاجتماعات والمهام ومزامنته</a:t>
            </a:r>
            <a:r>
              <a:rPr lang="ar-EG" sz="1400" dirty="0">
                <a:solidFill>
                  <a:srgbClr val="1D5166"/>
                </a:solidFill>
                <a:latin typeface="Tajawal" panose="00000500000000000000" pitchFamily="2" charset="-78"/>
                <a:cs typeface="Tajawal" panose="00000500000000000000" pitchFamily="2" charset="-78"/>
              </a:rPr>
              <a:t> مع أي أنظمة أخرى.</a:t>
            </a:r>
            <a:endParaRPr lang="ar-SA" sz="1400" dirty="0">
              <a:solidFill>
                <a:srgbClr val="1D5166"/>
              </a:solidFill>
              <a:latin typeface="Tajawal" panose="00000500000000000000" pitchFamily="2" charset="-78"/>
              <a:cs typeface="Tajawal" panose="00000500000000000000" pitchFamily="2" charset="-78"/>
            </a:endParaRPr>
          </a:p>
        </p:txBody>
      </p:sp>
      <p:sp>
        <p:nvSpPr>
          <p:cNvPr id="6" name="TextBox 5">
            <a:extLst>
              <a:ext uri="{FF2B5EF4-FFF2-40B4-BE49-F238E27FC236}">
                <a16:creationId xmlns:a16="http://schemas.microsoft.com/office/drawing/2014/main" id="{22FEC1FE-DD70-B497-36E9-7604AF95D615}"/>
              </a:ext>
            </a:extLst>
          </p:cNvPr>
          <p:cNvSpPr txBox="1"/>
          <p:nvPr/>
        </p:nvSpPr>
        <p:spPr>
          <a:xfrm>
            <a:off x="315097" y="1504046"/>
            <a:ext cx="4996206" cy="1367297"/>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4</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مركز الوثائق</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تخزين إصدارات متعددة من الملفات لتتبع التغييرات التي تحدث في كل منها، ومتى تم نشرها أو تحميلها على التطبيق.</a:t>
            </a:r>
          </a:p>
        </p:txBody>
      </p:sp>
      <p:sp>
        <p:nvSpPr>
          <p:cNvPr id="7" name="TextBox 6">
            <a:extLst>
              <a:ext uri="{FF2B5EF4-FFF2-40B4-BE49-F238E27FC236}">
                <a16:creationId xmlns:a16="http://schemas.microsoft.com/office/drawing/2014/main" id="{1053C7A7-CF0C-F4CA-E8DB-56B4EF65CA4D}"/>
              </a:ext>
            </a:extLst>
          </p:cNvPr>
          <p:cNvSpPr txBox="1"/>
          <p:nvPr/>
        </p:nvSpPr>
        <p:spPr>
          <a:xfrm>
            <a:off x="152398" y="2643947"/>
            <a:ext cx="5151403" cy="1130309"/>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5</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قرارات مجلس الإدارة واللجان</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إرسال قرارات المجلس واللجان المعلنة إلى الأعضاء للحصول على الملاحظات والتوقيعات وتتبع نسبة الاستجابة</a:t>
            </a:r>
          </a:p>
        </p:txBody>
      </p:sp>
      <p:sp>
        <p:nvSpPr>
          <p:cNvPr id="8" name="TextBox 7">
            <a:extLst>
              <a:ext uri="{FF2B5EF4-FFF2-40B4-BE49-F238E27FC236}">
                <a16:creationId xmlns:a16="http://schemas.microsoft.com/office/drawing/2014/main" id="{59AF047A-FE9E-9667-8404-F24E75B376A3}"/>
              </a:ext>
            </a:extLst>
          </p:cNvPr>
          <p:cNvSpPr txBox="1"/>
          <p:nvPr/>
        </p:nvSpPr>
        <p:spPr>
          <a:xfrm>
            <a:off x="5474002" y="4196552"/>
            <a:ext cx="6200927" cy="1444242"/>
          </a:xfrm>
          <a:prstGeom prst="rect">
            <a:avLst/>
          </a:prstGeom>
          <a:noFill/>
        </p:spPr>
        <p:txBody>
          <a:bodyPr wrap="square" rtlCol="0">
            <a:spAutoFit/>
          </a:bodyPr>
          <a:lstStyle/>
          <a:p>
            <a:pPr lvl="1"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3</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المهام</a:t>
            </a:r>
            <a:endParaRPr lang="en-US" sz="1600" dirty="0">
              <a:solidFill>
                <a:srgbClr val="2A66BC"/>
              </a:solidFill>
              <a:latin typeface="Tajawal ExtraBold" panose="00000800000000000000" pitchFamily="2" charset="-78"/>
              <a:cs typeface="Tajawal ExtraBold" panose="00000800000000000000" pitchFamily="2" charset="-78"/>
            </a:endParaRPr>
          </a:p>
          <a:p>
            <a:pPr marL="1005840" lvl="2" indent="-91440" algn="r" rtl="1">
              <a:lnSpc>
                <a:spcPct val="110000"/>
              </a:lnSpc>
              <a:spcBef>
                <a:spcPts val="4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القدرة على إضافة ومتابعة وتنفيذ المهام المطلوبة، والبحث في جميع المهام وتفاصيل المهمة</a:t>
            </a:r>
          </a:p>
          <a:p>
            <a:pPr marL="1005840" lvl="2" indent="-91440" algn="r" rtl="1">
              <a:lnSpc>
                <a:spcPct val="110000"/>
              </a:lnSpc>
              <a:spcBef>
                <a:spcPts val="4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يمكن إضافة قائمة بالمهام الثابتة في بداية العام</a:t>
            </a:r>
          </a:p>
        </p:txBody>
      </p:sp>
      <p:sp>
        <p:nvSpPr>
          <p:cNvPr id="9" name="TextBox 8">
            <a:extLst>
              <a:ext uri="{FF2B5EF4-FFF2-40B4-BE49-F238E27FC236}">
                <a16:creationId xmlns:a16="http://schemas.microsoft.com/office/drawing/2014/main" id="{426879CF-8619-5E7D-C2D7-8AF9884FD293}"/>
              </a:ext>
            </a:extLst>
          </p:cNvPr>
          <p:cNvSpPr txBox="1"/>
          <p:nvPr/>
        </p:nvSpPr>
        <p:spPr>
          <a:xfrm>
            <a:off x="113867" y="3751302"/>
            <a:ext cx="5184742" cy="2334742"/>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6</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a:t>
            </a:r>
            <a:r>
              <a:rPr lang="ar-KW" sz="1600" dirty="0">
                <a:solidFill>
                  <a:srgbClr val="2A66BC"/>
                </a:solidFill>
                <a:latin typeface="Tajawal ExtraBold" panose="00000800000000000000" pitchFamily="2" charset="-78"/>
                <a:cs typeface="Tajawal ExtraBold" panose="00000800000000000000" pitchFamily="2" charset="-78"/>
              </a:rPr>
              <a:t>أ</a:t>
            </a:r>
            <a:r>
              <a:rPr lang="ar-SA" sz="1600" dirty="0">
                <a:solidFill>
                  <a:srgbClr val="2A66BC"/>
                </a:solidFill>
                <a:latin typeface="Tajawal ExtraBold" panose="00000800000000000000" pitchFamily="2" charset="-78"/>
                <a:cs typeface="Tajawal ExtraBold" panose="00000800000000000000" pitchFamily="2" charset="-78"/>
              </a:rPr>
              <a:t>فصاحات</a:t>
            </a:r>
          </a:p>
          <a:p>
            <a:pPr marL="548640" lvl="1" indent="-91440" algn="r" rtl="1">
              <a:lnSpc>
                <a:spcPct val="110000"/>
              </a:lnSpc>
              <a:spcBef>
                <a:spcPts val="10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القدرة على إرسال ال</a:t>
            </a:r>
            <a:r>
              <a:rPr lang="ar-KW" sz="1400" dirty="0">
                <a:solidFill>
                  <a:srgbClr val="1D5166"/>
                </a:solidFill>
                <a:latin typeface="Tajawal" panose="00000500000000000000" pitchFamily="2" charset="-78"/>
                <a:cs typeface="Tajawal" panose="00000500000000000000" pitchFamily="2" charset="-78"/>
              </a:rPr>
              <a:t>أ</a:t>
            </a:r>
            <a:r>
              <a:rPr lang="ar-SA" sz="1400" dirty="0">
                <a:solidFill>
                  <a:srgbClr val="1D5166"/>
                </a:solidFill>
                <a:latin typeface="Tajawal" panose="00000500000000000000" pitchFamily="2" charset="-78"/>
                <a:cs typeface="Tajawal" panose="00000500000000000000" pitchFamily="2" charset="-78"/>
              </a:rPr>
              <a:t>فصاحات المختلفة للأعضاء والحصول على توقيعهم عليها</a:t>
            </a:r>
          </a:p>
          <a:p>
            <a:pPr marL="548640" lvl="1" indent="-91440" algn="r" rtl="1">
              <a:lnSpc>
                <a:spcPct val="110000"/>
              </a:lnSpc>
              <a:spcBef>
                <a:spcPts val="10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القدرة على توليد الخطابات الموجهة إلى هيئة أسواق المال ونموذج ال</a:t>
            </a:r>
            <a:r>
              <a:rPr lang="ar-KW" sz="1400" dirty="0">
                <a:solidFill>
                  <a:srgbClr val="1D5166"/>
                </a:solidFill>
                <a:latin typeface="Tajawal" panose="00000500000000000000" pitchFamily="2" charset="-78"/>
                <a:cs typeface="Tajawal" panose="00000500000000000000" pitchFamily="2" charset="-78"/>
              </a:rPr>
              <a:t>أ</a:t>
            </a:r>
            <a:r>
              <a:rPr lang="ar-SA" sz="1400" dirty="0">
                <a:solidFill>
                  <a:srgbClr val="1D5166"/>
                </a:solidFill>
                <a:latin typeface="Tajawal" panose="00000500000000000000" pitchFamily="2" charset="-78"/>
                <a:cs typeface="Tajawal" panose="00000500000000000000" pitchFamily="2" charset="-78"/>
              </a:rPr>
              <a:t>فصاح والحصول على توقيعات الرئيس التنفيذي أو نائب الرئيس التنفيذي إلكترونيا</a:t>
            </a:r>
          </a:p>
          <a:p>
            <a:pPr algn="r" rtl="1">
              <a:lnSpc>
                <a:spcPct val="110000"/>
              </a:lnSpc>
              <a:spcBef>
                <a:spcPts val="600"/>
              </a:spcBef>
            </a:pPr>
            <a:endParaRPr lang="ar-SA" sz="1400" dirty="0">
              <a:solidFill>
                <a:srgbClr val="1D5166"/>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51245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E9E15F60-EC1D-3F1B-C12C-F12B780A1C4F}"/>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14B06798-88AF-F063-2585-77C7523D7216}"/>
              </a:ext>
            </a:extLst>
          </p:cNvPr>
          <p:cNvGrpSpPr>
            <a:grpSpLocks/>
          </p:cNvGrpSpPr>
          <p:nvPr/>
        </p:nvGrpSpPr>
        <p:grpSpPr>
          <a:xfrm flipH="1">
            <a:off x="1" y="1"/>
            <a:ext cx="12191999" cy="6861095"/>
            <a:chOff x="1" y="1"/>
            <a:chExt cx="12191999" cy="6861095"/>
          </a:xfrm>
          <a:solidFill>
            <a:srgbClr val="D4E0F2">
              <a:alpha val="60000"/>
            </a:srgbClr>
          </a:solidFill>
        </p:grpSpPr>
        <p:sp>
          <p:nvSpPr>
            <p:cNvPr id="24" name="Freeform: Shape 23">
              <a:extLst>
                <a:ext uri="{FF2B5EF4-FFF2-40B4-BE49-F238E27FC236}">
                  <a16:creationId xmlns:a16="http://schemas.microsoft.com/office/drawing/2014/main" id="{FECE1525-6CFD-F2D3-9DB5-5DE798C26961}"/>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25" name="Freeform: Shape 24">
              <a:extLst>
                <a:ext uri="{FF2B5EF4-FFF2-40B4-BE49-F238E27FC236}">
                  <a16:creationId xmlns:a16="http://schemas.microsoft.com/office/drawing/2014/main" id="{689261D2-9A31-B19F-3072-E9BAB6E23E08}"/>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26" name="Freeform: Shape 25">
              <a:extLst>
                <a:ext uri="{FF2B5EF4-FFF2-40B4-BE49-F238E27FC236}">
                  <a16:creationId xmlns:a16="http://schemas.microsoft.com/office/drawing/2014/main" id="{148AEF0B-CF40-9B4E-ED97-9EAAEA2F4BBA}"/>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27" name="Graphic 26">
              <a:extLst>
                <a:ext uri="{FF2B5EF4-FFF2-40B4-BE49-F238E27FC236}">
                  <a16:creationId xmlns:a16="http://schemas.microsoft.com/office/drawing/2014/main" id="{0E5BFF0F-E319-AC5C-AADB-4F80267ACF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917AAF26-4442-1A7E-2C5F-4117FFA198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3E492106-DF26-0998-DD3F-974B0E8974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CB49456D-4876-6231-8089-3C7901D58BF9}"/>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6E69E69D-8C21-C374-AB27-F9A88C80A6FE}"/>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82885181-0498-D5E9-46BD-EF44E02D73D7}"/>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7B28A8B-55FC-A240-264A-217E46357DF9}"/>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78973E9-FE4E-492A-7DAB-C4F16A9939AE}"/>
              </a:ext>
            </a:extLst>
          </p:cNvPr>
          <p:cNvSpPr txBox="1">
            <a:spLocks/>
          </p:cNvSpPr>
          <p:nvPr/>
        </p:nvSpPr>
        <p:spPr>
          <a:xfrm>
            <a:off x="6666257" y="1370304"/>
            <a:ext cx="4731204" cy="1130309"/>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8</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تعيين ومتابعة مؤشرات الأداء الرئيسية</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تعيين أنواع مختلفة من مؤشرات الأداء الرئيسية السنوية لأعضاء مجلس الإدارة</a:t>
            </a:r>
            <a:endParaRPr lang="en-US" sz="1400" dirty="0">
              <a:solidFill>
                <a:srgbClr val="1D5166"/>
              </a:solidFill>
              <a:latin typeface="Tajawal" panose="00000500000000000000" pitchFamily="2" charset="-78"/>
              <a:cs typeface="Tajawal" panose="00000500000000000000" pitchFamily="2" charset="-78"/>
            </a:endParaRPr>
          </a:p>
        </p:txBody>
      </p:sp>
      <p:sp>
        <p:nvSpPr>
          <p:cNvPr id="11" name="TextBox 10">
            <a:extLst>
              <a:ext uri="{FF2B5EF4-FFF2-40B4-BE49-F238E27FC236}">
                <a16:creationId xmlns:a16="http://schemas.microsoft.com/office/drawing/2014/main" id="{55B7F155-EE39-2F77-682C-77EB31AEF7C4}"/>
              </a:ext>
            </a:extLst>
          </p:cNvPr>
          <p:cNvSpPr txBox="1"/>
          <p:nvPr/>
        </p:nvSpPr>
        <p:spPr>
          <a:xfrm>
            <a:off x="6666257" y="2396442"/>
            <a:ext cx="4731204" cy="1130309"/>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9</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البرنامج التعريفي</a:t>
            </a:r>
            <a:endParaRPr lang="en-US" sz="1600" dirty="0">
              <a:solidFill>
                <a:srgbClr val="2A66BC"/>
              </a:solidFill>
              <a:latin typeface="Tajawal ExtraBold" panose="00000800000000000000" pitchFamily="2" charset="-78"/>
              <a:cs typeface="Tajawal ExtraBold" panose="000008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وضع ومراجعة البنود التي تفرضها هيئة أسواق المال على الأعضاء الجدد في مجلس الإدارة</a:t>
            </a:r>
          </a:p>
        </p:txBody>
      </p:sp>
      <p:sp>
        <p:nvSpPr>
          <p:cNvPr id="13" name="TextBox 12">
            <a:extLst>
              <a:ext uri="{FF2B5EF4-FFF2-40B4-BE49-F238E27FC236}">
                <a16:creationId xmlns:a16="http://schemas.microsoft.com/office/drawing/2014/main" id="{E4AE996C-CE41-26C2-CF79-F14A86F9D1D4}"/>
              </a:ext>
            </a:extLst>
          </p:cNvPr>
          <p:cNvSpPr txBox="1"/>
          <p:nvPr/>
        </p:nvSpPr>
        <p:spPr>
          <a:xfrm>
            <a:off x="509878" y="1140378"/>
            <a:ext cx="5275856" cy="3955698"/>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12</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التقارير</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عرض وتصدير العديد من التقارير السنوية / لوحات المعلومات، بما في ذلك</a:t>
            </a:r>
            <a:r>
              <a:rPr lang="ar-EG" sz="1400" dirty="0">
                <a:solidFill>
                  <a:srgbClr val="1D5166"/>
                </a:solidFill>
                <a:latin typeface="Tajawal" panose="00000500000000000000" pitchFamily="2" charset="-78"/>
                <a:cs typeface="Tajawal" panose="00000500000000000000" pitchFamily="2" charset="-78"/>
              </a:rPr>
              <a:t>:</a:t>
            </a:r>
            <a:r>
              <a:rPr lang="ar-SA" sz="1400" dirty="0">
                <a:solidFill>
                  <a:srgbClr val="1D5166"/>
                </a:solidFill>
                <a:latin typeface="Tajawal" panose="00000500000000000000" pitchFamily="2" charset="-78"/>
                <a:cs typeface="Tajawal" panose="00000500000000000000" pitchFamily="2" charset="-78"/>
              </a:rPr>
              <a:t> </a:t>
            </a:r>
          </a:p>
          <a:p>
            <a:pPr lvl="2"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حضور الاجتماع </a:t>
            </a:r>
          </a:p>
          <a:p>
            <a:pPr lvl="2"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جدول أعمال الاجتماع </a:t>
            </a:r>
          </a:p>
          <a:p>
            <a:pPr lvl="2"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قرارات الاجتماع </a:t>
            </a:r>
          </a:p>
          <a:p>
            <a:pPr lvl="2" indent="-182880" algn="r" rtl="1">
              <a:lnSpc>
                <a:spcPct val="110000"/>
              </a:lnSpc>
              <a:spcBef>
                <a:spcPts val="600"/>
              </a:spcBef>
              <a:buClr>
                <a:srgbClr val="2A66BC"/>
              </a:buClr>
              <a:buFont typeface="Arial" panose="020B0604020202020204" pitchFamily="34" charset="0"/>
              <a:buChar char="•"/>
            </a:pPr>
            <a:r>
              <a:rPr lang="ar-KW" sz="1400" dirty="0">
                <a:solidFill>
                  <a:srgbClr val="1D5166"/>
                </a:solidFill>
                <a:latin typeface="Tajawal" panose="00000500000000000000" pitchFamily="2" charset="-78"/>
                <a:cs typeface="Tajawal" panose="00000500000000000000" pitchFamily="2" charset="-78"/>
              </a:rPr>
              <a:t>أ</a:t>
            </a:r>
            <a:r>
              <a:rPr lang="ar-SA" sz="1400" dirty="0">
                <a:solidFill>
                  <a:srgbClr val="1D5166"/>
                </a:solidFill>
                <a:latin typeface="Tajawal" panose="00000500000000000000" pitchFamily="2" charset="-78"/>
                <a:cs typeface="Tajawal" panose="00000500000000000000" pitchFamily="2" charset="-78"/>
              </a:rPr>
              <a:t>فصاحات الشركة </a:t>
            </a:r>
          </a:p>
          <a:p>
            <a:pPr lvl="2" indent="-182880" algn="r" rtl="1">
              <a:lnSpc>
                <a:spcPct val="110000"/>
              </a:lnSpc>
              <a:spcBef>
                <a:spcPts val="600"/>
              </a:spcBef>
              <a:buClr>
                <a:srgbClr val="2A66BC"/>
              </a:buClr>
              <a:buFont typeface="Arial" panose="020B0604020202020204" pitchFamily="34" charset="0"/>
              <a:buChar char="•"/>
            </a:pPr>
            <a:r>
              <a:rPr lang="ar-KW" sz="1400" dirty="0">
                <a:solidFill>
                  <a:srgbClr val="1D5166"/>
                </a:solidFill>
                <a:latin typeface="Tajawal" panose="00000500000000000000" pitchFamily="2" charset="-78"/>
                <a:cs typeface="Tajawal" panose="00000500000000000000" pitchFamily="2" charset="-78"/>
              </a:rPr>
              <a:t>أ</a:t>
            </a:r>
            <a:r>
              <a:rPr lang="ar-SA" sz="1400" dirty="0">
                <a:solidFill>
                  <a:srgbClr val="1D5166"/>
                </a:solidFill>
                <a:latin typeface="Tajawal" panose="00000500000000000000" pitchFamily="2" charset="-78"/>
                <a:cs typeface="Tajawal" panose="00000500000000000000" pitchFamily="2" charset="-78"/>
              </a:rPr>
              <a:t>فصاحات العضو</a:t>
            </a:r>
          </a:p>
          <a:p>
            <a:pPr lvl="2"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حالة المهمة</a:t>
            </a:r>
          </a:p>
          <a:p>
            <a:pPr lvl="2"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التقرير الربع سنوي والسنوي </a:t>
            </a:r>
          </a:p>
          <a:p>
            <a:pPr lvl="2"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تقارير اللجنة </a:t>
            </a:r>
          </a:p>
          <a:p>
            <a:pPr lvl="2"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تقرير المساهمين</a:t>
            </a:r>
          </a:p>
        </p:txBody>
      </p:sp>
      <p:sp>
        <p:nvSpPr>
          <p:cNvPr id="14" name="TextBox 13">
            <a:extLst>
              <a:ext uri="{FF2B5EF4-FFF2-40B4-BE49-F238E27FC236}">
                <a16:creationId xmlns:a16="http://schemas.microsoft.com/office/drawing/2014/main" id="{533F7A12-4A82-9BB8-8B94-DBB11A59FDF9}"/>
              </a:ext>
            </a:extLst>
          </p:cNvPr>
          <p:cNvSpPr txBox="1"/>
          <p:nvPr/>
        </p:nvSpPr>
        <p:spPr>
          <a:xfrm>
            <a:off x="6666257" y="3434157"/>
            <a:ext cx="4731204" cy="1130309"/>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10</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البرامج التدريبية</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وضع ومتابعة الخطة التدريبية السنوية المحددة لأعضاء مجلس الإدارة وحالتها وتحميل الشهادات التدريبية</a:t>
            </a:r>
          </a:p>
        </p:txBody>
      </p:sp>
      <p:sp>
        <p:nvSpPr>
          <p:cNvPr id="21" name="TextBox 20">
            <a:extLst>
              <a:ext uri="{FF2B5EF4-FFF2-40B4-BE49-F238E27FC236}">
                <a16:creationId xmlns:a16="http://schemas.microsoft.com/office/drawing/2014/main" id="{7695D985-7223-CAF3-3DC9-0BB5EDAB0285}"/>
              </a:ext>
            </a:extLst>
          </p:cNvPr>
          <p:cNvSpPr txBox="1">
            <a:spLocks/>
          </p:cNvSpPr>
          <p:nvPr/>
        </p:nvSpPr>
        <p:spPr>
          <a:xfrm>
            <a:off x="6666257" y="569583"/>
            <a:ext cx="4731204" cy="893321"/>
          </a:xfrm>
          <a:prstGeom prst="rect">
            <a:avLst/>
          </a:prstGeom>
          <a:noFill/>
        </p:spPr>
        <p:txBody>
          <a:bodyPr wrap="square" rtlCol="0">
            <a:spAutoFit/>
          </a:bodyPr>
          <a:lstStyle/>
          <a:p>
            <a:pPr algn="r" rtl="1">
              <a:lnSpc>
                <a:spcPct val="200000"/>
              </a:lnSpc>
              <a:spcBef>
                <a:spcPts val="600"/>
              </a:spcBef>
            </a:pPr>
            <a:r>
              <a:rPr lang="ar-SA" sz="1600" b="1" dirty="0">
                <a:solidFill>
                  <a:srgbClr val="2A66BC"/>
                </a:solidFill>
                <a:latin typeface="Tajawal" panose="00000500000000000000" pitchFamily="2" charset="-78"/>
                <a:cs typeface="Tajawal" panose="00000500000000000000" pitchFamily="2" charset="-78"/>
              </a:rPr>
              <a:t>7</a:t>
            </a:r>
            <a:r>
              <a:rPr lang="en-US" sz="1600" b="1" dirty="0">
                <a:solidFill>
                  <a:srgbClr val="2A66BC"/>
                </a:solidFill>
                <a:latin typeface="Tajawal" panose="00000500000000000000" pitchFamily="2" charset="-78"/>
                <a:cs typeface="Tajawal" panose="000005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الاعلانات</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القدرة على إضافة وإعلام الأعضاء بالأخبار الجديدة</a:t>
            </a:r>
            <a:endParaRPr lang="en-US" sz="1400" dirty="0">
              <a:solidFill>
                <a:srgbClr val="1D5166"/>
              </a:solidFill>
              <a:latin typeface="Tajawal" panose="00000500000000000000" pitchFamily="2" charset="-78"/>
              <a:cs typeface="Tajawal" panose="00000500000000000000" pitchFamily="2" charset="-78"/>
            </a:endParaRPr>
          </a:p>
        </p:txBody>
      </p:sp>
      <p:sp>
        <p:nvSpPr>
          <p:cNvPr id="22" name="TextBox 21">
            <a:extLst>
              <a:ext uri="{FF2B5EF4-FFF2-40B4-BE49-F238E27FC236}">
                <a16:creationId xmlns:a16="http://schemas.microsoft.com/office/drawing/2014/main" id="{450052A6-07D5-B804-D182-B6A78A46BC78}"/>
              </a:ext>
            </a:extLst>
          </p:cNvPr>
          <p:cNvSpPr txBox="1"/>
          <p:nvPr/>
        </p:nvSpPr>
        <p:spPr>
          <a:xfrm>
            <a:off x="6027516" y="4495015"/>
            <a:ext cx="5369945" cy="1686616"/>
          </a:xfrm>
          <a:prstGeom prst="rect">
            <a:avLst/>
          </a:prstGeom>
          <a:noFill/>
        </p:spPr>
        <p:txBody>
          <a:bodyPr wrap="square" rtlCol="0">
            <a:spAutoFit/>
          </a:bodyPr>
          <a:lstStyle/>
          <a:p>
            <a:pPr algn="r" rtl="1">
              <a:lnSpc>
                <a:spcPct val="200000"/>
              </a:lnSpc>
              <a:spcBef>
                <a:spcPts val="600"/>
              </a:spcBef>
            </a:pPr>
            <a:r>
              <a:rPr lang="ar-SA" sz="1600" dirty="0">
                <a:solidFill>
                  <a:srgbClr val="2A66BC"/>
                </a:solidFill>
                <a:latin typeface="Tajawal ExtraBold" panose="00000800000000000000" pitchFamily="2" charset="-78"/>
                <a:cs typeface="Tajawal ExtraBold" panose="00000800000000000000" pitchFamily="2" charset="-78"/>
              </a:rPr>
              <a:t>11</a:t>
            </a:r>
            <a:r>
              <a:rPr lang="en-US" sz="1600" dirty="0">
                <a:solidFill>
                  <a:srgbClr val="2A66BC"/>
                </a:solidFill>
                <a:latin typeface="Tajawal ExtraBold" panose="00000800000000000000" pitchFamily="2" charset="-78"/>
                <a:cs typeface="Tajawal ExtraBold" panose="00000800000000000000" pitchFamily="2" charset="-78"/>
              </a:rPr>
              <a:t> .</a:t>
            </a:r>
            <a:r>
              <a:rPr lang="ar-SA" sz="1600" dirty="0">
                <a:solidFill>
                  <a:srgbClr val="2A66BC"/>
                </a:solidFill>
                <a:latin typeface="Tajawal ExtraBold" panose="00000800000000000000" pitchFamily="2" charset="-78"/>
                <a:cs typeface="Tajawal ExtraBold" panose="00000800000000000000" pitchFamily="2" charset="-78"/>
              </a:rPr>
              <a:t>عمليه الترشيح</a:t>
            </a:r>
          </a:p>
          <a:p>
            <a:pPr marL="640080"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القدرة على تعبئة نموذج ترشيح الأعضاء الجدد الخاص بهيئة أسواق المال وتتبع الطلبات </a:t>
            </a:r>
            <a:endParaRPr lang="ar-EG" sz="1400" dirty="0">
              <a:solidFill>
                <a:srgbClr val="1D5166"/>
              </a:solidFill>
              <a:latin typeface="Tajawal" panose="00000500000000000000" pitchFamily="2" charset="-78"/>
              <a:cs typeface="Tajawal" panose="00000500000000000000" pitchFamily="2" charset="-78"/>
            </a:endParaRPr>
          </a:p>
          <a:p>
            <a:pPr marL="640080"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سيقوم التطبيق بإرسال تذكير إلى الامتثال إذا كان الرد من   </a:t>
            </a:r>
            <a:r>
              <a:rPr lang="en-US" sz="1400" b="1" dirty="0">
                <a:solidFill>
                  <a:srgbClr val="1D5166"/>
                </a:solidFill>
                <a:latin typeface="Tajawal" panose="00000500000000000000" pitchFamily="2" charset="-78"/>
                <a:cs typeface="Tajawal" panose="00000500000000000000" pitchFamily="2" charset="-78"/>
              </a:rPr>
              <a:t>CMA</a:t>
            </a:r>
            <a:r>
              <a:rPr lang="en-US" sz="1400" dirty="0">
                <a:solidFill>
                  <a:srgbClr val="1D5166"/>
                </a:solidFill>
                <a:latin typeface="Tajawal" panose="00000500000000000000" pitchFamily="2" charset="-78"/>
                <a:cs typeface="Tajawal" panose="00000500000000000000" pitchFamily="2" charset="-78"/>
              </a:rPr>
              <a:t> </a:t>
            </a:r>
            <a:r>
              <a:rPr lang="ar-SA" sz="1400" dirty="0">
                <a:solidFill>
                  <a:srgbClr val="1D5166"/>
                </a:solidFill>
                <a:latin typeface="Tajawal" panose="00000500000000000000" pitchFamily="2" charset="-78"/>
                <a:cs typeface="Tajawal" panose="00000500000000000000" pitchFamily="2" charset="-78"/>
              </a:rPr>
              <a:t> يتجاوز أسبوعين</a:t>
            </a:r>
          </a:p>
        </p:txBody>
      </p:sp>
    </p:spTree>
    <p:extLst>
      <p:ext uri="{BB962C8B-B14F-4D97-AF65-F5344CB8AC3E}">
        <p14:creationId xmlns:p14="http://schemas.microsoft.com/office/powerpoint/2010/main" val="321325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DE5C3901-1CA8-6230-1A81-4108D3546EA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59249CF-8DF5-2821-6AA4-B18AE29AE7F8}"/>
              </a:ext>
            </a:extLst>
          </p:cNvPr>
          <p:cNvGrpSpPr>
            <a:grpSpLocks/>
          </p:cNvGrpSpPr>
          <p:nvPr/>
        </p:nvGrpSpPr>
        <p:grpSpPr>
          <a:xfrm flipH="1">
            <a:off x="1" y="1"/>
            <a:ext cx="12191999" cy="6861095"/>
            <a:chOff x="1" y="1"/>
            <a:chExt cx="12191999" cy="6861095"/>
          </a:xfrm>
          <a:solidFill>
            <a:srgbClr val="D4E0F2">
              <a:alpha val="60000"/>
            </a:srgbClr>
          </a:solidFill>
        </p:grpSpPr>
        <p:sp>
          <p:nvSpPr>
            <p:cNvPr id="10" name="Freeform: Shape 9">
              <a:extLst>
                <a:ext uri="{FF2B5EF4-FFF2-40B4-BE49-F238E27FC236}">
                  <a16:creationId xmlns:a16="http://schemas.microsoft.com/office/drawing/2014/main" id="{DC057DAC-93FA-6981-380B-D097BA3563B5}"/>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23" name="Freeform: Shape 22">
              <a:extLst>
                <a:ext uri="{FF2B5EF4-FFF2-40B4-BE49-F238E27FC236}">
                  <a16:creationId xmlns:a16="http://schemas.microsoft.com/office/drawing/2014/main" id="{DF1037DA-6DDA-1605-9229-B874D2BD21E0}"/>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24" name="Freeform: Shape 23">
              <a:extLst>
                <a:ext uri="{FF2B5EF4-FFF2-40B4-BE49-F238E27FC236}">
                  <a16:creationId xmlns:a16="http://schemas.microsoft.com/office/drawing/2014/main" id="{724E8AB8-128E-3D18-6DC4-D221923D7061}"/>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25" name="Graphic 24">
              <a:extLst>
                <a:ext uri="{FF2B5EF4-FFF2-40B4-BE49-F238E27FC236}">
                  <a16:creationId xmlns:a16="http://schemas.microsoft.com/office/drawing/2014/main" id="{A1818F26-BA35-F837-B033-D82FD598F2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3B288356-C1C3-FB8C-7149-67036138F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C5FF58D5-2F62-00DF-9A2E-0ED34B0857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6230249D-6C14-3D2E-5580-74CD50188F43}"/>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906E64DF-97D6-DE59-6B00-66A242185393}"/>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4A56AD25-9D3E-90CC-3B61-3D92740510E5}"/>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611CB7-9FEF-E4C7-D17E-0F33550720CE}"/>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3841E825-A857-D5B3-2CAA-36D6FA490BE3}"/>
              </a:ext>
            </a:extLst>
          </p:cNvPr>
          <p:cNvSpPr txBox="1">
            <a:spLocks/>
          </p:cNvSpPr>
          <p:nvPr/>
        </p:nvSpPr>
        <p:spPr>
          <a:xfrm>
            <a:off x="6638907" y="785178"/>
            <a:ext cx="4731204" cy="893321"/>
          </a:xfrm>
          <a:prstGeom prst="rect">
            <a:avLst/>
          </a:prstGeom>
          <a:noFill/>
        </p:spPr>
        <p:txBody>
          <a:bodyPr wrap="square" rtlCol="0">
            <a:spAutoFit/>
          </a:bodyPr>
          <a:lstStyle/>
          <a:p>
            <a:pPr algn="r" rtl="1">
              <a:lnSpc>
                <a:spcPct val="200000"/>
              </a:lnSpc>
              <a:spcBef>
                <a:spcPts val="600"/>
              </a:spcBef>
            </a:pPr>
            <a:r>
              <a:rPr lang="ar-SA" sz="1600" b="1" dirty="0">
                <a:solidFill>
                  <a:srgbClr val="2A66BC"/>
                </a:solidFill>
                <a:latin typeface="Tajawal" panose="00000500000000000000" pitchFamily="2" charset="-78"/>
                <a:cs typeface="Tajawal" panose="00000500000000000000" pitchFamily="2" charset="-78"/>
              </a:rPr>
              <a:t>13</a:t>
            </a:r>
            <a:r>
              <a:rPr lang="en-US" sz="1600" b="1" dirty="0">
                <a:solidFill>
                  <a:srgbClr val="2A66BC"/>
                </a:solidFill>
                <a:latin typeface="Tajawal" panose="00000500000000000000" pitchFamily="2" charset="-78"/>
                <a:cs typeface="Tajawal" panose="00000500000000000000" pitchFamily="2" charset="-78"/>
              </a:rPr>
              <a:t> .</a:t>
            </a:r>
            <a:r>
              <a:rPr lang="ar-SA" sz="1600" b="1" dirty="0">
                <a:solidFill>
                  <a:srgbClr val="2A66BC"/>
                </a:solidFill>
                <a:latin typeface="Tajawal" panose="00000500000000000000" pitchFamily="2" charset="-78"/>
                <a:cs typeface="Tajawal" panose="00000500000000000000" pitchFamily="2" charset="-78"/>
              </a:rPr>
              <a:t>حوكمة الشركات</a:t>
            </a:r>
            <a:endParaRPr lang="en-US" sz="1600" b="1" dirty="0">
              <a:solidFill>
                <a:srgbClr val="2A66BC"/>
              </a:solidFill>
              <a:latin typeface="Tajawal" panose="00000500000000000000" pitchFamily="2" charset="-78"/>
              <a:cs typeface="Tajawal" panose="00000500000000000000" pitchFamily="2" charset="-78"/>
            </a:endParaRP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عرض حوكمة الشركات</a:t>
            </a:r>
            <a:endParaRPr lang="en-US" sz="1400" dirty="0">
              <a:solidFill>
                <a:srgbClr val="1D5166"/>
              </a:solidFill>
              <a:latin typeface="Tajawal" panose="00000500000000000000" pitchFamily="2" charset="-78"/>
              <a:cs typeface="Tajawal" panose="00000500000000000000" pitchFamily="2" charset="-78"/>
            </a:endParaRPr>
          </a:p>
        </p:txBody>
      </p:sp>
      <p:sp>
        <p:nvSpPr>
          <p:cNvPr id="5" name="TextBox 4">
            <a:extLst>
              <a:ext uri="{FF2B5EF4-FFF2-40B4-BE49-F238E27FC236}">
                <a16:creationId xmlns:a16="http://schemas.microsoft.com/office/drawing/2014/main" id="{4E238E2D-468F-BC58-5ED7-1D08781AFF55}"/>
              </a:ext>
            </a:extLst>
          </p:cNvPr>
          <p:cNvSpPr txBox="1"/>
          <p:nvPr/>
        </p:nvSpPr>
        <p:spPr>
          <a:xfrm>
            <a:off x="969446" y="785178"/>
            <a:ext cx="4847573" cy="4583562"/>
          </a:xfrm>
          <a:prstGeom prst="rect">
            <a:avLst/>
          </a:prstGeom>
          <a:noFill/>
        </p:spPr>
        <p:txBody>
          <a:bodyPr wrap="square" rtlCol="0">
            <a:spAutoFit/>
          </a:bodyPr>
          <a:lstStyle/>
          <a:p>
            <a:pPr algn="r" rtl="1">
              <a:lnSpc>
                <a:spcPct val="200000"/>
              </a:lnSpc>
              <a:spcBef>
                <a:spcPts val="600"/>
              </a:spcBef>
            </a:pPr>
            <a:r>
              <a:rPr lang="ar-KW" sz="1600" b="1" dirty="0">
                <a:solidFill>
                  <a:srgbClr val="2A66BC"/>
                </a:solidFill>
                <a:latin typeface="Tajawal" panose="00000500000000000000" pitchFamily="2" charset="-78"/>
                <a:cs typeface="Tajawal" panose="00000500000000000000" pitchFamily="2" charset="-78"/>
              </a:rPr>
              <a:t>17</a:t>
            </a:r>
            <a:r>
              <a:rPr lang="en-US" sz="1600" b="1" dirty="0">
                <a:solidFill>
                  <a:srgbClr val="2A66BC"/>
                </a:solidFill>
                <a:latin typeface="Tajawal" panose="00000500000000000000" pitchFamily="2" charset="-78"/>
                <a:cs typeface="Tajawal" panose="00000500000000000000" pitchFamily="2" charset="-78"/>
              </a:rPr>
              <a:t> .</a:t>
            </a:r>
            <a:r>
              <a:rPr lang="ar-SA" sz="1600" b="1" dirty="0">
                <a:solidFill>
                  <a:srgbClr val="2A66BC"/>
                </a:solidFill>
                <a:latin typeface="Tajawal" panose="00000500000000000000" pitchFamily="2" charset="-78"/>
                <a:cs typeface="Tajawal" panose="00000500000000000000" pitchFamily="2" charset="-78"/>
              </a:rPr>
              <a:t>الميزات التقنية</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أمن عالي للبيانات</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استضافة سحابية</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واجهة باللغة العربية والإنجليزية</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بحث متقدم</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تقويمات متزامنة</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حفظ سجل لجميع الإجراءات</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إضافة الكلمات المعلمة</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مركز الإخطارات</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إعدادات عامة</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تطبيق </a:t>
            </a:r>
            <a:r>
              <a:rPr lang="ar-KW" sz="1400" dirty="0">
                <a:solidFill>
                  <a:srgbClr val="1D5166"/>
                </a:solidFill>
                <a:latin typeface="Tajawal" panose="00000500000000000000" pitchFamily="2" charset="-78"/>
                <a:cs typeface="Tajawal" panose="00000500000000000000" pitchFamily="2" charset="-78"/>
              </a:rPr>
              <a:t>ا</a:t>
            </a:r>
            <a:r>
              <a:rPr lang="ar-SA" sz="1400" dirty="0">
                <a:solidFill>
                  <a:srgbClr val="1D5166"/>
                </a:solidFill>
                <a:latin typeface="Tajawal" panose="00000500000000000000" pitchFamily="2" charset="-78"/>
                <a:cs typeface="Tajawal" panose="00000500000000000000" pitchFamily="2" charset="-78"/>
              </a:rPr>
              <a:t>يباد للأعضاء</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دعم عن طريق البريد الإلكتروني،</a:t>
            </a:r>
            <a:r>
              <a:rPr lang="ar-KW" sz="1400" dirty="0">
                <a:solidFill>
                  <a:srgbClr val="1D5166"/>
                </a:solidFill>
                <a:latin typeface="Tajawal" panose="00000500000000000000" pitchFamily="2" charset="-78"/>
                <a:cs typeface="Tajawal" panose="00000500000000000000" pitchFamily="2" charset="-78"/>
              </a:rPr>
              <a:t> </a:t>
            </a:r>
            <a:r>
              <a:rPr lang="ar-SA" sz="1400" dirty="0">
                <a:solidFill>
                  <a:srgbClr val="1D5166"/>
                </a:solidFill>
                <a:latin typeface="Tajawal" panose="00000500000000000000" pitchFamily="2" charset="-78"/>
                <a:cs typeface="Tajawal" panose="00000500000000000000" pitchFamily="2" charset="-78"/>
              </a:rPr>
              <a:t>والرسائل القصيرة والإخطارات </a:t>
            </a:r>
          </a:p>
          <a:p>
            <a:pPr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إمكانية التسجيل و الحصول على السيرفر الخاص بشركتك</a:t>
            </a:r>
          </a:p>
        </p:txBody>
      </p:sp>
      <p:sp>
        <p:nvSpPr>
          <p:cNvPr id="6" name="TextBox 5">
            <a:extLst>
              <a:ext uri="{FF2B5EF4-FFF2-40B4-BE49-F238E27FC236}">
                <a16:creationId xmlns:a16="http://schemas.microsoft.com/office/drawing/2014/main" id="{600D8628-0E06-4060-BDDF-99AFF35D0866}"/>
              </a:ext>
            </a:extLst>
          </p:cNvPr>
          <p:cNvSpPr txBox="1">
            <a:spLocks/>
          </p:cNvSpPr>
          <p:nvPr/>
        </p:nvSpPr>
        <p:spPr>
          <a:xfrm>
            <a:off x="6638907" y="1590055"/>
            <a:ext cx="4731204" cy="1604285"/>
          </a:xfrm>
          <a:prstGeom prst="rect">
            <a:avLst/>
          </a:prstGeom>
          <a:noFill/>
        </p:spPr>
        <p:txBody>
          <a:bodyPr wrap="square" rtlCol="0">
            <a:spAutoFit/>
          </a:bodyPr>
          <a:lstStyle/>
          <a:p>
            <a:pPr algn="r" rtl="1">
              <a:lnSpc>
                <a:spcPct val="200000"/>
              </a:lnSpc>
              <a:spcBef>
                <a:spcPts val="600"/>
              </a:spcBef>
            </a:pPr>
            <a:r>
              <a:rPr lang="ar-SA" sz="1600" b="1" dirty="0">
                <a:solidFill>
                  <a:srgbClr val="2A66BC"/>
                </a:solidFill>
                <a:latin typeface="Tajawal" panose="00000500000000000000" pitchFamily="2" charset="-78"/>
                <a:cs typeface="Tajawal" panose="00000500000000000000" pitchFamily="2" charset="-78"/>
              </a:rPr>
              <a:t>14</a:t>
            </a:r>
            <a:r>
              <a:rPr lang="en-US" sz="1600" b="1" dirty="0">
                <a:solidFill>
                  <a:srgbClr val="2A66BC"/>
                </a:solidFill>
                <a:latin typeface="Tajawal" panose="00000500000000000000" pitchFamily="2" charset="-78"/>
                <a:cs typeface="Tajawal" panose="00000500000000000000" pitchFamily="2" charset="-78"/>
              </a:rPr>
              <a:t> .</a:t>
            </a:r>
            <a:r>
              <a:rPr lang="ar-SA" sz="1600" b="1" dirty="0">
                <a:solidFill>
                  <a:srgbClr val="2A66BC"/>
                </a:solidFill>
                <a:latin typeface="Tajawal" panose="00000500000000000000" pitchFamily="2" charset="-78"/>
                <a:cs typeface="Tajawal" panose="00000500000000000000" pitchFamily="2" charset="-78"/>
              </a:rPr>
              <a:t>إضافة وتحديث الأعضاء </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قسم لعرض جميع أعضاء مجلس الإدارة بأدوارهم ومسؤولياتهم، وتتبعهم مع التواريخ والإصدارات، مع القدرة على إضافة أو تحديث أو حذف الأعضاء وتوليد التقارير</a:t>
            </a:r>
            <a:endParaRPr lang="en-US" sz="1400" dirty="0">
              <a:solidFill>
                <a:srgbClr val="1D5166"/>
              </a:solidFill>
              <a:latin typeface="Tajawal" panose="00000500000000000000" pitchFamily="2" charset="-78"/>
              <a:cs typeface="Tajawal" panose="00000500000000000000" pitchFamily="2" charset="-78"/>
            </a:endParaRPr>
          </a:p>
        </p:txBody>
      </p:sp>
      <p:sp>
        <p:nvSpPr>
          <p:cNvPr id="7" name="TextBox 6">
            <a:extLst>
              <a:ext uri="{FF2B5EF4-FFF2-40B4-BE49-F238E27FC236}">
                <a16:creationId xmlns:a16="http://schemas.microsoft.com/office/drawing/2014/main" id="{0B4BB52F-99D3-2ADA-DE1C-EE61AEF52E2D}"/>
              </a:ext>
            </a:extLst>
          </p:cNvPr>
          <p:cNvSpPr txBox="1">
            <a:spLocks/>
          </p:cNvSpPr>
          <p:nvPr/>
        </p:nvSpPr>
        <p:spPr>
          <a:xfrm>
            <a:off x="6638907" y="2851582"/>
            <a:ext cx="4731204" cy="1444242"/>
          </a:xfrm>
          <a:prstGeom prst="rect">
            <a:avLst/>
          </a:prstGeom>
          <a:noFill/>
        </p:spPr>
        <p:txBody>
          <a:bodyPr wrap="square" rtlCol="0">
            <a:spAutoFit/>
          </a:bodyPr>
          <a:lstStyle/>
          <a:p>
            <a:pPr algn="r" rtl="1">
              <a:lnSpc>
                <a:spcPct val="200000"/>
              </a:lnSpc>
              <a:spcBef>
                <a:spcPts val="600"/>
              </a:spcBef>
            </a:pPr>
            <a:r>
              <a:rPr lang="ar-SA" sz="1600" b="1" dirty="0">
                <a:solidFill>
                  <a:srgbClr val="2A66BC"/>
                </a:solidFill>
                <a:latin typeface="Tajawal" panose="00000500000000000000" pitchFamily="2" charset="-78"/>
                <a:cs typeface="Tajawal" panose="00000500000000000000" pitchFamily="2" charset="-78"/>
              </a:rPr>
              <a:t>15</a:t>
            </a:r>
            <a:r>
              <a:rPr lang="en-US" sz="1600" b="1" dirty="0">
                <a:solidFill>
                  <a:srgbClr val="2A66BC"/>
                </a:solidFill>
                <a:latin typeface="Tajawal" panose="00000500000000000000" pitchFamily="2" charset="-78"/>
                <a:cs typeface="Tajawal" panose="00000500000000000000" pitchFamily="2" charset="-78"/>
              </a:rPr>
              <a:t> .</a:t>
            </a:r>
            <a:r>
              <a:rPr lang="ar-SA" sz="1600" b="1" dirty="0">
                <a:solidFill>
                  <a:srgbClr val="2A66BC"/>
                </a:solidFill>
                <a:latin typeface="Tajawal" panose="00000500000000000000" pitchFamily="2" charset="-78"/>
                <a:cs typeface="Tajawal" panose="00000500000000000000" pitchFamily="2" charset="-78"/>
              </a:rPr>
              <a:t>معلومات اللجان والإرشادات</a:t>
            </a:r>
          </a:p>
          <a:p>
            <a:pPr marL="640080"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إضافة اللجان، وإعداد المعلومات الخاصة بهم، وتعيين أعضاء لكل لجنة</a:t>
            </a:r>
          </a:p>
          <a:p>
            <a:pPr marL="640080" lvl="1" indent="-182880" algn="r" rtl="1">
              <a:lnSpc>
                <a:spcPct val="110000"/>
              </a:lnSpc>
              <a:spcBef>
                <a:spcPts val="600"/>
              </a:spcBef>
              <a:buClr>
                <a:srgbClr val="2A66BC"/>
              </a:buClr>
              <a:buFont typeface="Arial" panose="020B0604020202020204" pitchFamily="34" charset="0"/>
              <a:buChar char="•"/>
            </a:pPr>
            <a:r>
              <a:rPr lang="ar-SA" sz="1400" dirty="0">
                <a:solidFill>
                  <a:srgbClr val="1D5166"/>
                </a:solidFill>
                <a:latin typeface="Tajawal" panose="00000500000000000000" pitchFamily="2" charset="-78"/>
                <a:cs typeface="Tajawal" panose="00000500000000000000" pitchFamily="2" charset="-78"/>
              </a:rPr>
              <a:t>تقديم معلومات عن اللجان والإرشادات للأعضاء</a:t>
            </a:r>
            <a:endParaRPr lang="en-US" sz="1400" dirty="0">
              <a:solidFill>
                <a:srgbClr val="1D5166"/>
              </a:solidFill>
              <a:latin typeface="Tajawal" panose="00000500000000000000" pitchFamily="2" charset="-78"/>
              <a:cs typeface="Tajawal" panose="00000500000000000000" pitchFamily="2" charset="-78"/>
            </a:endParaRPr>
          </a:p>
        </p:txBody>
      </p:sp>
      <p:sp>
        <p:nvSpPr>
          <p:cNvPr id="8" name="TextBox 7">
            <a:extLst>
              <a:ext uri="{FF2B5EF4-FFF2-40B4-BE49-F238E27FC236}">
                <a16:creationId xmlns:a16="http://schemas.microsoft.com/office/drawing/2014/main" id="{78F93E1A-0E4C-0AC0-4EF8-02845A7EFD40}"/>
              </a:ext>
            </a:extLst>
          </p:cNvPr>
          <p:cNvSpPr txBox="1">
            <a:spLocks/>
          </p:cNvSpPr>
          <p:nvPr/>
        </p:nvSpPr>
        <p:spPr>
          <a:xfrm>
            <a:off x="6638907" y="4196164"/>
            <a:ext cx="4731204" cy="1130309"/>
          </a:xfrm>
          <a:prstGeom prst="rect">
            <a:avLst/>
          </a:prstGeom>
          <a:noFill/>
        </p:spPr>
        <p:txBody>
          <a:bodyPr wrap="square" rtlCol="0">
            <a:spAutoFit/>
          </a:bodyPr>
          <a:lstStyle/>
          <a:p>
            <a:pPr algn="r" rtl="1">
              <a:lnSpc>
                <a:spcPct val="200000"/>
              </a:lnSpc>
              <a:spcBef>
                <a:spcPts val="600"/>
              </a:spcBef>
            </a:pPr>
            <a:r>
              <a:rPr lang="ar-SA" sz="1600" b="1" dirty="0">
                <a:solidFill>
                  <a:srgbClr val="2A66BC"/>
                </a:solidFill>
                <a:latin typeface="Tajawal" panose="00000500000000000000" pitchFamily="2" charset="-78"/>
                <a:cs typeface="Tajawal" panose="00000500000000000000" pitchFamily="2" charset="-78"/>
              </a:rPr>
              <a:t>16</a:t>
            </a:r>
            <a:r>
              <a:rPr lang="en-US" sz="1600" b="1" dirty="0">
                <a:solidFill>
                  <a:srgbClr val="2A66BC"/>
                </a:solidFill>
                <a:latin typeface="Tajawal" panose="00000500000000000000" pitchFamily="2" charset="-78"/>
                <a:cs typeface="Tajawal" panose="00000500000000000000" pitchFamily="2" charset="-78"/>
              </a:rPr>
              <a:t> .</a:t>
            </a:r>
            <a:r>
              <a:rPr lang="ar-SA" sz="1600" b="1" dirty="0">
                <a:solidFill>
                  <a:srgbClr val="2A66BC"/>
                </a:solidFill>
                <a:latin typeface="Tajawal" panose="00000500000000000000" pitchFamily="2" charset="-78"/>
                <a:cs typeface="Tajawal" panose="00000500000000000000" pitchFamily="2" charset="-78"/>
              </a:rPr>
              <a:t>قوالب الملفات</a:t>
            </a:r>
          </a:p>
          <a:p>
            <a:pPr lvl="1" algn="r" rtl="1">
              <a:lnSpc>
                <a:spcPct val="110000"/>
              </a:lnSpc>
              <a:spcBef>
                <a:spcPts val="600"/>
              </a:spcBef>
            </a:pPr>
            <a:r>
              <a:rPr lang="ar-SA" sz="1400" dirty="0">
                <a:solidFill>
                  <a:srgbClr val="1D5166"/>
                </a:solidFill>
                <a:latin typeface="Tajawal" panose="00000500000000000000" pitchFamily="2" charset="-78"/>
                <a:cs typeface="Tajawal" panose="00000500000000000000" pitchFamily="2" charset="-78"/>
              </a:rPr>
              <a:t>إمكانية إضافة جميع الأوراق الرسمية والتعديل بها على النظام واستخدامها في أماكن أخرى من النظام</a:t>
            </a:r>
            <a:endParaRPr lang="en-US" sz="1400" dirty="0">
              <a:solidFill>
                <a:srgbClr val="1D5166"/>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7760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3901-1CA8-6230-1A81-4108D3546EA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59249CF-8DF5-2821-6AA4-B18AE29AE7F8}"/>
              </a:ext>
            </a:extLst>
          </p:cNvPr>
          <p:cNvGrpSpPr>
            <a:grpSpLocks/>
          </p:cNvGrpSpPr>
          <p:nvPr/>
        </p:nvGrpSpPr>
        <p:grpSpPr>
          <a:xfrm flipH="1">
            <a:off x="1" y="1"/>
            <a:ext cx="12191999" cy="6861095"/>
            <a:chOff x="1" y="1"/>
            <a:chExt cx="12191999" cy="6861095"/>
          </a:xfrm>
          <a:solidFill>
            <a:srgbClr val="D4E0F2">
              <a:alpha val="60000"/>
            </a:srgbClr>
          </a:solidFill>
        </p:grpSpPr>
        <p:sp>
          <p:nvSpPr>
            <p:cNvPr id="10" name="Freeform: Shape 9">
              <a:extLst>
                <a:ext uri="{FF2B5EF4-FFF2-40B4-BE49-F238E27FC236}">
                  <a16:creationId xmlns:a16="http://schemas.microsoft.com/office/drawing/2014/main" id="{DC057DAC-93FA-6981-380B-D097BA3563B5}"/>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23" name="Freeform: Shape 22">
              <a:extLst>
                <a:ext uri="{FF2B5EF4-FFF2-40B4-BE49-F238E27FC236}">
                  <a16:creationId xmlns:a16="http://schemas.microsoft.com/office/drawing/2014/main" id="{DF1037DA-6DDA-1605-9229-B874D2BD21E0}"/>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24" name="Freeform: Shape 23">
              <a:extLst>
                <a:ext uri="{FF2B5EF4-FFF2-40B4-BE49-F238E27FC236}">
                  <a16:creationId xmlns:a16="http://schemas.microsoft.com/office/drawing/2014/main" id="{724E8AB8-128E-3D18-6DC4-D221923D7061}"/>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25" name="Graphic 24">
              <a:extLst>
                <a:ext uri="{FF2B5EF4-FFF2-40B4-BE49-F238E27FC236}">
                  <a16:creationId xmlns:a16="http://schemas.microsoft.com/office/drawing/2014/main" id="{A1818F26-BA35-F837-B033-D82FD598F2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3B288356-C1C3-FB8C-7149-67036138F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C5FF58D5-2F62-00DF-9A2E-0ED34B0857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6230249D-6C14-3D2E-5580-74CD50188F43}"/>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906E64DF-97D6-DE59-6B00-66A242185393}"/>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4A56AD25-9D3E-90CC-3B61-3D92740510E5}"/>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611CB7-9FEF-E4C7-D17E-0F33550720CE}"/>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3841E825-A857-D5B3-2CAA-36D6FA490BE3}"/>
              </a:ext>
            </a:extLst>
          </p:cNvPr>
          <p:cNvSpPr txBox="1">
            <a:spLocks/>
          </p:cNvSpPr>
          <p:nvPr/>
        </p:nvSpPr>
        <p:spPr>
          <a:xfrm>
            <a:off x="2397173" y="2763433"/>
            <a:ext cx="7397655" cy="1331134"/>
          </a:xfrm>
          <a:prstGeom prst="rect">
            <a:avLst/>
          </a:prstGeom>
          <a:noFill/>
        </p:spPr>
        <p:txBody>
          <a:bodyPr wrap="square" rtlCol="0">
            <a:spAutoFit/>
          </a:bodyPr>
          <a:lstStyle/>
          <a:p>
            <a:pPr algn="ctr" rtl="1">
              <a:lnSpc>
                <a:spcPct val="150000"/>
              </a:lnSpc>
              <a:spcBef>
                <a:spcPts val="600"/>
              </a:spcBef>
            </a:pPr>
            <a:r>
              <a:rPr lang="ar-EG" sz="2800" b="1" dirty="0">
                <a:solidFill>
                  <a:srgbClr val="2A66BC"/>
                </a:solidFill>
                <a:latin typeface="Tajawal" panose="00000500000000000000" pitchFamily="2" charset="-78"/>
                <a:cs typeface="Tajawal" panose="00000500000000000000" pitchFamily="2" charset="-78"/>
              </a:rPr>
              <a:t>تواصل معنا الآن لتكتشف كيف سيُنظم نظام بورد مجلس إدارتك</a:t>
            </a:r>
            <a:r>
              <a:rPr lang="en-US" sz="2800" b="1" dirty="0">
                <a:solidFill>
                  <a:srgbClr val="2A66BC"/>
                </a:solidFill>
                <a:latin typeface="Tajawal" panose="00000500000000000000" pitchFamily="2" charset="-78"/>
                <a:cs typeface="Tajawal" panose="00000500000000000000" pitchFamily="2" charset="-78"/>
              </a:rPr>
              <a:t> </a:t>
            </a:r>
            <a:r>
              <a:rPr lang="ar-EG" sz="2800" b="1" dirty="0">
                <a:solidFill>
                  <a:srgbClr val="2A66BC"/>
                </a:solidFill>
                <a:latin typeface="Tajawal" panose="00000500000000000000" pitchFamily="2" charset="-78"/>
                <a:cs typeface="Tajawal" panose="00000500000000000000" pitchFamily="2" charset="-78"/>
              </a:rPr>
              <a:t> ويرفع من كفاءة أعمالك!</a:t>
            </a:r>
            <a:endParaRPr lang="en-US" sz="2800" b="1" dirty="0">
              <a:solidFill>
                <a:srgbClr val="2A66BC"/>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4120411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TotalTime>
  <Words>1063</Words>
  <Application>Microsoft Office PowerPoint</Application>
  <PresentationFormat>Widescreen</PresentationFormat>
  <Paragraphs>111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Arial</vt:lpstr>
      <vt:lpstr>Nunito Light</vt:lpstr>
      <vt:lpstr>Symbol</vt:lpstr>
      <vt:lpstr>Tajawal</vt:lpstr>
      <vt:lpstr>Tajawal ExtraBold</vt:lpstr>
      <vt:lpstr>Tajawal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Mattur</dc:creator>
  <cp:lastModifiedBy>Alaa Elbana</cp:lastModifiedBy>
  <cp:revision>18</cp:revision>
  <dcterms:created xsi:type="dcterms:W3CDTF">2025-06-11T11:41:15Z</dcterms:created>
  <dcterms:modified xsi:type="dcterms:W3CDTF">2025-09-08T08:09:54Z</dcterms:modified>
</cp:coreProperties>
</file>